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4" eaLnBrk="1" latinLnBrk="0" hangingPunct="1"/>
            <a:endParaRPr kumimoji="0" lang="cs-CZ" dirty="0" smtClean="0"/>
          </a:p>
          <a:p>
            <a:pPr lvl="4" eaLnBrk="1" latinLnBrk="0" hangingPunct="1"/>
            <a:endParaRPr kumimoji="0" lang="en-US" dirty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4.10.2009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dirty="0" smtClean="0"/>
              <a:t>Sociologie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00B050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None/>
        <a:defRPr kumimoji="0" sz="16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85728"/>
            <a:ext cx="8305800" cy="5500726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Co je to sociologie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sz="3600" dirty="0" smtClean="0">
                <a:solidFill>
                  <a:srgbClr val="00B050"/>
                </a:solidFill>
              </a:rPr>
              <a:t>zpracováno podle </a:t>
            </a:r>
            <a:br>
              <a:rPr lang="cs-CZ" sz="3600" dirty="0" smtClean="0">
                <a:solidFill>
                  <a:srgbClr val="00B05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>Peter L. Berger, </a:t>
            </a:r>
            <a:r>
              <a:rPr lang="cs-CZ" sz="3600" i="1" dirty="0" smtClean="0">
                <a:solidFill>
                  <a:srgbClr val="00B0F0"/>
                </a:solidFill>
              </a:rPr>
              <a:t>Pozvání do sociologie</a:t>
            </a:r>
            <a:r>
              <a:rPr lang="cs-CZ" sz="3600" dirty="0" smtClean="0">
                <a:solidFill>
                  <a:srgbClr val="00B050"/>
                </a:solidFill>
              </a:rPr>
              <a:t/>
            </a:r>
            <a:br>
              <a:rPr lang="cs-CZ" sz="3600" dirty="0" smtClean="0">
                <a:solidFill>
                  <a:srgbClr val="00B050"/>
                </a:solidFill>
              </a:rPr>
            </a:br>
            <a:r>
              <a:rPr lang="cs-CZ" sz="3600" dirty="0" smtClean="0">
                <a:solidFill>
                  <a:srgbClr val="00B050"/>
                </a:solidFill>
              </a:rPr>
              <a:t/>
            </a:r>
            <a:br>
              <a:rPr lang="cs-CZ" sz="3600" dirty="0" smtClean="0">
                <a:solidFill>
                  <a:srgbClr val="00B050"/>
                </a:solidFill>
              </a:rPr>
            </a:br>
            <a:r>
              <a:rPr lang="cs-CZ" sz="3600" dirty="0" smtClean="0">
                <a:solidFill>
                  <a:srgbClr val="00B050"/>
                </a:solidFill>
              </a:rPr>
              <a:t/>
            </a:r>
            <a:br>
              <a:rPr lang="cs-CZ" sz="3600" dirty="0" smtClean="0">
                <a:solidFill>
                  <a:srgbClr val="00B050"/>
                </a:solidFill>
              </a:rPr>
            </a:br>
            <a:r>
              <a:rPr lang="cs-CZ" sz="2800" dirty="0" smtClean="0">
                <a:solidFill>
                  <a:srgbClr val="00B050"/>
                </a:solidFill>
              </a:rPr>
              <a:t>další literatura: Olivová, V. </a:t>
            </a:r>
            <a:r>
              <a:rPr lang="cs-CZ" sz="2800" i="1" dirty="0" smtClean="0">
                <a:solidFill>
                  <a:srgbClr val="00B050"/>
                </a:solidFill>
              </a:rPr>
              <a:t>Lidé a hry</a:t>
            </a:r>
            <a:br>
              <a:rPr lang="cs-CZ" sz="2800" i="1" dirty="0" smtClean="0">
                <a:solidFill>
                  <a:srgbClr val="00B050"/>
                </a:solidFill>
              </a:rPr>
            </a:br>
            <a:r>
              <a:rPr lang="cs-CZ" sz="2800" i="1" dirty="0" smtClean="0">
                <a:solidFill>
                  <a:srgbClr val="00B050"/>
                </a:solidFill>
              </a:rPr>
              <a:t>                                            </a:t>
            </a:r>
            <a:r>
              <a:rPr lang="cs-CZ" sz="2800" i="1" dirty="0" smtClean="0">
                <a:solidFill>
                  <a:srgbClr val="00B050"/>
                </a:solidFill>
              </a:rPr>
              <a:t>Keller</a:t>
            </a:r>
            <a:r>
              <a:rPr lang="cs-CZ" sz="2800" i="1" dirty="0" smtClean="0">
                <a:solidFill>
                  <a:srgbClr val="00B050"/>
                </a:solidFill>
              </a:rPr>
              <a:t>, J. Úvod do sociologie</a:t>
            </a:r>
            <a:r>
              <a:rPr lang="cs-CZ" sz="3600" dirty="0" smtClean="0">
                <a:solidFill>
                  <a:srgbClr val="00B050"/>
                </a:solidFill>
              </a:rPr>
              <a:t/>
            </a:r>
            <a:br>
              <a:rPr lang="cs-CZ" sz="3600" dirty="0" smtClean="0">
                <a:solidFill>
                  <a:srgbClr val="00B050"/>
                </a:solidFill>
              </a:rPr>
            </a:b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rgbClr val="00B0F0"/>
                </a:solidFill>
              </a:rPr>
              <a:t>Společnost v člověku</a:t>
            </a:r>
          </a:p>
          <a:p>
            <a:pPr>
              <a:buNone/>
            </a:pPr>
            <a:r>
              <a:rPr lang="cs-CZ" dirty="0" smtClean="0"/>
              <a:t>Jak společnost utváří jedince?</a:t>
            </a:r>
          </a:p>
          <a:p>
            <a:pPr>
              <a:buNone/>
            </a:pPr>
            <a:r>
              <a:rPr lang="cs-CZ" dirty="0" smtClean="0"/>
              <a:t>Sociologie – tři hlavní odpovědi:</a:t>
            </a:r>
          </a:p>
          <a:p>
            <a:pPr>
              <a:buNone/>
            </a:pPr>
            <a:r>
              <a:rPr lang="cs-CZ" dirty="0" smtClean="0"/>
              <a:t>     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     1) teorie rolí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     2) sociologie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vědění</a:t>
            </a:r>
            <a:endParaRPr lang="cs-CZ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      3) teorie referenčních skupin</a:t>
            </a:r>
          </a:p>
          <a:p>
            <a:pPr algn="ctr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cs-CZ" dirty="0" smtClean="0">
                <a:solidFill>
                  <a:srgbClr val="00B0F0"/>
                </a:solidFill>
              </a:rPr>
              <a:t>   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cs-CZ" sz="3000" b="1" dirty="0" smtClean="0">
                <a:solidFill>
                  <a:srgbClr val="C00000"/>
                </a:solidFill>
              </a:rPr>
              <a:t>Teorie rolí</a:t>
            </a:r>
          </a:p>
          <a:p>
            <a:pPr algn="ctr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Sociální místo, je utvářeno očekáváními ostatních</a:t>
            </a:r>
          </a:p>
          <a:p>
            <a:pPr>
              <a:buNone/>
            </a:pPr>
            <a:r>
              <a:rPr lang="cs-CZ" sz="1800" dirty="0" smtClean="0"/>
              <a:t>Rozdíl ve volnosti rolí      př. popelář   x   důstojník, učitel, duchovní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2400" dirty="0" smtClean="0"/>
              <a:t>Role </a:t>
            </a:r>
            <a:r>
              <a:rPr lang="cs-CZ" sz="2400" dirty="0" smtClean="0"/>
              <a:t> ovšem  </a:t>
            </a:r>
            <a:r>
              <a:rPr lang="cs-CZ" sz="2400" dirty="0" smtClean="0"/>
              <a:t>mají vnitřní aspekt – internalizace, s níž se určité emoce a postoje stávají součástí individua, stávají se součástí jeho autentické výbavy.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„Profesor po svém jmenování se cítí být moudrým. Kazatel po určité době začne věřit tomu, o čem káže. Voják objeví v srdci bojové nadšení, když navlékne uniformu.“ (Berger, 102)</a:t>
            </a:r>
          </a:p>
          <a:p>
            <a:pPr>
              <a:buNone/>
            </a:pPr>
            <a:r>
              <a:rPr lang="cs-CZ" sz="2400" i="1" dirty="0" smtClean="0"/>
              <a:t>Častá paradoxní reakce na situaci, kdy se člověk cítí v rozporu s rolí: pochybující se více modlí, terorista trpící noční můrou se přihlásí do akce </a:t>
            </a:r>
          </a:p>
          <a:p>
            <a:pPr>
              <a:buNone/>
            </a:pPr>
            <a:r>
              <a:rPr lang="cs-CZ" sz="2400" i="1" dirty="0" smtClean="0"/>
              <a:t>TO JE ZNAKEM, ŽE ROLE SE STÁVAJÍ NAŠÍ BYTOSTNOU SOUČÁSTÍ.                             </a:t>
            </a:r>
            <a:r>
              <a:rPr lang="cs-CZ" sz="2400" i="1" dirty="0" smtClean="0">
                <a:solidFill>
                  <a:srgbClr val="FF9900"/>
                </a:solidFill>
              </a:rPr>
              <a:t>Jak je to možné?</a:t>
            </a:r>
          </a:p>
          <a:p>
            <a:pPr>
              <a:buNone/>
            </a:pP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Role nastoluje určitou IDENTITU toho, kdo jsem (v určitou chvíli, v určité sociální pozici).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Škála –    </a:t>
            </a:r>
            <a:r>
              <a:rPr lang="cs-CZ" i="1" dirty="0" smtClean="0"/>
              <a:t>povrchní role  </a:t>
            </a:r>
            <a:r>
              <a:rPr lang="cs-CZ" dirty="0" smtClean="0"/>
              <a:t>(noční hlídač =&gt; popelář)</a:t>
            </a:r>
          </a:p>
          <a:p>
            <a:pPr>
              <a:buNone/>
            </a:pPr>
            <a:r>
              <a:rPr lang="cs-CZ" dirty="0" smtClean="0"/>
              <a:t>            x  </a:t>
            </a:r>
            <a:r>
              <a:rPr lang="cs-CZ" i="1" dirty="0" smtClean="0"/>
              <a:t>hluboké role </a:t>
            </a:r>
            <a:r>
              <a:rPr lang="cs-CZ" dirty="0" smtClean="0"/>
              <a:t>(běloch x černoch, muž x žena)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„Bytostná“ identita (považujeme ji bytostně za svou) JE NÁM PŘIPSÁNA. Rodíme se jako běloši, černoši, muži ženy, ALE to není SPECIFICKY SOCIÁLNĚ PŘIPSANÁ ROLE!!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Berger, 104: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i="1" dirty="0" smtClean="0"/>
              <a:t>„…Chlapec se nemusí učit, jak mít erekci. Musí se však učit být agresivní, ambiciózní, soutěživý a podezřívavý vůči přílišné jemnosti. Role muže v naší společnosti totiž všechny tyto věci, kterým se musíme naučit, vyžaduje, stejně jako to vyžaduje mužská identita. Nestačí jen mít erekci – kdyby tomu tak bylo, armáda psychoterapeutů by byla bez práce…“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dirty="0" smtClean="0"/>
              <a:t>ROLE NÁS NEFORMUJE POUZE NA POVRCHU! OSOBNÍ IDENTITA, „AUTENTICKÉ“ JÁ SE VYTVÁŘÍ V NEJÚTLEJŠÍM DĚTSTVÍ.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George H. Mead (sociolog, Chicago, 1. 1/3 20. stol.)</a:t>
            </a:r>
          </a:p>
          <a:p>
            <a:endParaRPr lang="cs-CZ" dirty="0" smtClean="0"/>
          </a:p>
          <a:p>
            <a:r>
              <a:rPr lang="cs-CZ" dirty="0" smtClean="0"/>
              <a:t>já vzniká s objevováním společnosti, hraním rolí</a:t>
            </a:r>
          </a:p>
          <a:p>
            <a:r>
              <a:rPr lang="cs-CZ" dirty="0" smtClean="0"/>
              <a:t>hraní vlastních soc. rolí však </a:t>
            </a:r>
            <a:r>
              <a:rPr lang="cs-CZ" dirty="0" smtClean="0"/>
              <a:t>předchází hraní rolí druhých (=&gt; naučit se hrát role)</a:t>
            </a:r>
          </a:p>
          <a:p>
            <a:r>
              <a:rPr lang="cs-CZ" dirty="0" smtClean="0"/>
              <a:t>tím, že </a:t>
            </a:r>
            <a:r>
              <a:rPr lang="cs-CZ" dirty="0" smtClean="0"/>
              <a:t>děti hrají </a:t>
            </a:r>
            <a:r>
              <a:rPr lang="cs-CZ" dirty="0" smtClean="0"/>
              <a:t>ony role, chápou jejich vnitřní pravidla (dítě si hraje na rodiče – jako pije, jako kouří, jako je opilé =&gt; „prakticky“ poznává co nesmí</a:t>
            </a:r>
          </a:p>
          <a:p>
            <a:r>
              <a:rPr lang="cs-CZ" dirty="0" smtClean="0"/>
              <a:t>nejprve přebírá role „významných druhých“ (primární skupiny), poté role „zobecněného druhého“</a:t>
            </a:r>
          </a:p>
          <a:p>
            <a:r>
              <a:rPr lang="cs-CZ" dirty="0" smtClean="0"/>
              <a:t>problém, když onen „zobecněný druhý“ vylučuje dotyčného </a:t>
            </a:r>
            <a:r>
              <a:rPr lang="cs-CZ" dirty="0" smtClean="0">
                <a:sym typeface="Wingdings" pitchFamily="2" charset="2"/>
              </a:rPr>
              <a:t> nutnost vytvořit si vlastní (referenční) skupinu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Charles L. Cooley (sociolog, 19. /20. stol.)</a:t>
            </a:r>
          </a:p>
          <a:p>
            <a:r>
              <a:rPr lang="cs-CZ" dirty="0" smtClean="0"/>
              <a:t>„já jako odraz v zrcadle“ – „looking-glass self“</a:t>
            </a:r>
          </a:p>
          <a:p>
            <a:r>
              <a:rPr lang="cs-CZ" dirty="0" smtClean="0"/>
              <a:t>svoji představu vlastního já proměňuji podle pohledu a ocenění ostatních</a:t>
            </a:r>
          </a:p>
          <a:p>
            <a:r>
              <a:rPr lang="cs-CZ" dirty="0" smtClean="0"/>
              <a:t>tak se ostatní podílejí na utváření mého já</a:t>
            </a:r>
          </a:p>
          <a:p>
            <a:r>
              <a:rPr lang="cs-CZ" dirty="0" smtClean="0"/>
              <a:t>veliký psychologický a sociální dopad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Př. průměrně zručný člověk se stane </a:t>
            </a:r>
            <a:r>
              <a:rPr lang="cs-CZ" dirty="0" smtClean="0"/>
              <a:t>zručným nebo </a:t>
            </a:r>
            <a:r>
              <a:rPr lang="cs-CZ" dirty="0" smtClean="0"/>
              <a:t>úplným nemehlem podle toho, zda k němu ostatní </a:t>
            </a:r>
            <a:r>
              <a:rPr lang="cs-CZ" dirty="0" smtClean="0"/>
              <a:t>přistupují jako </a:t>
            </a:r>
            <a:r>
              <a:rPr lang="cs-CZ" dirty="0" smtClean="0"/>
              <a:t>k tomu, kdo se zdokonaluje nebo jako ke ztracenému případu.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VZNIK A POSILOVÁNÍ SOCIÁLNÍHO VYLOUČENÍ: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Předsudek </a:t>
            </a:r>
            <a:r>
              <a:rPr lang="cs-CZ" dirty="0" smtClean="0"/>
              <a:t>má hluboký vliv i na sebepojetí </a:t>
            </a:r>
            <a:r>
              <a:rPr lang="cs-CZ" dirty="0" smtClean="0"/>
              <a:t>oběti, jelikož si člověk buduje své vlastní já na základě očekávání druhých. Tak </a:t>
            </a:r>
            <a:r>
              <a:rPr lang="cs-CZ" dirty="0" smtClean="0"/>
              <a:t>prohlubuje  sociální vyloučení, chování oběti zdánlivě dokazuje, že předsudek není </a:t>
            </a:r>
            <a:r>
              <a:rPr lang="cs-CZ" dirty="0" smtClean="0"/>
              <a:t>předsudkem, ale skutečností.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 Žid v antisemitském prostředí – sám podléhá </a:t>
            </a:r>
            <a:r>
              <a:rPr lang="cs-CZ" dirty="0" smtClean="0"/>
              <a:t>pocitu: </a:t>
            </a:r>
            <a:r>
              <a:rPr lang="cs-CZ" dirty="0" smtClean="0"/>
              <a:t>zlý, chtivý, lačný po bohatství, sexuálně nevyrovnaný. (Otto Weinniger, sebevražda). Potřebuje protiuznání. Vytváří si „svoji“ skupinu těch, kteří jej uznávají takového, jakým se cítí být, tzn. jakým byl </a:t>
            </a:r>
            <a:r>
              <a:rPr lang="cs-CZ" dirty="0" smtClean="0"/>
              <a:t>vlastní </a:t>
            </a:r>
            <a:r>
              <a:rPr lang="cs-CZ" dirty="0" smtClean="0"/>
              <a:t>skupinou stvořen, jaké identity mu byly skupinou připsány.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Bludný kruh – etnika se od sebe oddělují, je těžké najít společné rysy, přestože tam </a:t>
            </a:r>
            <a:r>
              <a:rPr lang="cs-CZ" dirty="0" smtClean="0"/>
              <a:t>jsou. </a:t>
            </a:r>
            <a:r>
              <a:rPr lang="cs-CZ" dirty="0" smtClean="0"/>
              <a:t>(Rómové x česká společnost)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Jednotlivec se do společnosti vřazuje prostřednictvím sociální kontroly, </a:t>
            </a:r>
            <a:r>
              <a:rPr lang="cs-CZ" i="1" dirty="0" smtClean="0"/>
              <a:t>tento mechanismus však pracuje zevnitř vytvářením identit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Jednotlivec se snaží uspořádat své vztahy tak, aby odpovídaly identitám, které mu jsou sociálními rolemi připsány a s nimiž se </a:t>
            </a:r>
            <a:r>
              <a:rPr lang="cs-CZ" dirty="0" smtClean="0"/>
              <a:t>ztotožňuje.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Nelze –li to, musí co nejrychleji přijmout identity, které jsou mu vnuceny.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>
                <a:solidFill>
                  <a:schemeClr val="accent3"/>
                </a:solidFill>
              </a:rPr>
              <a:t>Sociologie </a:t>
            </a:r>
            <a:r>
              <a:rPr lang="cs-CZ" sz="3200" b="1" dirty="0" smtClean="0">
                <a:solidFill>
                  <a:schemeClr val="accent3"/>
                </a:solidFill>
              </a:rPr>
              <a:t>vědění</a:t>
            </a:r>
          </a:p>
          <a:p>
            <a:pPr>
              <a:buNone/>
            </a:pPr>
            <a:r>
              <a:rPr lang="cs-CZ" sz="2400" dirty="0" smtClean="0"/>
              <a:t>Předchůdci: Marx, Nietzsche, M. Scheler</a:t>
            </a:r>
          </a:p>
          <a:p>
            <a:pPr>
              <a:buNone/>
            </a:pPr>
            <a:r>
              <a:rPr lang="cs-CZ" sz="2400" dirty="0" smtClean="0"/>
              <a:t>Zakladatel: Karl Mannheim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Stejně jako lidé i </a:t>
            </a:r>
            <a:r>
              <a:rPr lang="cs-CZ" sz="2400" dirty="0" smtClean="0">
                <a:solidFill>
                  <a:srgbClr val="0070C0"/>
                </a:solidFill>
              </a:rPr>
              <a:t>ideje, myšlenky a systémy myšlení jsou sociálně podmíněné</a:t>
            </a:r>
          </a:p>
          <a:p>
            <a:pPr>
              <a:buNone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 smtClean="0"/>
              <a:t>Sociologie vědění klade otázky:</a:t>
            </a:r>
          </a:p>
          <a:p>
            <a:r>
              <a:rPr lang="cs-CZ" sz="2400" dirty="0" smtClean="0"/>
              <a:t>Kdo to říká?</a:t>
            </a:r>
          </a:p>
          <a:p>
            <a:r>
              <a:rPr lang="cs-CZ" sz="2400" dirty="0" smtClean="0"/>
              <a:t>Za jakých okolností?</a:t>
            </a:r>
          </a:p>
          <a:p>
            <a:r>
              <a:rPr lang="cs-CZ" sz="2400" dirty="0" smtClean="0"/>
              <a:t>Co plyne pro ty, kdo to říkají?</a:t>
            </a:r>
          </a:p>
          <a:p>
            <a:r>
              <a:rPr lang="cs-CZ" sz="2400" dirty="0" smtClean="0"/>
              <a:t>Jaké funkce tyto ideje, myšlenky mají?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Sociologie vědění </a:t>
            </a:r>
          </a:p>
          <a:p>
            <a:pPr>
              <a:buNone/>
            </a:pPr>
            <a:r>
              <a:rPr lang="cs-CZ" dirty="0" smtClean="0"/>
              <a:t>= kriticky zhodnocuje legitimizaci sociální situace</a:t>
            </a:r>
          </a:p>
          <a:p>
            <a:pPr>
              <a:buNone/>
            </a:pPr>
            <a:r>
              <a:rPr lang="cs-CZ" dirty="0" smtClean="0"/>
              <a:t>= </a:t>
            </a:r>
            <a:r>
              <a:rPr lang="cs-CZ" dirty="0" smtClean="0"/>
              <a:t>má za to, že každý </a:t>
            </a:r>
            <a:r>
              <a:rPr lang="cs-CZ" dirty="0" smtClean="0"/>
              <a:t>systém myšlení vychází z určitého místa a času, není univerzální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dirty="0" smtClean="0"/>
              <a:t>Př. primitivní společnost, důležité potraviny a suroviny jen za řekou, nebezpečná cesta, 2 x do roka muži přejíždějí řeku, náboženství tvrdí: každý muž, který odmítne, ztrácí mužnost, vyjma kněží. (Berger, 116)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Ideologie je funkční, společnost potřebuje potraviny a potřebuje, aby společnost měla nějakou strukturu (lovci x kněží)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Sociologie =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typicky západní věda (x  teologie, filozofie, ekonomie)</a:t>
            </a:r>
          </a:p>
          <a:p>
            <a:r>
              <a:rPr lang="cs-CZ" dirty="0" smtClean="0"/>
              <a:t>snaha </a:t>
            </a:r>
            <a:r>
              <a:rPr lang="cs-CZ" dirty="0" smtClean="0"/>
              <a:t>vidět za oficiální interpretaci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př</a:t>
            </a:r>
            <a:r>
              <a:rPr lang="cs-CZ" dirty="0" smtClean="0"/>
              <a:t>.: </a:t>
            </a:r>
          </a:p>
          <a:p>
            <a:pPr>
              <a:buNone/>
            </a:pPr>
            <a:r>
              <a:rPr lang="cs-CZ" dirty="0" smtClean="0"/>
              <a:t> firma – kdo reálně drží moc – síť neoficiálních vztahů, loajality, náklonnosti</a:t>
            </a:r>
          </a:p>
          <a:p>
            <a:pPr>
              <a:buNone/>
            </a:pPr>
            <a:r>
              <a:rPr lang="cs-CZ" dirty="0" smtClean="0"/>
              <a:t> láska – čistý cit dává vzniknout vztahu anebo vztahy ve společnosti (soc. postavení, příslušnost k třídě, rase atd.) dává vzniknout citu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IDEOLOGIE</a:t>
            </a:r>
          </a:p>
          <a:p>
            <a:pPr>
              <a:buNone/>
            </a:pPr>
            <a:r>
              <a:rPr lang="cs-CZ" dirty="0" smtClean="0"/>
              <a:t>= systém idejí, který vykládá svět tak, aby podpořil zájem určitých skupin, pro to používá určitou symboliku</a:t>
            </a:r>
          </a:p>
          <a:p>
            <a:pPr>
              <a:buNone/>
            </a:pPr>
            <a:r>
              <a:rPr lang="cs-CZ" dirty="0" smtClean="0"/>
              <a:t>= nejvýraznější prostředek sociální integrace společnosti</a:t>
            </a:r>
          </a:p>
          <a:p>
            <a:pPr>
              <a:buNone/>
            </a:pPr>
            <a:endParaRPr lang="cs-CZ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Mannheim</a:t>
            </a:r>
            <a:r>
              <a:rPr lang="cs-CZ" dirty="0" smtClean="0"/>
              <a:t> – každá ideologie je vedena snahou o ovládnutí skutečnosti, nikoli o její poznání</a:t>
            </a:r>
          </a:p>
          <a:p>
            <a:pPr>
              <a:buNone/>
            </a:pPr>
            <a:endParaRPr lang="cs-CZ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Funkcionální přístup</a:t>
            </a:r>
            <a:r>
              <a:rPr lang="cs-CZ" dirty="0" smtClean="0"/>
              <a:t> k ideologii– nezkoumá pravdivost ideologie, ale její funkci a to jak tuto funkci naplňuje, E. </a:t>
            </a:r>
            <a:r>
              <a:rPr lang="cs-CZ" dirty="0" err="1" smtClean="0"/>
              <a:t>Lemberg</a:t>
            </a:r>
            <a:r>
              <a:rPr lang="cs-CZ" dirty="0" smtClean="0"/>
              <a:t>: ideologie plní stejnou funkci ve světě lidí jako instinkty ve světě zvířat.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– člověk může žít bez pravdy, ale nikoli bez představ,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které ho naplňují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– od ideologie se lze osvobodit pouze převzetím jiné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ideologie  </a:t>
            </a:r>
            <a:r>
              <a:rPr lang="cs-CZ" dirty="0" smtClean="0"/>
              <a:t> </a:t>
            </a:r>
            <a:r>
              <a:rPr lang="cs-CZ" dirty="0" smtClean="0"/>
              <a:t>               (</a:t>
            </a:r>
            <a:r>
              <a:rPr lang="cs-CZ" dirty="0" smtClean="0"/>
              <a:t>zpracováno dle Keller, 177-8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Vztah k některým hlavním tématům Filozofie výchovy</a:t>
            </a:r>
            <a:endParaRPr lang="cs-CZ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 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Hlavní funkce ideologie =  LEGITIMIZACE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= ospravedlňuje to, co skupina dělá a interpretuje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sociální realitu tak, aby ospravedlnění bylo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přijatelné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Američtí rasisté: bílá žena má hluboký odpor k sexuálnímu styku s černochem, k takovému styku vede i mezi rasová družnost, rasy se nesmějí přátelit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funkce = zamezit setkání, kde by mohlo dojít k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vzájemnému potkání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Čeští rasisté: Cikáni jsou vesměs bohatí, mají zlato, drahá auta, lžou o své chudobě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funkce = zamezit porozumění mentalitě nomádského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národa, jeho členové musejí být vždy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připraveni vše opustit, hodnotu má to, co se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        dá vzít s sebou.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Komunisté po druhé sv</a:t>
            </a:r>
            <a:r>
              <a:rPr lang="cs-CZ" dirty="0" smtClean="0"/>
              <a:t>.</a:t>
            </a:r>
            <a:r>
              <a:rPr lang="cs-CZ" dirty="0" smtClean="0"/>
              <a:t> válce: je nutné omezit počet stran kandidujících do parlamentu a omezit přístup určitých lidí na kandidátku, aby se tam nedostali zloději, kolaboranti atd.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funkce = zajistit řádný výběr povolných lidí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R. K. </a:t>
            </a:r>
            <a:r>
              <a:rPr lang="cs-CZ" dirty="0" err="1" smtClean="0"/>
              <a:t>Merton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Sociologie musí zkoumat </a:t>
            </a:r>
            <a:r>
              <a:rPr lang="cs-CZ" dirty="0" smtClean="0"/>
              <a:t>nejen manifestní funkce, ale i </a:t>
            </a:r>
            <a:r>
              <a:rPr lang="cs-CZ" dirty="0" smtClean="0">
                <a:solidFill>
                  <a:srgbClr val="00B0F0"/>
                </a:solidFill>
              </a:rPr>
              <a:t>skryté (latentní)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př.:</a:t>
            </a:r>
          </a:p>
          <a:p>
            <a:pPr>
              <a:buNone/>
            </a:pPr>
            <a:r>
              <a:rPr lang="cs-CZ" dirty="0" smtClean="0"/>
              <a:t>Armáda – brání stát (m), ruinuje hospodářství (l)</a:t>
            </a:r>
          </a:p>
          <a:p>
            <a:pPr>
              <a:buNone/>
            </a:pPr>
            <a:r>
              <a:rPr lang="cs-CZ" dirty="0" smtClean="0"/>
              <a:t>Lidé kupující drahé značky – jdou po kvalitě (m), zvětšující svůj sociální status (l)  </a:t>
            </a:r>
          </a:p>
          <a:p>
            <a:pPr>
              <a:buNone/>
            </a:pPr>
            <a:r>
              <a:rPr lang="cs-CZ" dirty="0" smtClean="0"/>
              <a:t>                                                                  (Keller, 106–8)</a:t>
            </a:r>
          </a:p>
          <a:p>
            <a:pPr>
              <a:buNone/>
            </a:pPr>
            <a:r>
              <a:rPr lang="cs-CZ" dirty="0" smtClean="0"/>
              <a:t>Protestantští fundamentalističtí kazatelé – kážou proti hříchu, měří údajně všem stejně (m), ale hřích omezen na opilství, smilstvo, tanec, hry, klení, ani zmínka o sociální nespravedlnosti, nemluví o příčině „hříšného“ chování, chudobě, bezperspektivnosti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>
                <a:sym typeface="Wingdings" pitchFamily="2" charset="2"/>
              </a:rPr>
              <a:t> podporují zájmy určitých skupin (l)                                                         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                                                                     (Berger, 118)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Referenční  skupina</a:t>
            </a:r>
          </a:p>
          <a:p>
            <a:pPr>
              <a:buNone/>
            </a:pPr>
            <a:r>
              <a:rPr lang="cs-CZ" sz="2400" b="1" dirty="0" smtClean="0"/>
              <a:t> </a:t>
            </a:r>
            <a:r>
              <a:rPr lang="cs-CZ" sz="2400" dirty="0" smtClean="0"/>
              <a:t>skupina, kterou si podvědomě vybíráme k potvrzení vlastních přesvědčení, zdroj protiuznání (viz sociální vyloučení výše), ale také podpora určité ideologie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Př. Róm: Rómovi je lépe ve své skupině, kde se utvrzuje v   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 </a:t>
            </a:r>
            <a:r>
              <a:rPr lang="cs-CZ" sz="2400" dirty="0" smtClean="0"/>
              <a:t>tom, že „</a:t>
            </a:r>
            <a:r>
              <a:rPr lang="cs-CZ" sz="2400" dirty="0" err="1" smtClean="0"/>
              <a:t>gádžové</a:t>
            </a:r>
            <a:r>
              <a:rPr lang="cs-CZ" sz="2400" dirty="0" smtClean="0"/>
              <a:t> nás podvádějí“</a:t>
            </a:r>
          </a:p>
          <a:p>
            <a:pPr>
              <a:buNone/>
            </a:pPr>
            <a:r>
              <a:rPr lang="cs-CZ" sz="2400" dirty="0" smtClean="0"/>
              <a:t>  X bílý sedí u piva, kde si potvrzuje stále dokola, že „cikáni      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 jen lžou a kradou“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Referenční skupiny jsou psychologicky důležité, ale oddělují sociální skupiny od sebe. </a:t>
            </a:r>
            <a:r>
              <a:rPr lang="cs-CZ" sz="2400" i="1" dirty="0" smtClean="0"/>
              <a:t>Míra správnosti jedné skupiny je pro druhou cejchem nevědomosti či hlouposti.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Berger, 125: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i="1" dirty="0" smtClean="0"/>
              <a:t>„…Nyní se nám metafora společnosti jako velkého vězení již nezdá uspokojující, pokud k ní nepřidáme vykreslení skupin vězňů, kteří pilně pracují na tom, aby se jim zdi nerozpadly…“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SOCIOLOGIE  A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KULTURNÍ A SOCIÁLNÍ ANTROPOLOGIE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=   možnost analýzou situace a porozuměním latentních jevů a funkcí vysvobodit nás z chtěných a nechtěných vězení</a:t>
            </a:r>
            <a:endParaRPr lang="cs-CZ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Sociologie </a:t>
            </a:r>
          </a:p>
          <a:p>
            <a:r>
              <a:rPr lang="cs-CZ" dirty="0" smtClean="0"/>
              <a:t>se objevuje po rozpadu tradiční společnosti, v době prudkých změn, které hrozí </a:t>
            </a:r>
            <a:r>
              <a:rPr lang="cs-CZ" dirty="0" smtClean="0"/>
              <a:t>zhroucením </a:t>
            </a:r>
            <a:r>
              <a:rPr lang="cs-CZ" dirty="0" smtClean="0"/>
              <a:t>společnosti (anomie)</a:t>
            </a:r>
          </a:p>
          <a:p>
            <a:endParaRPr lang="cs-CZ" dirty="0" smtClean="0"/>
          </a:p>
          <a:p>
            <a:r>
              <a:rPr lang="cs-CZ" dirty="0" smtClean="0"/>
              <a:t>identity </a:t>
            </a:r>
            <a:r>
              <a:rPr lang="cs-CZ" dirty="0" smtClean="0"/>
              <a:t>jednotlivců jsou proměnlivé</a:t>
            </a:r>
          </a:p>
          <a:p>
            <a:endParaRPr lang="cs-CZ" dirty="0" smtClean="0"/>
          </a:p>
          <a:p>
            <a:r>
              <a:rPr lang="cs-CZ" dirty="0" smtClean="0"/>
              <a:t>geografická </a:t>
            </a:r>
            <a:r>
              <a:rPr lang="cs-CZ" dirty="0" smtClean="0"/>
              <a:t>a sociální mobilita, stěhování do měst</a:t>
            </a:r>
          </a:p>
          <a:p>
            <a:endParaRPr lang="cs-CZ" dirty="0" smtClean="0"/>
          </a:p>
          <a:p>
            <a:r>
              <a:rPr lang="cs-CZ" dirty="0" smtClean="0"/>
              <a:t>prolínání </a:t>
            </a:r>
            <a:r>
              <a:rPr lang="cs-CZ" dirty="0" smtClean="0"/>
              <a:t>kultur</a:t>
            </a:r>
          </a:p>
          <a:p>
            <a:endParaRPr lang="cs-CZ" dirty="0" smtClean="0"/>
          </a:p>
          <a:p>
            <a:r>
              <a:rPr lang="cs-CZ" dirty="0" smtClean="0"/>
              <a:t>vznik </a:t>
            </a:r>
            <a:r>
              <a:rPr lang="cs-CZ" dirty="0" smtClean="0"/>
              <a:t>měst = kosmopolitismus</a:t>
            </a:r>
          </a:p>
          <a:p>
            <a:endParaRPr lang="cs-CZ" dirty="0" smtClean="0"/>
          </a:p>
          <a:p>
            <a:r>
              <a:rPr lang="cs-CZ" dirty="0" smtClean="0"/>
              <a:t>nebývalý </a:t>
            </a:r>
            <a:r>
              <a:rPr lang="cs-CZ" dirty="0" smtClean="0"/>
              <a:t>nárůst obyvatel: během 19. století ze 187 milionů na 401 milion (Olivová, s. 495)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3000" b="1" dirty="0" smtClean="0">
                <a:solidFill>
                  <a:srgbClr val="00B0F0"/>
                </a:solidFill>
              </a:rPr>
              <a:t>Člověk ve společnosti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Dospívání </a:t>
            </a:r>
            <a:r>
              <a:rPr lang="cs-CZ" dirty="0" smtClean="0"/>
              <a:t>dítěte = chycení do popisů „jsem kluk“, „jsem Karel“ „jsem katolík“ „jsem anarchista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200" dirty="0" smtClean="0"/>
              <a:t>„Člověk se bez váhání ztotožňuje </a:t>
            </a:r>
            <a:r>
              <a:rPr lang="cs-CZ" sz="2200" dirty="0" smtClean="0"/>
              <a:t> své </a:t>
            </a:r>
            <a:r>
              <a:rPr lang="cs-CZ" sz="2200" dirty="0" smtClean="0"/>
              <a:t>bytí se způsobem, jakým je zachycen v sociální mapě.“ (Berger, 74</a:t>
            </a:r>
            <a:r>
              <a:rPr lang="cs-CZ" sz="2200" dirty="0" smtClean="0"/>
              <a:t>)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dirty="0" smtClean="0"/>
              <a:t>Tato síť je vytvořena předporouzuměním světu předcházejících generací</a:t>
            </a:r>
            <a:r>
              <a:rPr lang="cs-CZ" dirty="0" smtClean="0"/>
              <a:t>. OVŠEM  Žádná společnost by se bez těchto „map“ neudržela </a:t>
            </a:r>
            <a:r>
              <a:rPr lang="cs-CZ" dirty="0" smtClean="0">
                <a:sym typeface="Wingdings" pitchFamily="2" charset="2"/>
              </a:rPr>
              <a:t></a:t>
            </a:r>
            <a:r>
              <a:rPr lang="cs-CZ" dirty="0" smtClean="0"/>
              <a:t> zánik i </a:t>
            </a:r>
            <a:r>
              <a:rPr lang="cs-CZ" dirty="0" smtClean="0"/>
              <a:t>jednotlivců.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Proto </a:t>
            </a:r>
            <a:r>
              <a:rPr 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existují „systémy sociální kontroly“</a:t>
            </a:r>
          </a:p>
          <a:p>
            <a:pPr>
              <a:buNone/>
            </a:pPr>
            <a:r>
              <a:rPr lang="cs-CZ" dirty="0" smtClean="0"/>
              <a:t>  A) </a:t>
            </a:r>
            <a:r>
              <a:rPr lang="cs-CZ" dirty="0" err="1" smtClean="0"/>
              <a:t>politicko</a:t>
            </a:r>
            <a:r>
              <a:rPr lang="cs-CZ" dirty="0" smtClean="0"/>
              <a:t>–právní </a:t>
            </a:r>
            <a:r>
              <a:rPr lang="cs-CZ" dirty="0" smtClean="0"/>
              <a:t>systém</a:t>
            </a:r>
          </a:p>
          <a:p>
            <a:pPr>
              <a:buNone/>
            </a:pPr>
            <a:r>
              <a:rPr lang="cs-CZ" dirty="0" smtClean="0"/>
              <a:t>     A1 – násilí – účinné, ale ekonomicky nevýhodné</a:t>
            </a:r>
          </a:p>
          <a:p>
            <a:pPr>
              <a:buNone/>
            </a:pPr>
            <a:r>
              <a:rPr lang="cs-CZ" dirty="0" smtClean="0"/>
              <a:t>     A2 – hrozba násilím – police, armáda</a:t>
            </a:r>
          </a:p>
          <a:p>
            <a:pPr>
              <a:buNone/>
            </a:pPr>
            <a:r>
              <a:rPr lang="cs-CZ" dirty="0" smtClean="0"/>
              <a:t>     A3 – ekonomický nátlak – velice pružné a účinné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A4 – přesvědčování, výsměch, pomluva, potupa –    </a:t>
            </a:r>
          </a:p>
          <a:p>
            <a:pPr>
              <a:buNone/>
            </a:pPr>
            <a:r>
              <a:rPr lang="cs-CZ" dirty="0" smtClean="0"/>
              <a:t>       velice účinné (vyostřený příklad mnemonité)</a:t>
            </a:r>
          </a:p>
          <a:p>
            <a:pPr>
              <a:buNone/>
            </a:pPr>
            <a:r>
              <a:rPr lang="cs-CZ" dirty="0" smtClean="0"/>
              <a:t>    A5 – podvodná tvrzení – potřeba ovládat kanál </a:t>
            </a:r>
          </a:p>
          <a:p>
            <a:pPr>
              <a:buNone/>
            </a:pPr>
            <a:r>
              <a:rPr lang="cs-CZ" dirty="0" smtClean="0"/>
              <a:t>	      komunikace</a:t>
            </a:r>
          </a:p>
          <a:p>
            <a:pPr>
              <a:buNone/>
            </a:pPr>
            <a:r>
              <a:rPr lang="cs-CZ" dirty="0" smtClean="0"/>
              <a:t>    A6 – označení rozhodnou skupinou za nemocného</a:t>
            </a:r>
          </a:p>
          <a:p>
            <a:pPr>
              <a:buNone/>
            </a:pPr>
            <a:r>
              <a:rPr lang="cs-CZ" dirty="0" smtClean="0"/>
              <a:t>    A7 – nátlak profesní skupiny (lékař, jiný druh léčby,             </a:t>
            </a:r>
          </a:p>
          <a:p>
            <a:pPr>
              <a:buNone/>
            </a:pPr>
            <a:r>
              <a:rPr lang="cs-CZ" dirty="0" smtClean="0"/>
              <a:t>          narazí)</a:t>
            </a:r>
          </a:p>
          <a:p>
            <a:pPr>
              <a:buNone/>
            </a:pPr>
            <a:r>
              <a:rPr lang="cs-CZ" dirty="0" smtClean="0"/>
              <a:t>     A8 – nátlak nejintimnější skupiny (rodiny) – spojeno </a:t>
            </a:r>
          </a:p>
          <a:p>
            <a:pPr>
              <a:buNone/>
            </a:pPr>
            <a:r>
              <a:rPr lang="cs-CZ" dirty="0" smtClean="0"/>
              <a:t>        s problémem vlastní identity, identitu jsme si od </a:t>
            </a:r>
          </a:p>
          <a:p>
            <a:pPr>
              <a:buNone/>
            </a:pPr>
            <a:r>
              <a:rPr lang="cs-CZ" dirty="0" smtClean="0"/>
              <a:t>        nejútlejšího věku budovali ve vztahu k nim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B) Stratifikace  společnosti – systém úrovní, nadřazenost a podřazenost, hierarchii určuje ten, kdo má moc, privilegia a prestiž (čímž posiluje moc privilegia a prestiž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Příklady typů hierarchií:</a:t>
            </a:r>
          </a:p>
          <a:p>
            <a:pPr>
              <a:buNone/>
            </a:pPr>
            <a:r>
              <a:rPr lang="cs-CZ" dirty="0" smtClean="0"/>
              <a:t>     B1) kastovní systém – téměř neměnné postavení</a:t>
            </a:r>
          </a:p>
          <a:p>
            <a:pPr>
              <a:buNone/>
            </a:pPr>
            <a:r>
              <a:rPr lang="cs-CZ" dirty="0" smtClean="0"/>
              <a:t>     B2) rasový systém –              – // –</a:t>
            </a:r>
          </a:p>
          <a:p>
            <a:pPr>
              <a:buNone/>
            </a:pPr>
            <a:r>
              <a:rPr lang="cs-CZ" dirty="0" smtClean="0"/>
              <a:t>     B3) třídní systém – určen převážně ekonomickými </a:t>
            </a:r>
          </a:p>
          <a:p>
            <a:pPr>
              <a:buNone/>
            </a:pPr>
            <a:r>
              <a:rPr lang="cs-CZ" dirty="0" smtClean="0"/>
              <a:t>             </a:t>
            </a:r>
            <a:r>
              <a:rPr lang="cs-CZ" dirty="0" smtClean="0"/>
              <a:t>kritérii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Třídy určují chování lidí, není potřeba velké sociální </a:t>
            </a:r>
            <a:r>
              <a:rPr lang="cs-CZ" dirty="0" smtClean="0"/>
              <a:t>kontroly, sociální kontrola nastupuje až poté.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</a:rPr>
              <a:t>Určenost stratifikací a sociálními procesy či institucemi </a:t>
            </a:r>
          </a:p>
          <a:p>
            <a:pPr>
              <a:buNone/>
            </a:pPr>
            <a:r>
              <a:rPr lang="cs-CZ" dirty="0" smtClean="0"/>
              <a:t>Př</a:t>
            </a:r>
            <a:r>
              <a:rPr lang="cs-CZ" dirty="0" smtClean="0"/>
              <a:t>. „VYZNÁNÍ LÁSKY“</a:t>
            </a:r>
          </a:p>
          <a:p>
            <a:pPr>
              <a:buNone/>
            </a:pPr>
            <a:r>
              <a:rPr lang="cs-CZ" dirty="0" smtClean="0"/>
              <a:t>– zdá se to jako spontánní jednání založené na instinktu a </a:t>
            </a:r>
            <a:r>
              <a:rPr lang="cs-CZ" dirty="0" smtClean="0"/>
              <a:t>citu, ALE </a:t>
            </a:r>
            <a:r>
              <a:rPr lang="cs-CZ" dirty="0" smtClean="0"/>
              <a:t>vše se řídí zděděnými způsoby sociálního chování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1) sexualita může být přenesena do romantických emocí – trubadúrská kultura 12.-14. století </a:t>
            </a:r>
            <a:r>
              <a:rPr lang="cs-CZ" dirty="0" smtClean="0"/>
              <a:t>(populární písně o lásce dodnes)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2) muž by měl sexuální pud vázat na jednu ženu – sociální vzorec prosazený teology na počátku </a:t>
            </a:r>
            <a:r>
              <a:rPr lang="cs-CZ" dirty="0" smtClean="0"/>
              <a:t>středověku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3) iniciativa by měla být na straně muže – vzorec, který se v naší kultuře začal objevovat s přechodem od matriarchální do patriarchální společnosti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/>
              <a:t>dnes </a:t>
            </a:r>
            <a:r>
              <a:rPr lang="cs-CZ" dirty="0" smtClean="0"/>
              <a:t>se projevuje v přesvědčení: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muž = aktivita, agrese, rozum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x </a:t>
            </a:r>
            <a:r>
              <a:rPr lang="cs-CZ" dirty="0" smtClean="0"/>
              <a:t>žena = pasivita, emocionalita, rození, smrt 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/>
              <a:buChar char="è"/>
            </a:pPr>
            <a:r>
              <a:rPr lang="cs-CZ" dirty="0" smtClean="0">
                <a:sym typeface="Wingdings" pitchFamily="2" charset="2"/>
              </a:rPr>
              <a:t>Námluvy jsou předem prefabrikovány zděděnými sociálními strukturami (institucemi = komplexy sociálního jednání)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 Instituce nejsou vrozené (x instinktu), ALE pro jednotlivce jsou „danou skutečností“. Snaha vymknout vede ke zmatení společenských rolí, k uvolnění vazeb ve společnosti.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929190" y="1178610"/>
            <a:ext cx="32861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dirty="0" smtClean="0">
                <a:solidFill>
                  <a:prstClr val="white"/>
                </a:solidFill>
                <a:sym typeface="Wingdings" pitchFamily="2" charset="2"/>
              </a:rPr>
              <a:t>Př.: volná láska hnutí hippís</a:t>
            </a:r>
          </a:p>
          <a:p>
            <a:pPr lvl="0"/>
            <a:endParaRPr lang="cs-CZ" sz="2400" dirty="0" smtClean="0">
              <a:solidFill>
                <a:prstClr val="white"/>
              </a:solidFill>
              <a:sym typeface="Wingdings" pitchFamily="2" charset="2"/>
            </a:endParaRPr>
          </a:p>
          <a:p>
            <a:pPr lvl="0"/>
            <a:r>
              <a:rPr lang="cs-CZ" sz="2400" dirty="0" smtClean="0">
                <a:solidFill>
                  <a:prstClr val="white"/>
                </a:solidFill>
                <a:sym typeface="Wingdings" pitchFamily="2" charset="2"/>
              </a:rPr>
              <a:t>Sociální problém, kdo se postará o potomky, o koho se budou starat potomci?</a:t>
            </a:r>
            <a:endParaRPr lang="cs-CZ" sz="2400" dirty="0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4572032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288</TotalTime>
  <Words>1920</Words>
  <Application>Microsoft Office PowerPoint</Application>
  <PresentationFormat>Předvádění na obrazovce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Papír</vt:lpstr>
      <vt:lpstr>Co je to sociologie zpracováno podle  Peter L. Berger, Pozvání do sociologie   další literatura: Olivová, V. Lidé a hry                                             Keller, J. Úvod do sociologie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Radim Šíp</cp:lastModifiedBy>
  <cp:revision>32</cp:revision>
  <dcterms:modified xsi:type="dcterms:W3CDTF">2009-10-04T11:45:11Z</dcterms:modified>
</cp:coreProperties>
</file>