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notesMasterIdLst>
    <p:notesMasterId r:id="rId21"/>
  </p:notesMasterIdLst>
  <p:sldIdLst>
    <p:sldId id="256" r:id="rId2"/>
    <p:sldId id="259" r:id="rId3"/>
    <p:sldId id="273" r:id="rId4"/>
    <p:sldId id="274" r:id="rId5"/>
    <p:sldId id="275" r:id="rId6"/>
    <p:sldId id="260" r:id="rId7"/>
    <p:sldId id="276" r:id="rId8"/>
    <p:sldId id="258" r:id="rId9"/>
    <p:sldId id="277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8" r:id="rId19"/>
    <p:sldId id="270" r:id="rId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>
        <p:scale>
          <a:sx n="91" d="100"/>
          <a:sy n="91" d="100"/>
        </p:scale>
        <p:origin x="-210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DBA723-7FFA-4E34-B3D7-0082933693B8}" type="datetimeFigureOut">
              <a:rPr lang="cs-CZ" smtClean="0"/>
              <a:t>11.3.2016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26DDD7-0739-457F-8C97-A643927E996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124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6DDD7-0739-457F-8C97-A643927E996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2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1200" dirty="0" smtClean="0">
                <a:cs typeface="Times New Roman" charset="0"/>
              </a:rPr>
              <a:t>je individuální </a:t>
            </a:r>
            <a:r>
              <a:rPr lang="cs-CZ" altLang="cs-CZ" sz="1200" dirty="0" smtClean="0"/>
              <a:t>(</a:t>
            </a:r>
            <a:r>
              <a:rPr lang="cs-CZ" altLang="cs-CZ" sz="1200" dirty="0" smtClean="0">
                <a:cs typeface="Times New Roman" charset="0"/>
              </a:rPr>
              <a:t>v závislosti na zvláštnostech každého jedince </a:t>
            </a:r>
            <a:r>
              <a:rPr lang="cs-CZ" altLang="cs-CZ" sz="1200" dirty="0" smtClean="0"/>
              <a:t>- </a:t>
            </a:r>
            <a:r>
              <a:rPr lang="cs-CZ" altLang="cs-CZ" sz="1200" dirty="0" smtClean="0">
                <a:cs typeface="Times New Roman" charset="0"/>
              </a:rPr>
              <a:t>osobnostní faktory, dosavadní zkušenost apod</a:t>
            </a:r>
            <a:r>
              <a:rPr lang="cs-CZ" altLang="cs-CZ" sz="1200" dirty="0" smtClean="0"/>
              <a:t>.);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26DDD7-0739-457F-8C97-A643927E996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281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D746268-24E5-4389-900D-CA799DB0C75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6D3357-F99C-43E8-80C4-6CBF31DC477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pPr>
              <a:defRPr/>
            </a:pPr>
            <a:fld id="{CF09EF16-6190-42D3-AC0B-1AEE93D46E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92D4BC6E-372B-4C2C-854B-214ED74CBC9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504BB42-C64A-465F-B38C-544F93F49C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AA916C-8129-4420-AC75-BAF4E965716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C3AE94C-5C10-46E7-B45F-424AE802132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FE981762-358B-4CBB-B713-2450A259D9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AD2006-39A2-49E1-9660-CEC56203AF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D38BAEBA-95BC-4D4C-AAD9-4C547B32063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pPr>
              <a:defRPr/>
            </a:pPr>
            <a:fld id="{84D32E29-B6C8-4F3A-BEDA-82857A469CC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72783EA-53A7-4E57-95AF-39EA2C49AAF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cs-CZ" altLang="cs-CZ" sz="2400" b="1" dirty="0" smtClean="0"/>
              <a:t>Podmínky učení </a:t>
            </a:r>
          </a:p>
          <a:p>
            <a:pPr eaLnBrk="1" hangingPunct="1">
              <a:spcBef>
                <a:spcPts val="0"/>
              </a:spcBef>
            </a:pPr>
            <a:r>
              <a:rPr lang="cs-CZ" altLang="cs-CZ" sz="2400" b="1" dirty="0" smtClean="0"/>
              <a:t>a jejich realizace ve školním vyučování</a:t>
            </a:r>
          </a:p>
          <a:p>
            <a:pPr eaLnBrk="1" hangingPunct="1"/>
            <a:r>
              <a:rPr lang="cs-CZ" altLang="cs-CZ" dirty="0" smtClean="0"/>
              <a:t>(nejen v mladším školním věku)</a:t>
            </a:r>
          </a:p>
          <a:p>
            <a:pPr eaLnBrk="1" hangingPunct="1"/>
            <a:endParaRPr lang="cs-CZ" altLang="cs-CZ" b="1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Jak se děti učí</a:t>
            </a:r>
            <a:br>
              <a:rPr lang="cs-CZ" altLang="cs-CZ" dirty="0" smtClean="0"/>
            </a:br>
            <a:r>
              <a:rPr lang="cs-CZ" altLang="cs-CZ" sz="2400" dirty="0" smtClean="0"/>
              <a:t>(jak poznávají svět)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Nepřítomnost ohrožení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endParaRPr lang="cs-CZ" altLang="cs-CZ" dirty="0" smtClean="0">
              <a:latin typeface="Arial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  <a:cs typeface="Times New Roman" charset="0"/>
              </a:rPr>
              <a:t>pocit jistoty, bezpečí</a:t>
            </a:r>
            <a:endParaRPr lang="cs-CZ" altLang="cs-CZ" sz="3200" dirty="0" smtClean="0">
              <a:latin typeface="Arial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</a:rPr>
              <a:t>partnerský přístup učitele</a:t>
            </a: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</a:rPr>
              <a:t>spolupracující přístup spolužáků</a:t>
            </a: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Arial" charset="0"/>
                <a:cs typeface="Times New Roman" charset="0"/>
              </a:rPr>
              <a:t>přiznání práva na chybu – omyl apod.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72008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Smysluplný obsah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50292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ts val="1200"/>
              </a:spcBef>
              <a:buNone/>
            </a:pPr>
            <a:endParaRPr lang="cs-CZ" altLang="cs-CZ" sz="800" dirty="0" smtClean="0">
              <a:latin typeface="Arial" charset="0"/>
              <a:cs typeface="Times New Roman" charset="0"/>
            </a:endParaRPr>
          </a:p>
          <a:p>
            <a:pPr marL="0" indent="0" algn="ctr" eaLnBrk="1" hangingPunct="1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je ze skutečného, přirozeného světa a života  kolem nás</a:t>
            </a:r>
            <a:endParaRPr lang="cs-CZ" altLang="cs-CZ" sz="2800" dirty="0" smtClean="0">
              <a:latin typeface="Arial" charset="0"/>
            </a:endParaRPr>
          </a:p>
          <a:p>
            <a:pPr marL="0" indent="0" algn="ctr" eaLnBrk="1" hangingPunct="1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dítě má pocit, že je to pro ně důležité, potřebuje to znát</a:t>
            </a:r>
            <a:endParaRPr lang="cs-CZ" altLang="cs-CZ" sz="2800" dirty="0" smtClean="0">
              <a:latin typeface="Arial" charset="0"/>
            </a:endParaRPr>
          </a:p>
          <a:p>
            <a:pPr marL="0" indent="0" algn="ctr">
              <a:spcBef>
                <a:spcPts val="1200"/>
              </a:spcBef>
              <a:buNone/>
            </a:pPr>
            <a:r>
              <a:rPr lang="cs-CZ" altLang="cs-CZ" sz="2800" dirty="0" smtClean="0">
                <a:latin typeface="Arial" charset="0"/>
                <a:cs typeface="Times New Roman" charset="0"/>
              </a:rPr>
              <a:t>je </a:t>
            </a:r>
            <a:r>
              <a:rPr lang="cs-CZ" altLang="cs-CZ" sz="2800" dirty="0" smtClean="0">
                <a:latin typeface="Arial" charset="0"/>
                <a:cs typeface="Times New Roman" charset="0"/>
              </a:rPr>
              <a:t>srozumitelné, tj. přiměřené věku, zájmům apod</a:t>
            </a:r>
            <a:r>
              <a:rPr lang="cs-CZ" altLang="cs-CZ" sz="2800" dirty="0" smtClean="0">
                <a:latin typeface="Arial" charset="0"/>
                <a:cs typeface="Times New Roman" charset="0"/>
              </a:rPr>
              <a:t>.</a:t>
            </a:r>
          </a:p>
          <a:p>
            <a:pPr marL="0" indent="0" algn="ctr">
              <a:spcBef>
                <a:spcPts val="1200"/>
              </a:spcBef>
              <a:buNone/>
            </a:pPr>
            <a:r>
              <a:rPr lang="cs-CZ" altLang="cs-CZ" sz="2800" dirty="0">
                <a:latin typeface="Arial" charset="0"/>
                <a:cs typeface="Times New Roman" charset="0"/>
              </a:rPr>
              <a:t>má souvislost s dosavadními zkušenostmi, dítě má nový poznatek “kam zařadit”</a:t>
            </a:r>
          </a:p>
          <a:p>
            <a:pPr marL="0" indent="0" algn="ctr">
              <a:spcBef>
                <a:spcPts val="1200"/>
              </a:spcBef>
              <a:buNone/>
            </a:pPr>
            <a:endParaRPr lang="cs-CZ" altLang="cs-CZ" sz="2800" dirty="0" smtClean="0"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648"/>
            <a:ext cx="7772400" cy="72008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Možnost výběru</a:t>
            </a:r>
            <a:endParaRPr lang="cs-CZ" altLang="cs-CZ" sz="3200" dirty="0" smtClean="0">
              <a:cs typeface="Times New Roman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09600" y="1524000"/>
            <a:ext cx="7772400" cy="44196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3800" dirty="0" smtClean="0">
                <a:cs typeface="Times New Roman" charset="0"/>
              </a:rPr>
              <a:t>Každé </a:t>
            </a:r>
            <a:r>
              <a:rPr lang="cs-CZ" altLang="cs-CZ" sz="3800" dirty="0">
                <a:cs typeface="Times New Roman" charset="0"/>
              </a:rPr>
              <a:t>dítě je </a:t>
            </a:r>
            <a:r>
              <a:rPr lang="cs-CZ" altLang="cs-CZ" sz="3800" dirty="0" smtClean="0">
                <a:cs typeface="Times New Roman" charset="0"/>
              </a:rPr>
              <a:t>jiné – má vlastní specifické zkušenosti, kognitivní styl (styl učení), proto by měly být při vyučování vytvořeny takové podmínky, aby si dítě mohlo zvolit vlastní cestu.</a:t>
            </a:r>
            <a:endParaRPr lang="cs-CZ" altLang="cs-CZ" sz="3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 dirty="0" smtClean="0">
              <a:cs typeface="Times New Roman" charset="0"/>
            </a:endParaRPr>
          </a:p>
          <a:p>
            <a:pPr algn="r" eaLnBrk="1" hangingPunct="1">
              <a:lnSpc>
                <a:spcPct val="90000"/>
              </a:lnSpc>
              <a:buFontTx/>
              <a:buNone/>
            </a:pPr>
            <a:r>
              <a:rPr lang="cs-CZ" altLang="cs-CZ" sz="3300" b="1" dirty="0" smtClean="0">
                <a:cs typeface="Times New Roman" charset="0"/>
              </a:rPr>
              <a:t>Sedm typů inteligence </a:t>
            </a:r>
            <a:r>
              <a:rPr lang="cs-CZ" altLang="cs-CZ" sz="2200" b="1" dirty="0" smtClean="0">
                <a:cs typeface="Times New Roman" charset="0"/>
              </a:rPr>
              <a:t>(</a:t>
            </a:r>
            <a:r>
              <a:rPr lang="cs-CZ" altLang="cs-CZ" sz="2200" b="1" dirty="0" err="1" smtClean="0">
                <a:cs typeface="Times New Roman" charset="0"/>
              </a:rPr>
              <a:t>Gardner</a:t>
            </a:r>
            <a:r>
              <a:rPr lang="cs-CZ" altLang="cs-CZ" sz="2200" b="1" dirty="0" smtClean="0">
                <a:cs typeface="Times New Roman" charset="0"/>
              </a:rPr>
              <a:t>, 1999)</a:t>
            </a:r>
            <a:endParaRPr lang="cs-CZ" altLang="cs-CZ" sz="2200" b="1" dirty="0" smtClean="0">
              <a:cs typeface="Times New Roman" charset="0"/>
            </a:endParaRP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Jazykově-verbální inteligence – použít </a:t>
            </a:r>
            <a:r>
              <a:rPr lang="cs-CZ" sz="3300" dirty="0"/>
              <a:t>vlastních jazykových schopností efektivně k dosažení různých cílů.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Logicko-matematická inteligence –analyzovat problémy logicky</a:t>
            </a:r>
            <a:r>
              <a:rPr lang="cs-CZ" sz="3300" dirty="0"/>
              <a:t>,</a:t>
            </a:r>
            <a:r>
              <a:rPr lang="cs-CZ" sz="3300" dirty="0" smtClean="0"/>
              <a:t> řešení </a:t>
            </a:r>
            <a:r>
              <a:rPr lang="cs-CZ" sz="3300" dirty="0"/>
              <a:t>matematických </a:t>
            </a:r>
            <a:r>
              <a:rPr lang="cs-CZ" sz="3300" dirty="0" smtClean="0"/>
              <a:t>operací.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Vizuálně-prostorová inteligence – rozeznat </a:t>
            </a:r>
            <a:r>
              <a:rPr lang="cs-CZ" sz="3300" dirty="0"/>
              <a:t>a zapamatovat si různé obrazce</a:t>
            </a:r>
            <a:r>
              <a:rPr lang="cs-CZ" sz="3300" dirty="0" smtClean="0"/>
              <a:t>, prostorová paměť.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Zvukově-hudební inteligence – tvořit</a:t>
            </a:r>
            <a:r>
              <a:rPr lang="cs-CZ" sz="3300" dirty="0"/>
              <a:t>, vnímat a interpretovat hudbu.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Tělesně-pohybová inteligence – použít </a:t>
            </a:r>
            <a:r>
              <a:rPr lang="cs-CZ" sz="3300" dirty="0"/>
              <a:t>mentálních dovedností ke koordinaci tělesných pohybů. </a:t>
            </a:r>
            <a:endParaRPr lang="cs-CZ" sz="3300" dirty="0" smtClean="0"/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Společenská </a:t>
            </a:r>
            <a:r>
              <a:rPr lang="cs-CZ" sz="3300" dirty="0"/>
              <a:t>neboli interpersonální </a:t>
            </a:r>
            <a:r>
              <a:rPr lang="cs-CZ" sz="3300" dirty="0" smtClean="0"/>
              <a:t>inteligence – vycházet </a:t>
            </a:r>
            <a:r>
              <a:rPr lang="cs-CZ" sz="3300" dirty="0"/>
              <a:t>s ostatními </a:t>
            </a:r>
            <a:r>
              <a:rPr lang="cs-CZ" sz="3300" dirty="0" smtClean="0"/>
              <a:t>lidmi,  porozumění sebe samému. </a:t>
            </a:r>
          </a:p>
          <a:p>
            <a:pPr algn="r">
              <a:lnSpc>
                <a:spcPct val="90000"/>
              </a:lnSpc>
            </a:pPr>
            <a:r>
              <a:rPr lang="cs-CZ" sz="3300" dirty="0" smtClean="0"/>
              <a:t>Přírodní inteligence – chovat se ekologicky.</a:t>
            </a:r>
            <a:endParaRPr lang="cs-CZ" altLang="cs-CZ" sz="3300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1979712" y="2400247"/>
            <a:ext cx="244827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Přiměřený čas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Respektovat osobní tempo (individualizace)…</a:t>
            </a:r>
          </a:p>
          <a:p>
            <a:pPr marL="0" indent="0" algn="r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…ale zároveň poskytnout právě tolik času, aby dítě úkol zvládl</a:t>
            </a:r>
            <a:r>
              <a:rPr lang="cs-CZ" altLang="cs-CZ" dirty="0" smtClean="0">
                <a:latin typeface="Times New Roman" charset="0"/>
              </a:rPr>
              <a:t>o</a:t>
            </a:r>
            <a:r>
              <a:rPr lang="cs-CZ" altLang="cs-CZ" dirty="0" smtClean="0">
                <a:latin typeface="Times New Roman" charset="0"/>
                <a:cs typeface="Times New Roman" charset="0"/>
              </a:rPr>
              <a:t>. </a:t>
            </a:r>
          </a:p>
          <a:p>
            <a:pPr marL="0" indent="0" eaLnBrk="1" hangingPunct="1">
              <a:buNone/>
            </a:pPr>
            <a:endParaRPr lang="cs-CZ" altLang="cs-CZ" dirty="0" smtClean="0">
              <a:latin typeface="Times New Roman" charset="0"/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>
              <a:latin typeface="Times New Roman" charset="0"/>
              <a:cs typeface="Times New Roman" charset="0"/>
            </a:endParaRPr>
          </a:p>
          <a:p>
            <a:pPr marL="0" indent="0" algn="r" eaLnBrk="1" hangingPunct="1">
              <a:buNone/>
            </a:pPr>
            <a:r>
              <a:rPr lang="cs-CZ" altLang="cs-CZ" dirty="0" smtClean="0">
                <a:latin typeface="Times New Roman" charset="0"/>
                <a:cs typeface="Times New Roman" charset="0"/>
              </a:rPr>
              <a:t>Jakmile k tomu dojde, je třeba dynamicky přejít k dalšímu učení (hlavně ne nuda!). Ideálně mít připraveny úkoly (pokyny) pro „hotové“ žáky.</a:t>
            </a:r>
            <a:endParaRPr lang="cs-CZ" altLang="cs-CZ" b="1" dirty="0" smtClean="0">
              <a:latin typeface="Times New Roman" charset="0"/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1835696" y="2708920"/>
            <a:ext cx="3240360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Obohacené prostředí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cs-CZ" altLang="cs-CZ" dirty="0" smtClean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Při učení je třeba zajistit rozmanité zdroje informací, případně "vybavovací pomůcky”, které by zajistily možnost doplňovat si chybějící poznatky. </a:t>
            </a:r>
          </a:p>
          <a:p>
            <a:pPr eaLnBrk="1" hangingPunct="1">
              <a:buFontTx/>
              <a:buNone/>
            </a:pPr>
            <a:r>
              <a:rPr lang="cs-CZ" altLang="cs-CZ" dirty="0" smtClean="0">
                <a:cs typeface="Times New Roman" charset="0"/>
              </a:rPr>
              <a:t> 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latin typeface="Times New Roman" charset="0"/>
                <a:cs typeface="Times New Roman" charset="0"/>
              </a:rPr>
              <a:t>Spolupráce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algn="ctr" eaLnBrk="1" hangingPunct="1">
              <a:buNone/>
            </a:pPr>
            <a:endParaRPr lang="cs-CZ" altLang="cs-CZ" sz="800" b="1" dirty="0" smtClean="0">
              <a:latin typeface="Times New Roman" charset="0"/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Kooperativní učení, skupinová práce…</a:t>
            </a:r>
          </a:p>
          <a:p>
            <a:pPr marL="0" indent="0" algn="ctr" eaLnBrk="1" hangingPunct="1">
              <a:buNone/>
            </a:pPr>
            <a:endParaRPr lang="cs-CZ" altLang="cs-CZ" sz="3200" dirty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endParaRPr lang="cs-CZ" altLang="cs-CZ" sz="3200" dirty="0" smtClean="0">
              <a:latin typeface="Times New Roman" charset="0"/>
              <a:cs typeface="Times New Roman" charset="0"/>
            </a:endParaRPr>
          </a:p>
          <a:p>
            <a:pPr marL="0" indent="0" algn="ctr" eaLnBrk="1" hangingPunct="1">
              <a:buNone/>
            </a:pPr>
            <a:endParaRPr lang="cs-CZ" altLang="cs-CZ" sz="3200" dirty="0" smtClean="0">
              <a:latin typeface="Times New Roman" charset="0"/>
              <a:cs typeface="Times New Roman" charset="0"/>
            </a:endParaRPr>
          </a:p>
          <a:p>
            <a:pPr marL="0" indent="0" algn="r">
              <a:buNone/>
            </a:pPr>
            <a:r>
              <a:rPr lang="cs-CZ" altLang="cs-CZ" sz="3200" dirty="0" smtClean="0">
                <a:latin typeface="Times New Roman" charset="0"/>
                <a:cs typeface="Times New Roman" charset="0"/>
              </a:rPr>
              <a:t>…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 </a:t>
            </a:r>
            <a:r>
              <a:rPr lang="cs-CZ" altLang="cs-CZ" sz="3200" dirty="0" smtClean="0">
                <a:latin typeface="Times New Roman" charset="0"/>
                <a:cs typeface="Times New Roman" charset="0"/>
              </a:rPr>
              <a:t>ale také průběžně možnost 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diskutovat, radit se, konzultovat </a:t>
            </a:r>
            <a:r>
              <a:rPr lang="cs-CZ" altLang="cs-CZ" sz="3200" dirty="0" smtClean="0">
                <a:latin typeface="Times New Roman" charset="0"/>
                <a:cs typeface="Times New Roman" charset="0"/>
              </a:rPr>
              <a:t>apod. </a:t>
            </a:r>
            <a:r>
              <a:rPr lang="cs-CZ" altLang="cs-CZ" sz="3200" dirty="0">
                <a:latin typeface="Times New Roman" charset="0"/>
                <a:cs typeface="Times New Roman" charset="0"/>
              </a:rPr>
              <a:t>jak s učitelem, tak s vrstevníky. </a:t>
            </a:r>
            <a:endParaRPr lang="cs-CZ" altLang="cs-CZ" sz="3200" dirty="0" smtClean="0">
              <a:latin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 smtClean="0">
              <a:latin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4644008" y="2564904"/>
            <a:ext cx="3744416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>
                <a:cs typeface="Times New Roman" charset="0"/>
              </a:rPr>
              <a:t>Okamžitá zpětná vazba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sz="1000" dirty="0" smtClean="0"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dirty="0" smtClean="0">
                <a:cs typeface="Times New Roman" charset="0"/>
              </a:rPr>
              <a:t>Podmínka efektivního učení</a:t>
            </a:r>
            <a:r>
              <a:rPr lang="cs-CZ" altLang="cs-CZ" dirty="0"/>
              <a:t>,</a:t>
            </a:r>
            <a:r>
              <a:rPr lang="cs-CZ" altLang="cs-CZ" dirty="0" smtClean="0">
                <a:cs typeface="Times New Roman" charset="0"/>
              </a:rPr>
              <a:t> motivační faktor</a:t>
            </a:r>
            <a:r>
              <a:rPr lang="cs-CZ" altLang="cs-CZ" dirty="0"/>
              <a:t>,</a:t>
            </a:r>
            <a:r>
              <a:rPr lang="cs-CZ" altLang="cs-CZ" dirty="0" smtClean="0">
                <a:cs typeface="Times New Roman" charset="0"/>
              </a:rPr>
              <a:t> eliminace chyb…</a:t>
            </a:r>
          </a:p>
          <a:p>
            <a:pPr marL="0" indent="0" eaLnBrk="1" hangingPunct="1">
              <a:buNone/>
            </a:pPr>
            <a:endParaRPr lang="cs-CZ" altLang="cs-CZ" dirty="0" smtClean="0"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>
              <a:cs typeface="Times New Roman" charset="0"/>
            </a:endParaRPr>
          </a:p>
          <a:p>
            <a:pPr marL="0" indent="0" eaLnBrk="1" hangingPunct="1">
              <a:buNone/>
            </a:pPr>
            <a:endParaRPr lang="cs-CZ" altLang="cs-CZ" dirty="0" smtClean="0"/>
          </a:p>
          <a:p>
            <a:pPr algn="r" eaLnBrk="1" hangingPunct="1"/>
            <a:r>
              <a:rPr lang="cs-CZ" altLang="cs-CZ" dirty="0"/>
              <a:t>C</a:t>
            </a:r>
            <a:r>
              <a:rPr lang="cs-CZ" altLang="cs-CZ" dirty="0" smtClean="0">
                <a:cs typeface="Times New Roman" charset="0"/>
              </a:rPr>
              <a:t>hyby jako zdroj (po)učení – díky za ně. </a:t>
            </a:r>
          </a:p>
          <a:p>
            <a:pPr algn="r" eaLnBrk="1" hangingPunct="1"/>
            <a:r>
              <a:rPr lang="cs-CZ" altLang="cs-CZ" dirty="0" smtClean="0">
                <a:cs typeface="Times New Roman" charset="0"/>
              </a:rPr>
              <a:t>Najít chybu</a:t>
            </a:r>
            <a:r>
              <a:rPr lang="cs-CZ" altLang="cs-CZ" dirty="0" smtClean="0">
                <a:latin typeface="Times New Roman" charset="0"/>
              </a:rPr>
              <a:t> =</a:t>
            </a:r>
            <a:r>
              <a:rPr lang="cs-CZ" altLang="cs-CZ" dirty="0" smtClean="0">
                <a:cs typeface="Times New Roman" charset="0"/>
              </a:rPr>
              <a:t> nalézt správné řešení.</a:t>
            </a:r>
            <a:endParaRPr lang="cs-CZ" altLang="cs-CZ" dirty="0" smtClean="0"/>
          </a:p>
          <a:p>
            <a:pPr algn="r" eaLnBrk="1" hangingPunct="1"/>
            <a:r>
              <a:rPr lang="cs-CZ" altLang="cs-CZ" dirty="0" smtClean="0">
                <a:cs typeface="Times New Roman" charset="0"/>
              </a:rPr>
              <a:t>Sebereflexe</a:t>
            </a:r>
            <a:r>
              <a:rPr lang="cs-CZ" altLang="cs-CZ" dirty="0">
                <a:cs typeface="Times New Roman" charset="0"/>
              </a:rPr>
              <a:t> </a:t>
            </a:r>
            <a:r>
              <a:rPr lang="cs-CZ" altLang="cs-CZ" dirty="0" smtClean="0">
                <a:cs typeface="Times New Roman" charset="0"/>
              </a:rPr>
              <a:t>a sebehodnocení</a:t>
            </a:r>
            <a:r>
              <a:rPr lang="cs-CZ" altLang="cs-CZ" dirty="0">
                <a:cs typeface="Times New Roman" charset="0"/>
              </a:rPr>
              <a:t>.</a:t>
            </a:r>
            <a:endParaRPr lang="cs-CZ" altLang="cs-CZ" dirty="0" smtClean="0"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3923928" y="2759406"/>
            <a:ext cx="3528392" cy="11016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cs typeface="Times New Roman" charset="0"/>
              </a:rPr>
              <a:t>Dokonalé zvládnutí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sz="1000" dirty="0" smtClean="0">
              <a:cs typeface="Times New Roman" charset="0"/>
            </a:endParaRPr>
          </a:p>
          <a:p>
            <a:pPr marL="0" indent="0" eaLnBrk="1" hangingPunct="1">
              <a:buNone/>
            </a:pPr>
            <a:r>
              <a:rPr lang="cs-CZ" altLang="cs-CZ" dirty="0" smtClean="0">
                <a:cs typeface="Times New Roman" charset="0"/>
              </a:rPr>
              <a:t>Poskytnout každému dítěti tolik času a úkolových situací (operačních cvičení), kolik potřebuje, aby učivo zvládlo… </a:t>
            </a:r>
            <a:endParaRPr lang="cs-CZ" altLang="cs-CZ" dirty="0" smtClean="0"/>
          </a:p>
          <a:p>
            <a:pPr eaLnBrk="1" hangingPunct="1">
              <a:buFontTx/>
              <a:buNone/>
            </a:pPr>
            <a:endParaRPr lang="cs-CZ" altLang="cs-CZ" b="1" dirty="0" smtClean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>
              <a:cs typeface="Times New Roman" charset="0"/>
            </a:endParaRPr>
          </a:p>
          <a:p>
            <a:pPr eaLnBrk="1" hangingPunct="1">
              <a:buFontTx/>
              <a:buNone/>
            </a:pPr>
            <a:endParaRPr lang="cs-CZ" altLang="cs-CZ" b="1" dirty="0" smtClean="0">
              <a:cs typeface="Times New Roman" charset="0"/>
            </a:endParaRPr>
          </a:p>
          <a:p>
            <a:pPr algn="r" eaLnBrk="1" hangingPunct="1">
              <a:buFontTx/>
              <a:buNone/>
            </a:pPr>
            <a:r>
              <a:rPr lang="cs-CZ" altLang="cs-CZ" dirty="0" smtClean="0">
                <a:cs typeface="Times New Roman" charset="0"/>
              </a:rPr>
              <a:t>…nejít dál, dokud nebylo zvládnuto “klíčové učivo”</a:t>
            </a:r>
          </a:p>
          <a:p>
            <a:pPr eaLnBrk="1" hangingPunct="1"/>
            <a:endParaRPr lang="cs-CZ" altLang="cs-CZ" b="1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3419872" y="2996952"/>
            <a:ext cx="4032448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Autentické učení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sz="2600" dirty="0" smtClean="0">
                <a:cs typeface="Times New Roman" charset="0"/>
              </a:rPr>
              <a:t>Skutečné</a:t>
            </a:r>
            <a:r>
              <a:rPr lang="cs-CZ" altLang="cs-CZ" sz="2600" dirty="0">
                <a:cs typeface="Times New Roman" charset="0"/>
              </a:rPr>
              <a:t>, „opravdové“ </a:t>
            </a:r>
            <a:r>
              <a:rPr lang="cs-CZ" altLang="cs-CZ" sz="2600" dirty="0" smtClean="0">
                <a:cs typeface="Times New Roman" charset="0"/>
              </a:rPr>
              <a:t>učení… </a:t>
            </a:r>
          </a:p>
          <a:p>
            <a:pPr marL="0" indent="0" algn="r">
              <a:buNone/>
            </a:pPr>
            <a:r>
              <a:rPr lang="cs-CZ" altLang="cs-CZ" sz="2600" dirty="0" smtClean="0">
                <a:cs typeface="Times New Roman" charset="0"/>
              </a:rPr>
              <a:t>…neučíme </a:t>
            </a:r>
            <a:r>
              <a:rPr lang="cs-CZ" altLang="cs-CZ" sz="2600" dirty="0">
                <a:cs typeface="Times New Roman" charset="0"/>
              </a:rPr>
              <a:t>se „jakože něco děláme“ </a:t>
            </a:r>
            <a:r>
              <a:rPr lang="cs-CZ" altLang="cs-CZ" sz="2600" dirty="0" smtClean="0">
                <a:cs typeface="Times New Roman" charset="0"/>
              </a:rPr>
              <a:t>(scholasticky, akademicky</a:t>
            </a:r>
            <a:r>
              <a:rPr lang="cs-CZ" altLang="cs-CZ" sz="2600" dirty="0">
                <a:cs typeface="Times New Roman" charset="0"/>
              </a:rPr>
              <a:t>), ale doopravdy, v situacích reálného života</a:t>
            </a:r>
            <a:r>
              <a:rPr lang="cs-CZ" altLang="cs-CZ" sz="2400" dirty="0">
                <a:cs typeface="Times New Roman" charset="0"/>
              </a:rPr>
              <a:t>. </a:t>
            </a: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endParaRPr lang="cs-CZ" altLang="cs-CZ" sz="2400" dirty="0">
              <a:cs typeface="Times New Roman" charset="0"/>
            </a:endParaRPr>
          </a:p>
          <a:p>
            <a:pPr marL="0" indent="0">
              <a:buNone/>
            </a:pPr>
            <a:r>
              <a:rPr lang="cs-CZ" altLang="cs-CZ" sz="2400" dirty="0" smtClean="0">
                <a:cs typeface="Times New Roman" charset="0"/>
              </a:rPr>
              <a:t>Učíme </a:t>
            </a:r>
            <a:r>
              <a:rPr lang="cs-CZ" altLang="cs-CZ" sz="2400" dirty="0">
                <a:cs typeface="Times New Roman" charset="0"/>
              </a:rPr>
              <a:t>se NĚCO, nikoli O NĚČEM. </a:t>
            </a:r>
            <a:r>
              <a:rPr lang="cs-CZ" altLang="cs-CZ" sz="2400" dirty="0" smtClean="0">
                <a:cs typeface="Times New Roman" charset="0"/>
              </a:rPr>
              <a:t>V</a:t>
            </a:r>
            <a:r>
              <a:rPr lang="cs-CZ" altLang="cs-CZ" sz="2400" dirty="0" smtClean="0"/>
              <a:t>ýchodiskem </a:t>
            </a:r>
            <a:r>
              <a:rPr lang="cs-CZ" altLang="cs-CZ" sz="2400" dirty="0"/>
              <a:t>je </a:t>
            </a:r>
            <a:r>
              <a:rPr lang="cs-CZ" altLang="cs-CZ" sz="2400" i="1" dirty="0"/>
              <a:t>bádání, zkoumání</a:t>
            </a:r>
            <a:r>
              <a:rPr lang="cs-CZ" altLang="cs-CZ" sz="2400" dirty="0"/>
              <a:t> a v</a:t>
            </a:r>
            <a:r>
              <a:rPr lang="cs-CZ" altLang="cs-CZ" sz="2400" dirty="0">
                <a:cs typeface="Times New Roman" charset="0"/>
              </a:rPr>
              <a:t>ýsledkem je </a:t>
            </a:r>
            <a:r>
              <a:rPr lang="cs-CZ" altLang="cs-CZ" sz="2400" i="1" dirty="0">
                <a:cs typeface="Times New Roman" charset="0"/>
              </a:rPr>
              <a:t>produkce,</a:t>
            </a:r>
            <a:r>
              <a:rPr lang="cs-CZ" altLang="cs-CZ" sz="2400" dirty="0">
                <a:cs typeface="Times New Roman" charset="0"/>
              </a:rPr>
              <a:t> nikoli reprodukce </a:t>
            </a:r>
            <a:r>
              <a:rPr lang="cs-CZ" altLang="cs-CZ" sz="2400" dirty="0" smtClean="0">
                <a:cs typeface="Times New Roman" charset="0"/>
              </a:rPr>
              <a:t>poznatků. Výsledky  </a:t>
            </a:r>
            <a:r>
              <a:rPr lang="cs-CZ" altLang="cs-CZ" sz="2400" dirty="0">
                <a:cs typeface="Times New Roman" charset="0"/>
              </a:rPr>
              <a:t>takového učení je možné smysluplně využít </a:t>
            </a:r>
            <a:r>
              <a:rPr lang="cs-CZ" altLang="cs-CZ" sz="2400" dirty="0" smtClean="0">
                <a:cs typeface="Times New Roman" charset="0"/>
              </a:rPr>
              <a:t>v</a:t>
            </a:r>
            <a:r>
              <a:rPr lang="cs-CZ" altLang="cs-CZ" sz="2400" dirty="0">
                <a:cs typeface="Times New Roman" charset="0"/>
              </a:rPr>
              <a:t> reálném </a:t>
            </a:r>
            <a:r>
              <a:rPr lang="cs-CZ" altLang="cs-CZ" sz="2400" dirty="0" smtClean="0">
                <a:cs typeface="Times New Roman" charset="0"/>
              </a:rPr>
              <a:t>životě.</a:t>
            </a:r>
          </a:p>
          <a:p>
            <a:pPr algn="r">
              <a:buNone/>
            </a:pPr>
            <a:r>
              <a:rPr lang="cs-CZ" altLang="cs-CZ" sz="2000" dirty="0" smtClean="0">
                <a:cs typeface="Times New Roman" charset="0"/>
              </a:rPr>
              <a:t>(</a:t>
            </a:r>
            <a:r>
              <a:rPr lang="cs-CZ" altLang="cs-CZ" sz="2000" dirty="0" err="1" smtClean="0">
                <a:cs typeface="Times New Roman" charset="0"/>
              </a:rPr>
              <a:t>Kovaliková</a:t>
            </a:r>
            <a:r>
              <a:rPr lang="cs-CZ" altLang="cs-CZ" sz="2000" dirty="0" smtClean="0">
                <a:cs typeface="Times New Roman" charset="0"/>
              </a:rPr>
              <a:t> 1995, </a:t>
            </a:r>
            <a:r>
              <a:rPr lang="cs-CZ" altLang="cs-CZ" sz="2000" dirty="0">
                <a:cs typeface="Times New Roman" charset="0"/>
              </a:rPr>
              <a:t>Pasch </a:t>
            </a:r>
            <a:r>
              <a:rPr lang="cs-CZ" altLang="cs-CZ" sz="2000" dirty="0" smtClean="0">
                <a:cs typeface="Times New Roman" charset="0"/>
              </a:rPr>
              <a:t>1998)</a:t>
            </a:r>
            <a:endParaRPr lang="cs-CZ" altLang="cs-CZ" sz="2000" dirty="0">
              <a:cs typeface="Times New Roman" charset="0"/>
            </a:endParaRPr>
          </a:p>
        </p:txBody>
      </p:sp>
      <p:sp>
        <p:nvSpPr>
          <p:cNvPr id="4" name="Šipka dolů 3"/>
          <p:cNvSpPr/>
          <p:nvPr/>
        </p:nvSpPr>
        <p:spPr>
          <a:xfrm>
            <a:off x="2483768" y="2924944"/>
            <a:ext cx="432048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25427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b="1" dirty="0" smtClean="0">
                <a:cs typeface="Times New Roman" charset="0"/>
              </a:rPr>
              <a:t>Lit</a:t>
            </a:r>
            <a:r>
              <a:rPr lang="cs-CZ" altLang="cs-CZ" b="1" dirty="0" smtClean="0"/>
              <a:t>eratura</a:t>
            </a:r>
            <a:endParaRPr lang="cs-CZ" altLang="cs-CZ" b="1" dirty="0" smtClean="0">
              <a:cs typeface="Times New Roman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09625" indent="-809625">
              <a:buNone/>
            </a:pPr>
            <a:r>
              <a:rPr lang="cs-CZ" dirty="0" err="1"/>
              <a:t>Gardner</a:t>
            </a:r>
            <a:r>
              <a:rPr lang="cs-CZ" dirty="0"/>
              <a:t>, H</a:t>
            </a:r>
            <a:r>
              <a:rPr lang="cs-CZ" dirty="0" smtClean="0"/>
              <a:t>. (1999). </a:t>
            </a:r>
            <a:r>
              <a:rPr lang="cs-CZ" i="1" dirty="0"/>
              <a:t>Dimenze </a:t>
            </a:r>
            <a:r>
              <a:rPr lang="cs-CZ" i="1" dirty="0" smtClean="0"/>
              <a:t>myšlení</a:t>
            </a:r>
            <a:r>
              <a:rPr lang="cs-CZ" dirty="0" smtClean="0"/>
              <a:t>. Praha: Portál.</a:t>
            </a:r>
          </a:p>
          <a:p>
            <a:pPr marL="809625" indent="-809625">
              <a:buNone/>
            </a:pPr>
            <a:r>
              <a:rPr lang="cs-CZ" altLang="cs-CZ" dirty="0" smtClean="0">
                <a:cs typeface="Times New Roman" charset="0"/>
              </a:rPr>
              <a:t>Houška</a:t>
            </a:r>
            <a:r>
              <a:rPr lang="cs-CZ" altLang="cs-CZ" dirty="0" smtClean="0">
                <a:cs typeface="Times New Roman" charset="0"/>
              </a:rPr>
              <a:t>, T. (1995). </a:t>
            </a:r>
            <a:r>
              <a:rPr lang="cs-CZ" altLang="cs-CZ" i="1" dirty="0" smtClean="0">
                <a:cs typeface="Times New Roman" charset="0"/>
              </a:rPr>
              <a:t>Škola pro  třetí  tisíciletí.</a:t>
            </a:r>
            <a:r>
              <a:rPr lang="cs-CZ" altLang="cs-CZ" dirty="0" smtClean="0">
                <a:cs typeface="Times New Roman" charset="0"/>
              </a:rPr>
              <a:t> Praha: Papyrus, s. r. o.</a:t>
            </a:r>
            <a:endParaRPr lang="cs-CZ" altLang="cs-CZ" dirty="0">
              <a:cs typeface="Times New Roman" charset="0"/>
            </a:endParaRPr>
          </a:p>
          <a:p>
            <a:pPr marL="809625" indent="-809625" eaLnBrk="1" hangingPunct="1">
              <a:buNone/>
            </a:pPr>
            <a:r>
              <a:rPr lang="cs-CZ" altLang="cs-CZ" dirty="0" err="1" smtClean="0">
                <a:cs typeface="Times New Roman" charset="0"/>
              </a:rPr>
              <a:t>Kovaliková</a:t>
            </a:r>
            <a:r>
              <a:rPr lang="cs-CZ" altLang="cs-CZ" dirty="0" smtClean="0">
                <a:cs typeface="Times New Roman" charset="0"/>
              </a:rPr>
              <a:t>, S. (1993). </a:t>
            </a:r>
            <a:r>
              <a:rPr lang="cs-CZ" altLang="cs-CZ" i="1" dirty="0" smtClean="0">
                <a:cs typeface="Times New Roman" charset="0"/>
              </a:rPr>
              <a:t>Integrovaná tematická výuka</a:t>
            </a:r>
            <a:r>
              <a:rPr lang="cs-CZ" altLang="cs-CZ" dirty="0" smtClean="0">
                <a:cs typeface="Times New Roman" charset="0"/>
              </a:rPr>
              <a:t>. Kroměříž: Spirála.</a:t>
            </a:r>
            <a:endParaRPr lang="cs-CZ" altLang="cs-CZ" dirty="0">
              <a:cs typeface="Times New Roman" charset="0"/>
            </a:endParaRPr>
          </a:p>
          <a:p>
            <a:pPr marL="809625" indent="-809625" eaLnBrk="1" hangingPunct="1">
              <a:buNone/>
            </a:pPr>
            <a:r>
              <a:rPr lang="cs-CZ" altLang="cs-CZ" dirty="0" smtClean="0">
                <a:cs typeface="Times New Roman" charset="0"/>
              </a:rPr>
              <a:t>Pasch, M. (1998). </a:t>
            </a:r>
            <a:r>
              <a:rPr lang="cs-CZ" altLang="cs-CZ" i="1" dirty="0" smtClean="0">
                <a:cs typeface="Times New Roman" charset="0"/>
              </a:rPr>
              <a:t>Od vzdělávacího programu k vyučovací hodině</a:t>
            </a:r>
            <a:r>
              <a:rPr lang="cs-CZ" altLang="cs-CZ" dirty="0" smtClean="0">
                <a:cs typeface="Times New Roman" charset="0"/>
              </a:rPr>
              <a:t>. Praha: Portál.</a:t>
            </a:r>
          </a:p>
          <a:p>
            <a:pPr marL="809625" indent="-809625">
              <a:buNone/>
            </a:pPr>
            <a:r>
              <a:rPr lang="cs-CZ" sz="2800" dirty="0" err="1"/>
              <a:t>Piaget</a:t>
            </a:r>
            <a:r>
              <a:rPr lang="cs-CZ" sz="2800" dirty="0"/>
              <a:t>, J. (1970). </a:t>
            </a:r>
            <a:r>
              <a:rPr lang="cs-CZ" sz="2800" i="1" dirty="0"/>
              <a:t>Psychologie inteligence</a:t>
            </a:r>
            <a:r>
              <a:rPr lang="cs-CZ" sz="2800" dirty="0"/>
              <a:t>. Praha: SPN</a:t>
            </a:r>
            <a:r>
              <a:rPr lang="cs-CZ" sz="2800" i="1" dirty="0"/>
              <a:t>.</a:t>
            </a:r>
            <a:endParaRPr lang="cs-CZ" sz="2800" dirty="0"/>
          </a:p>
          <a:p>
            <a:pPr marL="809625" indent="-809625" eaLnBrk="1" hangingPunct="1">
              <a:buNone/>
            </a:pPr>
            <a:endParaRPr lang="cs-CZ" altLang="cs-CZ" dirty="0" smtClean="0">
              <a:cs typeface="Times New Roman" charset="0"/>
            </a:endParaRP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 smtClean="0"/>
              <a:t>Učení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cs-CZ" altLang="cs-CZ" dirty="0"/>
          </a:p>
          <a:p>
            <a:pPr marL="0" indent="0" algn="ctr" eaLnBrk="1" hangingPunct="1">
              <a:buNone/>
            </a:pPr>
            <a:r>
              <a:rPr lang="cs-CZ" altLang="cs-CZ" sz="4000" dirty="0" smtClean="0"/>
              <a:t>Proces, který navozuje relativně trvalou změnu v potenciálním chování jedince v důsledku jeho individuální zkušenosti.</a:t>
            </a:r>
          </a:p>
          <a:p>
            <a:pPr eaLnBrk="1" hangingPunct="1">
              <a:buFontTx/>
              <a:buNone/>
            </a:pPr>
            <a:endParaRPr lang="cs-CZ" altLang="cs-CZ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>
                <a:cs typeface="Times New Roman" charset="0"/>
              </a:rPr>
              <a:t>Co potřebujeme jako učitelé skutečně  o dětském poznávání a učení znát</a:t>
            </a:r>
            <a:r>
              <a:rPr lang="cs-CZ" altLang="cs-CZ" sz="2400" b="1" dirty="0" smtClean="0">
                <a:cs typeface="Times New Roman" charset="0"/>
              </a:rPr>
              <a:t>?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altLang="cs-CZ" sz="2000" b="1" i="1" dirty="0" smtClean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 smtClean="0">
                <a:cs typeface="Times New Roman" charset="0"/>
              </a:rPr>
              <a:t>Jak </a:t>
            </a:r>
            <a:r>
              <a:rPr lang="cs-CZ" altLang="cs-CZ" sz="2800" b="1" i="1" dirty="0">
                <a:cs typeface="Times New Roman" charset="0"/>
              </a:rPr>
              <a:t>probíhá?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M</a:t>
            </a:r>
            <a:r>
              <a:rPr lang="cs-CZ" altLang="cs-CZ" sz="2800" b="1" i="1" dirty="0" smtClean="0">
                <a:cs typeface="Times New Roman" charset="0"/>
              </a:rPr>
              <a:t>á </a:t>
            </a:r>
            <a:r>
              <a:rPr lang="cs-CZ" altLang="cs-CZ" sz="2800" b="1" i="1" dirty="0">
                <a:cs typeface="Times New Roman" charset="0"/>
              </a:rPr>
              <a:t>nějaké zákonitosti?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K</a:t>
            </a:r>
            <a:r>
              <a:rPr lang="cs-CZ" altLang="cs-CZ" sz="2800" b="1" i="1" dirty="0" smtClean="0">
                <a:cs typeface="Times New Roman" charset="0"/>
              </a:rPr>
              <a:t>dy </a:t>
            </a:r>
            <a:r>
              <a:rPr lang="cs-CZ" altLang="cs-CZ" sz="2800" b="1" i="1" dirty="0">
                <a:cs typeface="Times New Roman" charset="0"/>
              </a:rPr>
              <a:t>je nejefektivnější?</a:t>
            </a:r>
            <a:endParaRPr lang="cs-CZ" altLang="cs-CZ" sz="2800" dirty="0">
              <a:cs typeface="Times New Roman" charset="0"/>
            </a:endParaRPr>
          </a:p>
          <a:p>
            <a:pPr marL="0" indent="0" algn="ctr">
              <a:spcBef>
                <a:spcPts val="1800"/>
              </a:spcBef>
              <a:buNone/>
            </a:pPr>
            <a:r>
              <a:rPr lang="cs-CZ" altLang="cs-CZ" sz="2800" b="1" i="1" dirty="0">
                <a:cs typeface="Times New Roman" charset="0"/>
              </a:rPr>
              <a:t>J</a:t>
            </a:r>
            <a:r>
              <a:rPr lang="cs-CZ" altLang="cs-CZ" sz="2800" b="1" i="1" dirty="0" smtClean="0">
                <a:cs typeface="Times New Roman" charset="0"/>
              </a:rPr>
              <a:t>ak </a:t>
            </a:r>
            <a:r>
              <a:rPr lang="cs-CZ" altLang="cs-CZ" sz="2800" b="1" i="1" dirty="0">
                <a:cs typeface="Times New Roman" charset="0"/>
              </a:rPr>
              <a:t>těchto poznatků využít v naší profesi</a:t>
            </a:r>
            <a:r>
              <a:rPr lang="cs-CZ" altLang="cs-CZ" sz="2800" b="1" i="1" dirty="0" smtClean="0">
                <a:cs typeface="Times New Roman" charset="0"/>
              </a:rPr>
              <a:t>?</a:t>
            </a:r>
            <a:endParaRPr lang="cs-CZ" altLang="cs-CZ" sz="2800" dirty="0"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2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Jak probíhá učení (podle J. </a:t>
            </a:r>
            <a:r>
              <a:rPr lang="cs-CZ" b="1" dirty="0" err="1" smtClean="0"/>
              <a:t>Piageta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1026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cs-CZ" altLang="cs-CZ" sz="3100" b="1" dirty="0">
                <a:cs typeface="Times New Roman" charset="0"/>
              </a:rPr>
              <a:t>Něco se </a:t>
            </a:r>
            <a:r>
              <a:rPr lang="cs-CZ" altLang="cs-CZ" sz="3100" b="1" dirty="0" smtClean="0">
                <a:cs typeface="Times New Roman" charset="0"/>
              </a:rPr>
              <a:t>naučit </a:t>
            </a:r>
            <a:r>
              <a:rPr lang="cs-CZ" altLang="cs-CZ" sz="3100" b="1" dirty="0" smtClean="0"/>
              <a:t>=</a:t>
            </a:r>
            <a:r>
              <a:rPr lang="cs-CZ" altLang="cs-CZ" sz="3100" b="1" dirty="0" smtClean="0">
                <a:cs typeface="Times New Roman" charset="0"/>
              </a:rPr>
              <a:t> UMĚT = rozumět.</a:t>
            </a:r>
            <a:endParaRPr lang="cs-CZ" altLang="cs-CZ" sz="3100" b="1" dirty="0"/>
          </a:p>
          <a:p>
            <a:pPr marL="0" indent="0" algn="ctr">
              <a:buNone/>
            </a:pPr>
            <a:r>
              <a:rPr lang="cs-CZ" altLang="cs-CZ" sz="3100" dirty="0">
                <a:cs typeface="Times New Roman" charset="0"/>
              </a:rPr>
              <a:t>Jestliže něčemu rozumíme, pak to znamená, že nám </a:t>
            </a:r>
            <a:r>
              <a:rPr lang="cs-CZ" altLang="cs-CZ" sz="3100" dirty="0"/>
              <a:t>to</a:t>
            </a:r>
            <a:r>
              <a:rPr lang="cs-CZ" altLang="cs-CZ" sz="3100" dirty="0">
                <a:cs typeface="Times New Roman" charset="0"/>
              </a:rPr>
              <a:t> dává smysl a význam, a také že jsme schopni toto poznání (informaci nebo </a:t>
            </a:r>
            <a:r>
              <a:rPr lang="cs-CZ" altLang="cs-CZ" sz="3100" dirty="0" smtClean="0">
                <a:cs typeface="Times New Roman" charset="0"/>
              </a:rPr>
              <a:t>činnost</a:t>
            </a:r>
            <a:r>
              <a:rPr lang="cs-CZ" altLang="cs-CZ" sz="3100" dirty="0">
                <a:cs typeface="Times New Roman" charset="0"/>
              </a:rPr>
              <a:t>) smysluplně používat</a:t>
            </a:r>
            <a:r>
              <a:rPr lang="cs-CZ" altLang="cs-CZ" sz="3100" dirty="0" smtClean="0">
                <a:cs typeface="Times New Roman" charset="0"/>
              </a:rPr>
              <a:t>.</a:t>
            </a:r>
          </a:p>
          <a:p>
            <a:pPr marL="0" indent="0" algn="ctr">
              <a:buNone/>
            </a:pPr>
            <a:endParaRPr lang="cs-CZ" sz="2400" dirty="0" smtClean="0">
              <a:cs typeface="Times New Roman" charset="0"/>
            </a:endParaRPr>
          </a:p>
          <a:p>
            <a:pPr marL="0" indent="0" algn="ctr">
              <a:buNone/>
            </a:pPr>
            <a:endParaRPr lang="cs-CZ" sz="2400" dirty="0" smtClean="0">
              <a:cs typeface="Times New Roman" charset="0"/>
            </a:endParaRPr>
          </a:p>
          <a:p>
            <a:pPr marL="0" indent="0" algn="ctr">
              <a:buNone/>
            </a:pPr>
            <a:endParaRPr lang="cs-CZ" sz="2400" dirty="0">
              <a:cs typeface="Times New Roman" charset="0"/>
            </a:endParaRPr>
          </a:p>
          <a:p>
            <a:pPr algn="just"/>
            <a:r>
              <a:rPr lang="cs-CZ" altLang="cs-CZ" sz="2600" dirty="0"/>
              <a:t>Čl</a:t>
            </a:r>
            <a:r>
              <a:rPr lang="cs-CZ" altLang="cs-CZ" sz="2600" dirty="0">
                <a:cs typeface="Times New Roman" charset="0"/>
              </a:rPr>
              <a:t>ověk se učí tak, že si v každodenních kontaktech</a:t>
            </a:r>
            <a:r>
              <a:rPr lang="cs-CZ" altLang="cs-CZ" sz="2600" dirty="0"/>
              <a:t> </a:t>
            </a:r>
            <a:r>
              <a:rPr lang="cs-CZ" altLang="cs-CZ" sz="2600" dirty="0">
                <a:cs typeface="Times New Roman" charset="0"/>
              </a:rPr>
              <a:t>s realitou získává zkušenosti a ty si ukládá  v </a:t>
            </a:r>
            <a:r>
              <a:rPr lang="cs-CZ" altLang="cs-CZ" sz="2600" i="1" dirty="0">
                <a:cs typeface="Times New Roman" charset="0"/>
              </a:rPr>
              <a:t>poznávacích strukturách</a:t>
            </a:r>
            <a:r>
              <a:rPr lang="cs-CZ" altLang="cs-CZ" sz="2600" dirty="0">
                <a:cs typeface="Times New Roman" charset="0"/>
              </a:rPr>
              <a:t>, které </a:t>
            </a:r>
            <a:r>
              <a:rPr lang="cs-CZ" altLang="cs-CZ" sz="2600" dirty="0"/>
              <a:t>se n</a:t>
            </a:r>
            <a:r>
              <a:rPr lang="cs-CZ" altLang="cs-CZ" sz="2600" dirty="0">
                <a:cs typeface="Times New Roman" charset="0"/>
              </a:rPr>
              <a:t>azýv</a:t>
            </a:r>
            <a:r>
              <a:rPr lang="cs-CZ" altLang="cs-CZ" sz="2600" dirty="0"/>
              <a:t>ají</a:t>
            </a:r>
            <a:r>
              <a:rPr lang="cs-CZ" altLang="cs-CZ" sz="2600" dirty="0">
                <a:cs typeface="Times New Roman" charset="0"/>
              </a:rPr>
              <a:t> </a:t>
            </a:r>
            <a:r>
              <a:rPr lang="cs-CZ" altLang="cs-CZ" sz="2600" dirty="0" smtClean="0">
                <a:cs typeface="Times New Roman" charset="0"/>
              </a:rPr>
              <a:t>„</a:t>
            </a:r>
            <a:r>
              <a:rPr lang="cs-CZ" altLang="cs-CZ" sz="2600" i="1" dirty="0" smtClean="0">
                <a:cs typeface="Times New Roman" charset="0"/>
              </a:rPr>
              <a:t>asimilační schémat</a:t>
            </a:r>
            <a:r>
              <a:rPr lang="cs-CZ" altLang="cs-CZ" sz="2600" i="1" dirty="0" smtClean="0"/>
              <a:t>a“</a:t>
            </a:r>
            <a:r>
              <a:rPr lang="cs-CZ" altLang="cs-CZ" sz="2600" i="1" dirty="0" smtClean="0">
                <a:cs typeface="Times New Roman" charset="0"/>
              </a:rPr>
              <a:t> </a:t>
            </a:r>
            <a:r>
              <a:rPr lang="cs-CZ" altLang="cs-CZ" sz="2600" i="1" dirty="0">
                <a:cs typeface="Times New Roman" charset="0"/>
              </a:rPr>
              <a:t>(kognitivní schémata</a:t>
            </a:r>
            <a:r>
              <a:rPr lang="cs-CZ" altLang="cs-CZ" sz="2600" dirty="0">
                <a:cs typeface="Times New Roman" charset="0"/>
              </a:rPr>
              <a:t>). </a:t>
            </a:r>
          </a:p>
          <a:p>
            <a:pPr algn="just"/>
            <a:r>
              <a:rPr lang="cs-CZ" altLang="cs-CZ" sz="2600" i="1" dirty="0" smtClean="0">
                <a:cs typeface="Times New Roman" charset="0"/>
              </a:rPr>
              <a:t>Tato </a:t>
            </a:r>
            <a:r>
              <a:rPr lang="cs-CZ" altLang="cs-CZ" sz="2600" i="1" dirty="0">
                <a:cs typeface="Times New Roman" charset="0"/>
              </a:rPr>
              <a:t>asimilační schémata určují naši </a:t>
            </a:r>
            <a:r>
              <a:rPr lang="cs-CZ" altLang="cs-CZ" sz="2600" i="1" dirty="0" smtClean="0">
                <a:cs typeface="Times New Roman" charset="0"/>
              </a:rPr>
              <a:t>senzitivitu na </a:t>
            </a:r>
            <a:r>
              <a:rPr lang="cs-CZ" altLang="cs-CZ" sz="2600" i="1" dirty="0">
                <a:cs typeface="Times New Roman" charset="0"/>
              </a:rPr>
              <a:t>podněty z </a:t>
            </a:r>
            <a:r>
              <a:rPr lang="cs-CZ" altLang="cs-CZ" sz="2600" i="1" dirty="0" smtClean="0">
                <a:cs typeface="Times New Roman" charset="0"/>
              </a:rPr>
              <a:t>prostředí; učení </a:t>
            </a:r>
            <a:r>
              <a:rPr lang="cs-CZ" altLang="cs-CZ" sz="2600" i="1" dirty="0">
                <a:cs typeface="Times New Roman" charset="0"/>
              </a:rPr>
              <a:t>probíhá tak, jak jsou tato schémata “nastavena</a:t>
            </a:r>
            <a:r>
              <a:rPr lang="cs-CZ" altLang="cs-CZ" sz="2600" i="1" dirty="0" smtClean="0">
                <a:cs typeface="Times New Roman" charset="0"/>
              </a:rPr>
              <a:t>”.</a:t>
            </a:r>
            <a:endParaRPr lang="cs-CZ" altLang="cs-CZ" sz="2600" i="1" dirty="0"/>
          </a:p>
          <a:p>
            <a:pPr algn="just"/>
            <a:r>
              <a:rPr lang="cs-CZ" altLang="cs-CZ" sz="2600" i="1" dirty="0" smtClean="0">
                <a:cs typeface="Times New Roman" charset="0"/>
              </a:rPr>
              <a:t>Spontánní </a:t>
            </a:r>
            <a:r>
              <a:rPr lang="cs-CZ" altLang="cs-CZ" sz="2600" i="1" dirty="0">
                <a:cs typeface="Times New Roman" charset="0"/>
              </a:rPr>
              <a:t>učení (zkušenostní poznávání nebo také situační </a:t>
            </a:r>
            <a:r>
              <a:rPr lang="cs-CZ" altLang="cs-CZ" sz="2600" i="1" dirty="0" smtClean="0">
                <a:cs typeface="Times New Roman" charset="0"/>
              </a:rPr>
              <a:t>učení) </a:t>
            </a:r>
            <a:r>
              <a:rPr lang="cs-CZ" altLang="cs-CZ" sz="2600" i="1" dirty="0">
                <a:cs typeface="Times New Roman" charset="0"/>
              </a:rPr>
              <a:t>souvisí s neustálou snahou našeho mozku nacházet v předkládaných zkušenostech (objektech a situacích) smysl a význam. </a:t>
            </a:r>
          </a:p>
        </p:txBody>
      </p:sp>
      <p:sp>
        <p:nvSpPr>
          <p:cNvPr id="4" name="Šipka dolů 3"/>
          <p:cNvSpPr/>
          <p:nvPr/>
        </p:nvSpPr>
        <p:spPr>
          <a:xfrm>
            <a:off x="2699792" y="2893070"/>
            <a:ext cx="3960440" cy="7561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3878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Proces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učení  jako  základní mechanismus  permanentní  (</a:t>
            </a:r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biologické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a </a:t>
            </a:r>
            <a:r>
              <a:rPr lang="cs-CZ" altLang="cs-CZ" sz="2400" b="1" dirty="0" smtClean="0">
                <a:latin typeface="Times New Roman" charset="0"/>
                <a:cs typeface="Times New Roman" charset="0"/>
              </a:rPr>
              <a:t>psychologické) </a:t>
            </a:r>
            <a:r>
              <a:rPr lang="cs-CZ" altLang="cs-CZ" sz="2400" b="1" dirty="0">
                <a:latin typeface="Times New Roman" charset="0"/>
                <a:cs typeface="Times New Roman" charset="0"/>
              </a:rPr>
              <a:t>adaptace organismu a prostředí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 smtClean="0"/>
              <a:t>P</a:t>
            </a:r>
            <a:r>
              <a:rPr lang="cs-CZ" altLang="cs-CZ" sz="2400" dirty="0" smtClean="0">
                <a:cs typeface="Times New Roman" charset="0"/>
              </a:rPr>
              <a:t>oznávání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(učení) </a:t>
            </a:r>
            <a:r>
              <a:rPr lang="cs-CZ" altLang="cs-CZ" sz="2400" dirty="0">
                <a:cs typeface="Times New Roman" charset="0"/>
              </a:rPr>
              <a:t>je vždy spojeno s  emocionálními </a:t>
            </a:r>
            <a:r>
              <a:rPr lang="cs-CZ" altLang="cs-CZ" sz="2400" dirty="0" smtClean="0">
                <a:cs typeface="Times New Roman" charset="0"/>
              </a:rPr>
              <a:t>prožitky (</a:t>
            </a:r>
            <a:r>
              <a:rPr lang="cs-CZ" altLang="cs-CZ" sz="2400" dirty="0" err="1" smtClean="0">
                <a:cs typeface="Times New Roman" charset="0"/>
              </a:rPr>
              <a:t>learn</a:t>
            </a:r>
            <a:r>
              <a:rPr lang="cs-CZ" altLang="cs-CZ" sz="2400" dirty="0" smtClean="0">
                <a:cs typeface="Times New Roman" charset="0"/>
              </a:rPr>
              <a:t> </a:t>
            </a:r>
            <a:r>
              <a:rPr lang="cs-CZ" altLang="cs-CZ" sz="2400" dirty="0">
                <a:cs typeface="Times New Roman" charset="0"/>
              </a:rPr>
              <a:t>by </a:t>
            </a:r>
            <a:r>
              <a:rPr lang="cs-CZ" altLang="cs-CZ" sz="2400" dirty="0" err="1">
                <a:cs typeface="Times New Roman" charset="0"/>
              </a:rPr>
              <a:t>heart</a:t>
            </a:r>
            <a:r>
              <a:rPr lang="cs-CZ" altLang="cs-CZ" sz="2400" dirty="0" smtClean="0">
                <a:cs typeface="Times New Roman" charset="0"/>
              </a:rPr>
              <a:t>).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400" dirty="0" smtClean="0"/>
              <a:t>Každé </a:t>
            </a:r>
            <a:r>
              <a:rPr lang="cs-CZ" altLang="cs-CZ" sz="2400" dirty="0"/>
              <a:t>dítě má specifické</a:t>
            </a:r>
            <a:r>
              <a:rPr lang="cs-CZ" altLang="cs-CZ" sz="2400" dirty="0">
                <a:cs typeface="Times New Roman" charset="0"/>
              </a:rPr>
              <a:t> způsoby a cesty poznávání (</a:t>
            </a:r>
            <a:r>
              <a:rPr lang="cs-CZ" altLang="cs-CZ" sz="2400" dirty="0" err="1">
                <a:cs typeface="Times New Roman" charset="0"/>
              </a:rPr>
              <a:t>metakognitivní</a:t>
            </a:r>
            <a:r>
              <a:rPr lang="cs-CZ" altLang="cs-CZ" sz="2400" dirty="0">
                <a:cs typeface="Times New Roman" charset="0"/>
              </a:rPr>
              <a:t> znalosti, zkušenosti z procesu poznávání –  vliv tzv. kognitivního stylu jedince, typu inteligence apod</a:t>
            </a:r>
            <a:r>
              <a:rPr lang="cs-CZ" altLang="cs-CZ" sz="2400" dirty="0" smtClean="0">
                <a:cs typeface="Times New Roman" charset="0"/>
              </a:rPr>
              <a:t>.).</a:t>
            </a:r>
            <a:r>
              <a:rPr lang="cs-CZ" altLang="cs-CZ" sz="2400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 algn="r">
              <a:buNone/>
            </a:pPr>
            <a:endParaRPr lang="cs-CZ" altLang="cs-CZ" sz="2400" dirty="0" smtClean="0">
              <a:cs typeface="Times New Roman" charset="0"/>
            </a:endParaRPr>
          </a:p>
          <a:p>
            <a:pPr marL="0" indent="0" algn="r">
              <a:buNone/>
            </a:pPr>
            <a:r>
              <a:rPr lang="cs-CZ" altLang="cs-CZ" sz="2400" dirty="0" smtClean="0">
                <a:cs typeface="Times New Roman" charset="0"/>
              </a:rPr>
              <a:t>Protože </a:t>
            </a:r>
            <a:r>
              <a:rPr lang="cs-CZ" altLang="cs-CZ" sz="2400" dirty="0">
                <a:cs typeface="Times New Roman" charset="0"/>
              </a:rPr>
              <a:t>zkušenosti jsou </a:t>
            </a:r>
            <a:r>
              <a:rPr lang="cs-CZ" altLang="cs-CZ" sz="2400" dirty="0" smtClean="0">
                <a:cs typeface="Times New Roman" charset="0"/>
              </a:rPr>
              <a:t>individuální a  </a:t>
            </a:r>
            <a:r>
              <a:rPr lang="cs-CZ" altLang="cs-CZ" sz="2400" dirty="0">
                <a:cs typeface="Times New Roman" charset="0"/>
              </a:rPr>
              <a:t>jedinečné, </a:t>
            </a:r>
            <a:r>
              <a:rPr lang="cs-CZ" altLang="cs-CZ" sz="2400" dirty="0" smtClean="0">
                <a:cs typeface="Times New Roman" charset="0"/>
              </a:rPr>
              <a:t>asimilační </a:t>
            </a:r>
            <a:r>
              <a:rPr lang="cs-CZ" altLang="cs-CZ" sz="2400" dirty="0">
                <a:cs typeface="Times New Roman" charset="0"/>
              </a:rPr>
              <a:t>(kognitivní, poznávací)  schémata vytvořená ve zkušenostech </a:t>
            </a:r>
            <a:r>
              <a:rPr lang="cs-CZ" altLang="cs-CZ" sz="2400" dirty="0" smtClean="0">
                <a:cs typeface="Times New Roman" charset="0"/>
              </a:rPr>
              <a:t>jsou subjektivní - </a:t>
            </a:r>
            <a:r>
              <a:rPr lang="cs-CZ" altLang="cs-CZ" sz="2400" dirty="0"/>
              <a:t>význam konstruktivistického pojetí výuky</a:t>
            </a:r>
            <a:r>
              <a:rPr lang="cs-CZ" altLang="cs-CZ" sz="2400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Šipka dolů 3"/>
          <p:cNvSpPr/>
          <p:nvPr/>
        </p:nvSpPr>
        <p:spPr>
          <a:xfrm>
            <a:off x="1547664" y="3717032"/>
            <a:ext cx="39604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862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Co ovlivňuje proces učení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1200" b="1" i="1" dirty="0" smtClean="0"/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vrozené dispozice</a:t>
            </a:r>
            <a:r>
              <a:rPr lang="cs-CZ" altLang="cs-CZ" sz="2600" dirty="0" smtClean="0"/>
              <a:t> </a:t>
            </a:r>
          </a:p>
          <a:p>
            <a:pPr marL="273050" indent="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(obecné schopnosti – nadání, inteligence – typ inteligence)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naučené poznávací a učební strategie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(žák a jeho „</a:t>
            </a:r>
            <a:r>
              <a:rPr lang="cs-CZ" altLang="cs-CZ" sz="2600" dirty="0" err="1" smtClean="0"/>
              <a:t>metakognitivní</a:t>
            </a:r>
            <a:r>
              <a:rPr lang="cs-CZ" altLang="cs-CZ" sz="2600" dirty="0" smtClean="0"/>
              <a:t>“ předpoklady)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styl výuky, organizace a  metodika školní práce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(učitel a jeho styl výuky, profesní kompetence…)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600" b="1" i="1" dirty="0" smtClean="0"/>
              <a:t>jiné faktory</a:t>
            </a:r>
            <a:r>
              <a:rPr lang="cs-CZ" altLang="cs-CZ" sz="2600" dirty="0" smtClean="0"/>
              <a:t> </a:t>
            </a:r>
          </a:p>
          <a:p>
            <a:pPr marL="0" indent="273050" eaLnBrk="1" hangingPunct="1">
              <a:lnSpc>
                <a:spcPct val="90000"/>
              </a:lnSpc>
              <a:buNone/>
            </a:pPr>
            <a:r>
              <a:rPr lang="cs-CZ" altLang="cs-CZ" sz="2600" dirty="0" smtClean="0"/>
              <a:t>(nálada, klima třídy a školy, konkrétní situace…)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400" b="1" dirty="0">
                <a:cs typeface="Times New Roman" charset="0"/>
              </a:rPr>
              <a:t>Efektivní učení</a:t>
            </a:r>
            <a:r>
              <a:rPr lang="cs-CZ" altLang="cs-CZ" sz="2400" dirty="0">
                <a:cs typeface="Times New Roman" charset="0"/>
              </a:rPr>
              <a:t> </a:t>
            </a:r>
            <a:r>
              <a:rPr lang="cs-CZ" altLang="cs-CZ" sz="2400" b="1" dirty="0">
                <a:cs typeface="Times New Roman" charset="0"/>
              </a:rPr>
              <a:t>= uspokojení základních </a:t>
            </a:r>
            <a:r>
              <a:rPr lang="cs-CZ" altLang="cs-CZ" sz="2400" b="1" dirty="0" smtClean="0">
                <a:cs typeface="Times New Roman" charset="0"/>
              </a:rPr>
              <a:t>potřeb</a:t>
            </a:r>
            <a:r>
              <a:rPr lang="cs-CZ" altLang="cs-CZ" sz="2400" b="1" dirty="0" smtClean="0"/>
              <a:t/>
            </a:r>
            <a:br>
              <a:rPr lang="cs-CZ" altLang="cs-CZ" sz="2400" b="1" dirty="0" smtClean="0"/>
            </a:br>
            <a:r>
              <a:rPr lang="cs-CZ" altLang="cs-CZ" sz="2000" dirty="0" smtClean="0">
                <a:cs typeface="Times New Roman" charset="0"/>
              </a:rPr>
              <a:t>(primární </a:t>
            </a:r>
            <a:r>
              <a:rPr lang="cs-CZ" altLang="cs-CZ" sz="2000" dirty="0">
                <a:cs typeface="Times New Roman" charset="0"/>
              </a:rPr>
              <a:t>a </a:t>
            </a:r>
            <a:r>
              <a:rPr lang="cs-CZ" altLang="cs-CZ" sz="2000" dirty="0" smtClean="0">
                <a:cs typeface="Times New Roman" charset="0"/>
              </a:rPr>
              <a:t>sekundární; </a:t>
            </a:r>
            <a:r>
              <a:rPr lang="cs-CZ" altLang="cs-CZ" sz="2000" dirty="0"/>
              <a:t>biologické - individuální – sociální</a:t>
            </a:r>
            <a:r>
              <a:rPr lang="cs-CZ" altLang="cs-CZ" sz="2000" dirty="0" smtClean="0">
                <a:cs typeface="Times New Roman" charset="0"/>
              </a:rPr>
              <a:t>) 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potřeby fyziologické </a:t>
            </a:r>
            <a:r>
              <a:rPr lang="cs-CZ" altLang="cs-CZ" sz="2800" dirty="0">
                <a:cs typeface="Times New Roman" charset="0"/>
              </a:rPr>
              <a:t>(jako </a:t>
            </a:r>
            <a:r>
              <a:rPr lang="cs-CZ" altLang="cs-CZ" sz="2800" dirty="0" smtClean="0">
                <a:cs typeface="Times New Roman" charset="0"/>
              </a:rPr>
              <a:t>primární </a:t>
            </a:r>
            <a:r>
              <a:rPr lang="cs-CZ" altLang="cs-CZ" sz="2800" dirty="0">
                <a:cs typeface="Times New Roman" charset="0"/>
              </a:rPr>
              <a:t>potřeby</a:t>
            </a:r>
            <a:r>
              <a:rPr lang="cs-CZ" altLang="cs-CZ" sz="2800" dirty="0" smtClean="0">
                <a:cs typeface="Times New Roman" charset="0"/>
              </a:rPr>
              <a:t>)</a:t>
            </a:r>
            <a:endParaRPr lang="cs-CZ" altLang="cs-CZ" sz="2800" b="1" dirty="0"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jistoty a bezpečí </a:t>
            </a:r>
            <a:r>
              <a:rPr lang="cs-CZ" altLang="cs-CZ" sz="2800" dirty="0">
                <a:cs typeface="Times New Roman" charset="0"/>
              </a:rPr>
              <a:t>(v rodině i ve škole)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přijetí a lásky </a:t>
            </a:r>
            <a:endParaRPr lang="cs-CZ" altLang="cs-CZ" sz="2800" b="1" dirty="0" smtClean="0">
              <a:cs typeface="Times New Roman" charset="0"/>
            </a:endParaRPr>
          </a:p>
          <a:p>
            <a:pPr marL="0" indent="273050">
              <a:lnSpc>
                <a:spcPct val="90000"/>
              </a:lnSpc>
              <a:buNone/>
            </a:pPr>
            <a:r>
              <a:rPr lang="cs-CZ" altLang="cs-CZ" sz="2800" dirty="0" smtClean="0">
                <a:cs typeface="Times New Roman" charset="0"/>
              </a:rPr>
              <a:t>(</a:t>
            </a:r>
            <a:r>
              <a:rPr lang="cs-CZ" altLang="cs-CZ" sz="2800" dirty="0">
                <a:cs typeface="Times New Roman" charset="0"/>
              </a:rPr>
              <a:t>někam patřit – existence “blízkých lidí”)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vlastní identity a sebeúcty </a:t>
            </a:r>
            <a:r>
              <a:rPr lang="cs-CZ" altLang="cs-CZ" sz="2800" dirty="0">
                <a:cs typeface="Times New Roman" charset="0"/>
              </a:rPr>
              <a:t>(smysluplný svět, lákavá, ale reálná perspektiva)</a:t>
            </a:r>
          </a:p>
          <a:p>
            <a:pPr>
              <a:lnSpc>
                <a:spcPct val="90000"/>
              </a:lnSpc>
            </a:pPr>
            <a:r>
              <a:rPr lang="cs-CZ" altLang="cs-CZ" sz="2800" b="1" dirty="0" smtClean="0">
                <a:cs typeface="Times New Roman" charset="0"/>
              </a:rPr>
              <a:t>potřeba </a:t>
            </a:r>
            <a:r>
              <a:rPr lang="cs-CZ" altLang="cs-CZ" sz="2800" b="1" dirty="0">
                <a:cs typeface="Times New Roman" charset="0"/>
              </a:rPr>
              <a:t>seberealizace, úspěšnosti, uznání</a:t>
            </a:r>
            <a:r>
              <a:rPr lang="cs-CZ" altLang="cs-CZ" sz="2800" dirty="0">
                <a:cs typeface="Times New Roman" charset="0"/>
              </a:rPr>
              <a:t> (jako sekundární potřeby)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956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cs-CZ" altLang="cs-CZ" sz="2400" b="1" dirty="0" smtClean="0">
                <a:cs typeface="Times New Roman" charset="0"/>
              </a:rPr>
              <a:t>Čtyři fáze procesu učení</a:t>
            </a:r>
            <a:r>
              <a:rPr lang="cs-CZ" altLang="cs-CZ" sz="2400" dirty="0"/>
              <a:t> </a:t>
            </a:r>
            <a:r>
              <a:rPr lang="cs-CZ" altLang="cs-CZ" sz="2400" b="1" dirty="0" smtClean="0"/>
              <a:t>v přirozených podmínkách</a:t>
            </a:r>
            <a:endParaRPr lang="cs-CZ" altLang="cs-CZ" sz="2400" b="1" dirty="0" smtClean="0">
              <a:cs typeface="Times New Roman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9262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MOTIVACE</a:t>
            </a:r>
            <a:r>
              <a:rPr lang="cs-CZ" altLang="cs-CZ" sz="2400" b="1" dirty="0" smtClean="0">
                <a:cs typeface="Times New Roman" charset="0"/>
              </a:rPr>
              <a:t>: </a:t>
            </a:r>
            <a:r>
              <a:rPr lang="cs-CZ" altLang="cs-CZ" sz="2400" dirty="0" smtClean="0">
                <a:cs typeface="Times New Roman" charset="0"/>
              </a:rPr>
              <a:t>(vznikne </a:t>
            </a:r>
            <a:r>
              <a:rPr lang="cs-CZ" altLang="cs-CZ" sz="2400" i="1" dirty="0" smtClean="0">
                <a:cs typeface="Times New Roman" charset="0"/>
              </a:rPr>
              <a:t>důvod</a:t>
            </a:r>
            <a:r>
              <a:rPr lang="cs-CZ" altLang="cs-CZ" sz="2400" dirty="0" smtClean="0">
                <a:cs typeface="Times New Roman" charset="0"/>
              </a:rPr>
              <a:t>, proč se jedinec potřebuje něco naučit, překonat překážku, doplnit chybějící informaci nebo dovednost) a jeho aktivita je uvedena do chodu.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 smtClean="0"/>
              <a:t>EXPOZICE</a:t>
            </a:r>
            <a:r>
              <a:rPr lang="cs-CZ" altLang="cs-CZ" sz="2400" b="1" dirty="0" smtClean="0">
                <a:cs typeface="Times New Roman" charset="0"/>
              </a:rPr>
              <a:t>: </a:t>
            </a:r>
            <a:r>
              <a:rPr lang="cs-CZ" altLang="cs-CZ" sz="2400" i="1" dirty="0" smtClean="0">
                <a:cs typeface="Times New Roman" charset="0"/>
              </a:rPr>
              <a:t>vyhledání, obeznámení se s potřebnou  novou informací </a:t>
            </a:r>
            <a:r>
              <a:rPr lang="cs-CZ" altLang="cs-CZ" sz="2400" dirty="0" smtClean="0">
                <a:cs typeface="Times New Roman" charset="0"/>
              </a:rPr>
              <a:t>(aktivní doplnění chybějícího poznatku, který původně </a:t>
            </a:r>
            <a:r>
              <a:rPr lang="cs-CZ" altLang="cs-CZ" sz="2200" dirty="0" smtClean="0">
                <a:cs typeface="Times New Roman" charset="0"/>
              </a:rPr>
              <a:t>způsobil nerovnováhu a vyvolal potřebu učit se).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 smtClean="0"/>
              <a:t>FIXACE</a:t>
            </a:r>
            <a:r>
              <a:rPr lang="cs-CZ" altLang="cs-CZ" sz="2200" b="1" dirty="0" smtClean="0">
                <a:cs typeface="Times New Roman" charset="0"/>
              </a:rPr>
              <a:t>: </a:t>
            </a:r>
            <a:r>
              <a:rPr lang="cs-CZ" altLang="cs-CZ" sz="2200" i="1" dirty="0" smtClean="0">
                <a:cs typeface="Times New Roman" charset="0"/>
              </a:rPr>
              <a:t>upevnění poznatku</a:t>
            </a:r>
            <a:r>
              <a:rPr lang="cs-CZ" altLang="cs-CZ" sz="2200" dirty="0" smtClean="0">
                <a:cs typeface="Times New Roman" charset="0"/>
              </a:rPr>
              <a:t> jeho opakovaným použitím.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 smtClean="0"/>
              <a:t>APLIKACE: </a:t>
            </a:r>
            <a:r>
              <a:rPr lang="cs-CZ" altLang="cs-CZ" sz="2200" i="1" dirty="0" smtClean="0">
                <a:cs typeface="Times New Roman" charset="0"/>
              </a:rPr>
              <a:t>užití</a:t>
            </a:r>
            <a:r>
              <a:rPr lang="cs-CZ" altLang="cs-CZ" sz="2200" dirty="0" smtClean="0">
                <a:cs typeface="Times New Roman" charset="0"/>
              </a:rPr>
              <a:t> poznatku nebo dovednosti v praktickém životě</a:t>
            </a:r>
            <a:r>
              <a:rPr lang="cs-CZ" altLang="cs-CZ" sz="2200" dirty="0" smtClean="0"/>
              <a:t> (úspěch – neúspěch).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endParaRPr lang="cs-CZ" altLang="cs-CZ" sz="2000" b="1" i="1" dirty="0" smtClean="0">
              <a:solidFill>
                <a:srgbClr val="002060"/>
              </a:solidFill>
            </a:endParaRPr>
          </a:p>
          <a:p>
            <a:pPr marL="274320" lvl="1" indent="0" eaLnBrk="1" hangingPunct="1">
              <a:lnSpc>
                <a:spcPct val="90000"/>
              </a:lnSpc>
              <a:buNone/>
            </a:pPr>
            <a:endParaRPr lang="cs-CZ" altLang="cs-CZ" sz="2000" b="1" i="1" dirty="0" smtClean="0">
              <a:solidFill>
                <a:srgbClr val="002060"/>
              </a:solidFill>
            </a:endParaRPr>
          </a:p>
          <a:p>
            <a:pPr marL="274320" lvl="1" indent="0" algn="r" eaLnBrk="1" hangingPunct="1">
              <a:lnSpc>
                <a:spcPct val="90000"/>
              </a:lnSpc>
              <a:buNone/>
            </a:pPr>
            <a:r>
              <a:rPr lang="cs-CZ" altLang="cs-CZ" sz="2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Hodnocení: ve školním vyučování často nahrazuje význam aplikace v praxi (umí – neumí + známka).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i="1" dirty="0" smtClean="0"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 smtClean="0"/>
          </a:p>
        </p:txBody>
      </p:sp>
      <p:sp>
        <p:nvSpPr>
          <p:cNvPr id="2" name="Šipka dolů 1"/>
          <p:cNvSpPr/>
          <p:nvPr/>
        </p:nvSpPr>
        <p:spPr>
          <a:xfrm>
            <a:off x="4788024" y="4509120"/>
            <a:ext cx="266429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400" b="1" dirty="0" smtClean="0"/>
              <a:t>Složky mozkově kompatibilní výuky (podle S. </a:t>
            </a:r>
            <a:r>
              <a:rPr lang="cs-CZ" sz="2400" b="1" dirty="0" err="1" smtClean="0"/>
              <a:t>Kovalikové</a:t>
            </a:r>
            <a:r>
              <a:rPr lang="cs-CZ" sz="2400" b="1" dirty="0" smtClean="0"/>
              <a:t>)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Nepřítomnost ohrožení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Smysluplný obsah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Možnost výběru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Přiměřený čas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Obohacené prostředí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Spolupráce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Okamžitá zpětná vazba</a:t>
            </a:r>
            <a:endParaRPr lang="cs-CZ" altLang="cs-CZ" sz="2600" dirty="0"/>
          </a:p>
          <a:p>
            <a:pPr>
              <a:lnSpc>
                <a:spcPct val="90000"/>
              </a:lnSpc>
            </a:pPr>
            <a:r>
              <a:rPr lang="cs-CZ" altLang="cs-CZ" sz="2600" dirty="0">
                <a:cs typeface="Times New Roman" charset="0"/>
              </a:rPr>
              <a:t>Dokonalé zvládnutí (Mastery </a:t>
            </a:r>
            <a:r>
              <a:rPr lang="cs-CZ" altLang="cs-CZ" sz="2600" dirty="0" err="1">
                <a:cs typeface="Times New Roman" charset="0"/>
              </a:rPr>
              <a:t>Learning</a:t>
            </a:r>
            <a:r>
              <a:rPr lang="cs-CZ" altLang="cs-CZ" sz="2600" dirty="0" smtClean="0">
                <a:cs typeface="Times New Roman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cs-CZ" sz="2400" dirty="0" smtClean="0">
              <a:cs typeface="Times New Roman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cs-CZ" sz="2400" dirty="0">
              <a:cs typeface="Times New Roman" charset="0"/>
            </a:endParaRPr>
          </a:p>
          <a:p>
            <a:pPr marL="0" indent="0" algn="r">
              <a:lnSpc>
                <a:spcPct val="90000"/>
              </a:lnSpc>
              <a:buNone/>
            </a:pPr>
            <a:r>
              <a:rPr lang="cs-CZ" altLang="cs-CZ" sz="2600" i="1" dirty="0" smtClean="0">
                <a:cs typeface="Times New Roman" charset="0"/>
              </a:rPr>
              <a:t>Podmínky, </a:t>
            </a:r>
            <a:r>
              <a:rPr lang="cs-CZ" altLang="cs-CZ" sz="2600" i="1" dirty="0">
                <a:cs typeface="Times New Roman" charset="0"/>
              </a:rPr>
              <a:t>které zajistí, že se dítě učí přirozeně a </a:t>
            </a:r>
            <a:r>
              <a:rPr lang="cs-CZ" altLang="cs-CZ" sz="2600" i="1" dirty="0" smtClean="0">
                <a:cs typeface="Times New Roman" charset="0"/>
              </a:rPr>
              <a:t>efektivně – výuka</a:t>
            </a:r>
            <a:r>
              <a:rPr lang="cs-CZ" altLang="cs-CZ" sz="2600" i="1" dirty="0">
                <a:cs typeface="Times New Roman" charset="0"/>
              </a:rPr>
              <a:t>, která vychází z toho, jak se učí lidský mozek (ITV</a:t>
            </a:r>
            <a:r>
              <a:rPr lang="cs-CZ" altLang="cs-CZ" sz="2600" i="1" dirty="0" smtClean="0">
                <a:cs typeface="Times New Roman" charset="0"/>
              </a:rPr>
              <a:t>)</a:t>
            </a:r>
            <a:r>
              <a:rPr lang="cs-CZ" altLang="cs-CZ" sz="2600" i="1" dirty="0" smtClean="0"/>
              <a:t>.</a:t>
            </a:r>
            <a:endParaRPr lang="cs-CZ" sz="2600" i="1" dirty="0"/>
          </a:p>
        </p:txBody>
      </p:sp>
      <p:sp>
        <p:nvSpPr>
          <p:cNvPr id="4" name="Šipka dolů 3"/>
          <p:cNvSpPr/>
          <p:nvPr/>
        </p:nvSpPr>
        <p:spPr>
          <a:xfrm>
            <a:off x="5508104" y="4725144"/>
            <a:ext cx="3024336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917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612</TotalTime>
  <Words>774</Words>
  <Application>Microsoft Office PowerPoint</Application>
  <PresentationFormat>Předvádění na obrazovce (4:3)</PresentationFormat>
  <Paragraphs>141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Administrativní</vt:lpstr>
      <vt:lpstr>Jak se děti učí (jak poznávají svět)</vt:lpstr>
      <vt:lpstr>Učení</vt:lpstr>
      <vt:lpstr>Co potřebujeme jako učitelé skutečně  o dětském poznávání a učení znát?</vt:lpstr>
      <vt:lpstr>Jak probíhá učení (podle J. Piageta)</vt:lpstr>
      <vt:lpstr>Proces učení  jako  základní mechanismus  permanentní  (biologické a psychologické) adaptace organismu a prostředí</vt:lpstr>
      <vt:lpstr>Co ovlivňuje proces učení</vt:lpstr>
      <vt:lpstr>Efektivní učení = uspokojení základních potřeb (primární a sekundární; biologické - individuální – sociální) </vt:lpstr>
      <vt:lpstr>Čtyři fáze procesu učení v přirozených podmínkách</vt:lpstr>
      <vt:lpstr>Složky mozkově kompatibilní výuky (podle S. Kovalikové)</vt:lpstr>
      <vt:lpstr>Nepřítomnost ohrožení</vt:lpstr>
      <vt:lpstr>Smysluplný obsah</vt:lpstr>
      <vt:lpstr>Možnost výběru</vt:lpstr>
      <vt:lpstr>Přiměřený čas</vt:lpstr>
      <vt:lpstr>Obohacené prostředí</vt:lpstr>
      <vt:lpstr>Spolupráce</vt:lpstr>
      <vt:lpstr>Okamžitá zpětná vazba</vt:lpstr>
      <vt:lpstr>Dokonalé zvládnutí</vt:lpstr>
      <vt:lpstr>Autentické učení</vt:lpstr>
      <vt:lpstr>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se děti učí  2.</dc:title>
  <dc:creator>Hana</dc:creator>
  <cp:lastModifiedBy>Havel</cp:lastModifiedBy>
  <cp:revision>55</cp:revision>
  <dcterms:created xsi:type="dcterms:W3CDTF">2006-03-11T18:17:16Z</dcterms:created>
  <dcterms:modified xsi:type="dcterms:W3CDTF">2016-03-11T14:27:07Z</dcterms:modified>
</cp:coreProperties>
</file>