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86" r:id="rId2"/>
    <p:sldId id="288" r:id="rId3"/>
    <p:sldId id="287" r:id="rId4"/>
    <p:sldId id="289" r:id="rId5"/>
    <p:sldId id="314" r:id="rId6"/>
    <p:sldId id="290" r:id="rId7"/>
    <p:sldId id="315" r:id="rId8"/>
    <p:sldId id="308" r:id="rId9"/>
    <p:sldId id="313" r:id="rId10"/>
    <p:sldId id="316" r:id="rId11"/>
    <p:sldId id="291" r:id="rId12"/>
    <p:sldId id="292" r:id="rId13"/>
    <p:sldId id="309" r:id="rId14"/>
    <p:sldId id="310" r:id="rId15"/>
    <p:sldId id="293" r:id="rId16"/>
    <p:sldId id="295" r:id="rId17"/>
    <p:sldId id="302" r:id="rId18"/>
    <p:sldId id="304" r:id="rId19"/>
    <p:sldId id="305" r:id="rId20"/>
    <p:sldId id="303" r:id="rId21"/>
    <p:sldId id="294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33" autoAdjust="0"/>
    <p:restoredTop sz="94660"/>
  </p:normalViewPr>
  <p:slideViewPr>
    <p:cSldViewPr>
      <p:cViewPr varScale="1">
        <p:scale>
          <a:sx n="103" d="100"/>
          <a:sy n="103" d="100"/>
        </p:scale>
        <p:origin x="2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0F4F3-A855-4B6C-863F-943C9B32BD5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FAB8E-B955-4127-A3D0-265E26FCB27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1F759-BCD7-4891-AF64-2F6434E57BA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3166E-BB4C-409B-BD1D-F127C156EE6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A5932-167D-461A-8325-1FA6DDD1C66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FCCF4-05F0-4C37-876D-CFAE8AFFB6E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624C2-336E-4305-8098-B7A87D04A20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24105-E9BA-4CBD-A209-2BEC503B5DE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B9CFA-757C-4C83-A067-1C34CE2C7D1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90C5C-FF5A-4F53-824D-C2E333B8B2A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1A9F0-2DDE-4D90-85BB-C32FAD7AB6C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05C0B-50A7-4DBE-AED9-543290B8739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D247A-EE31-4A77-AA5C-B951CA8BAA1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74AB5FED-5397-45A3-894A-84E60EBE83A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844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4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4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4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4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4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4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4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4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5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6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7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7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67" r:id="rId11"/>
    <p:sldLayoutId id="2147483666" r:id="rId12"/>
    <p:sldLayoutId id="2147483665" r:id="rId13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" TargetMode="External"/><Relationship Id="rId7" Type="http://schemas.openxmlformats.org/officeDocument/2006/relationships/hyperlink" Target="http://www.mzcr.cz/verejne/dokumenty/zdravi-2020-narodni-strategie-ochrany-a%20podpory-zdravi-a-prevence-nemoci_8690_3016_5.html" TargetMode="External"/><Relationship Id="rId2" Type="http://schemas.openxmlformats.org/officeDocument/2006/relationships/hyperlink" Target="http://www.uzis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bsc.upol.cz/" TargetMode="External"/><Relationship Id="rId5" Type="http://schemas.openxmlformats.org/officeDocument/2006/relationships/hyperlink" Target="http://www.ec.europa.eu/health-eu" TargetMode="External"/><Relationship Id="rId4" Type="http://schemas.openxmlformats.org/officeDocument/2006/relationships/hyperlink" Target="http://www.who.int/en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Zdravotní stav obyvatel ČR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13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500" dirty="0" smtClean="0"/>
              <a:t>Jaké nemoci představují pro naši populaci největší zdravotní problém?</a:t>
            </a:r>
          </a:p>
          <a:p>
            <a:pPr eaLnBrk="1" hangingPunct="1">
              <a:lnSpc>
                <a:spcPct val="80000"/>
              </a:lnSpc>
            </a:pPr>
            <a:r>
              <a:rPr lang="cs-CZ" sz="2500" dirty="0" smtClean="0"/>
              <a:t>Co je nejčastějšími příčinami nemocnosti a úmrtí?</a:t>
            </a:r>
          </a:p>
          <a:p>
            <a:pPr eaLnBrk="1" hangingPunct="1">
              <a:lnSpc>
                <a:spcPct val="80000"/>
              </a:lnSpc>
            </a:pPr>
            <a:r>
              <a:rPr lang="cs-CZ" sz="2500" dirty="0" smtClean="0"/>
              <a:t>Co nejčastěji a nejvíce snižuje kvalitu života?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i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i="1" dirty="0" smtClean="0">
                <a:solidFill>
                  <a:schemeClr val="tx2"/>
                </a:solidFill>
              </a:rPr>
              <a:t>zdroj: 	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sz="2000" i="1" dirty="0">
                <a:solidFill>
                  <a:schemeClr val="tx2"/>
                </a:solidFill>
                <a:hlinkClick r:id="rId2"/>
              </a:rPr>
              <a:t>www.uzis.cz</a:t>
            </a:r>
            <a:endParaRPr lang="cs-CZ" sz="2000" i="1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cs-CZ" sz="2000" i="1" dirty="0">
                <a:solidFill>
                  <a:schemeClr val="tx2"/>
                </a:solidFill>
                <a:hlinkClick r:id="rId3"/>
              </a:rPr>
              <a:t>www.szu.cz</a:t>
            </a:r>
            <a:endParaRPr lang="cs-CZ" sz="2000" i="1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cs-CZ" sz="2000" i="1" dirty="0">
                <a:solidFill>
                  <a:schemeClr val="tx2"/>
                </a:solidFill>
                <a:hlinkClick r:id="rId4"/>
              </a:rPr>
              <a:t>http://www.who.int/en/</a:t>
            </a:r>
            <a:endParaRPr lang="cs-CZ" sz="2000" i="1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cs-CZ" sz="2000" i="1" dirty="0">
                <a:solidFill>
                  <a:schemeClr val="tx2"/>
                </a:solidFill>
                <a:hlinkClick r:id="rId5"/>
              </a:rPr>
              <a:t>www.ec.europa.eu/health-eu</a:t>
            </a:r>
            <a:endParaRPr lang="cs-CZ" sz="2000" i="1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cs-CZ" sz="2000" i="1" dirty="0">
                <a:solidFill>
                  <a:schemeClr val="tx2"/>
                </a:solidFill>
                <a:hlinkClick r:id="rId6"/>
              </a:rPr>
              <a:t>http://hbsc.upol.cz/</a:t>
            </a:r>
            <a:endParaRPr lang="cs-CZ" sz="2000" i="1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cs-CZ" sz="2000" i="1" dirty="0">
                <a:solidFill>
                  <a:schemeClr val="tx2"/>
                </a:solidFill>
                <a:hlinkClick r:id="rId7"/>
              </a:rPr>
              <a:t>http://www.mzcr.cz/verejne/dokumenty/zdravi-2020-narodni-strategie-ochrany-a podpory-zdravi-a-prevence-nemoci_8690_3016_5.html</a:t>
            </a:r>
            <a:endParaRPr lang="cs-CZ" sz="2000" i="1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i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i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i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i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i="1" dirty="0" smtClean="0">
                <a:solidFill>
                  <a:schemeClr val="tx2"/>
                </a:solidFill>
              </a:rPr>
              <a:t>		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0"/>
            <a:ext cx="5365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Nemocnost v ČR (dle ÚZIS)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nemoci dýchací soustavy: 47,4 %</a:t>
            </a:r>
          </a:p>
          <a:p>
            <a:pPr eaLnBrk="1" hangingPunct="1"/>
            <a:r>
              <a:rPr lang="cs-CZ" smtClean="0"/>
              <a:t>nemoci svalové a kosterní soustavy: 17,1 %</a:t>
            </a:r>
          </a:p>
          <a:p>
            <a:pPr eaLnBrk="1" hangingPunct="1"/>
            <a:r>
              <a:rPr lang="cs-CZ" smtClean="0"/>
              <a:t>poranění, otravy: 10 %</a:t>
            </a:r>
          </a:p>
          <a:p>
            <a:pPr eaLnBrk="1" hangingPunct="1"/>
            <a:r>
              <a:rPr lang="cs-CZ" smtClean="0"/>
              <a:t>nemoci trávicí soustavy: 6,3 %</a:t>
            </a:r>
          </a:p>
          <a:p>
            <a:pPr eaLnBrk="1" hangingPunct="1"/>
            <a:r>
              <a:rPr lang="cs-CZ" smtClean="0"/>
              <a:t>nemoci močové a pohlavní soustavy (vč. rizikových těhotenství): 3,7 %</a:t>
            </a:r>
          </a:p>
          <a:p>
            <a:pPr eaLnBrk="1" hangingPunct="1"/>
            <a:r>
              <a:rPr lang="cs-CZ" smtClean="0"/>
              <a:t>nemoci oběhové soustavy: 2,6 %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Nemoci dětí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556792"/>
            <a:ext cx="8435280" cy="525658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dirty="0" smtClean="0">
                <a:solidFill>
                  <a:schemeClr val="tx2"/>
                </a:solidFill>
              </a:rPr>
              <a:t>následky úrazů !!!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 smtClean="0"/>
              <a:t>akutní respirační onemocnění a jejich komplikace (viróza, chřipka)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 smtClean="0"/>
              <a:t>nemoci trávicí soustavy (salmonelózy, </a:t>
            </a:r>
            <a:r>
              <a:rPr lang="cs-CZ" sz="2600" dirty="0" err="1" smtClean="0"/>
              <a:t>kampylobakteriozy</a:t>
            </a:r>
            <a:r>
              <a:rPr lang="cs-CZ" sz="2600" dirty="0" smtClean="0"/>
              <a:t>, virové hepatitidy typu A)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 smtClean="0"/>
              <a:t>plané neštovice, infekční mononukleózy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dirty="0" smtClean="0"/>
              <a:t>chronické nemoci, astma, alergie, ortopedické nemoci, cukrovka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200" dirty="0" smtClean="0"/>
              <a:t>	(asi 20 % dětí Evropy má chronickou chorobu,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200" dirty="0" smtClean="0"/>
              <a:t>	v ČR asi 30 % dětí alergie, 50 - 70 % dětí vadné držení těla)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 smtClean="0">
                <a:solidFill>
                  <a:schemeClr val="tx2"/>
                </a:solidFill>
              </a:rPr>
              <a:t>Asi 80 % českých dětí je zdravotně oslabených!!!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b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1600" dirty="0" smtClean="0">
                <a:solidFill>
                  <a:schemeClr val="tx2"/>
                </a:solidFill>
              </a:rPr>
              <a:t>	Projekty </a:t>
            </a:r>
            <a:r>
              <a:rPr lang="cs-CZ" altLang="cs-CZ" sz="1600" dirty="0">
                <a:solidFill>
                  <a:schemeClr val="tx2"/>
                </a:solidFill>
              </a:rPr>
              <a:t>podpory zdraví pro dětskou populaci by měly reflektovat výskyt </a:t>
            </a:r>
            <a:r>
              <a:rPr lang="cs-CZ" altLang="cs-CZ" sz="1600" dirty="0" smtClean="0">
                <a:solidFill>
                  <a:schemeClr val="tx2"/>
                </a:solidFill>
              </a:rPr>
              <a:t>nejčastějších chronických </a:t>
            </a:r>
            <a:r>
              <a:rPr lang="cs-CZ" altLang="cs-CZ" sz="1600" dirty="0">
                <a:solidFill>
                  <a:schemeClr val="tx2"/>
                </a:solidFill>
              </a:rPr>
              <a:t>neinfekčních nemocí, příčiny úmrtí i prevenci nejčastějších infekčních nemocí v populaci.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b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sz="24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500" smtClean="0"/>
              <a:t>HBSC – Národní zpráva o zdraví a životním stylu dětí a školáku </a:t>
            </a:r>
            <a:r>
              <a:rPr lang="cs-CZ" sz="2000" b="0" smtClean="0"/>
              <a:t>(2010)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579296" cy="50941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Reprezentativní soubor českých dětí (11-15 let), 94 škol ve všech krajích ČR (5.,7.,9, třídy) – celkem 4404 dětí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Studie probíhá od roku 1994, poslední sběr dat v roce </a:t>
            </a:r>
            <a:r>
              <a:rPr lang="cs-CZ" sz="2000" dirty="0" smtClean="0"/>
              <a:t>2014 </a:t>
            </a:r>
            <a:r>
              <a:rPr lang="cs-CZ" sz="2000" dirty="0"/>
              <a:t>(vyhodnocuje se, rekordní počet respondentů</a:t>
            </a:r>
            <a:r>
              <a:rPr lang="cs-CZ" sz="2000" dirty="0" smtClean="0"/>
              <a:t>)</a:t>
            </a:r>
          </a:p>
          <a:p>
            <a:pPr lvl="1"/>
            <a:r>
              <a:rPr lang="cs-CZ" sz="1800" dirty="0"/>
              <a:t>http://hbsc.upol.cz/1-cestina/42-hbsc_studie/?</a:t>
            </a:r>
          </a:p>
          <a:p>
            <a:pPr lvl="1"/>
            <a:r>
              <a:rPr lang="cs-CZ" sz="1800" dirty="0"/>
              <a:t>http://hbsc.upol.cz/1-cestina/68-novinky/3-texty/49-novy_videoklip_hbsc/?</a:t>
            </a:r>
          </a:p>
          <a:p>
            <a:pPr eaLnBrk="1" hangingPunct="1">
              <a:lnSpc>
                <a:spcPct val="80000"/>
              </a:lnSpc>
            </a:pPr>
            <a:endParaRPr lang="cs-CZ" sz="1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000" dirty="0"/>
          </a:p>
          <a:p>
            <a:pPr eaLnBrk="1" hangingPunct="1">
              <a:lnSpc>
                <a:spcPct val="80000"/>
              </a:lnSpc>
            </a:pPr>
            <a:r>
              <a:rPr lang="cs-CZ" sz="2000" b="1" dirty="0" smtClean="0"/>
              <a:t>Výsledky: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 smtClean="0"/>
              <a:t>Pozitivně hodnotilo své zdraví zhruba 9 z 10 školáků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 smtClean="0"/>
              <a:t>8 % chlapců a 11 % dívek ve věku 11 let hodnotilo svůj zdravotní stav jako „ne moc dobrý“ nebo „ špatný“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 smtClean="0"/>
              <a:t>Přibližně 33 % 11letých dětí odpovídalo, že se u nich vyskytují zdravotní potíže (bolest hlavy, žaludku, zad, pocity skleslosti, podrážděnost, špatná nálada, nervozita, poruchy spánku, únava, vyčerpání,…) – 2 a více symptomů a to alespoň dvakrát týdně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 smtClean="0"/>
              <a:t>Výskyt úrazů za rok – 43 - 46 % dívek, 45 – 54 % chlapců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dirty="0" smtClean="0"/>
          </a:p>
        </p:txBody>
      </p:sp>
    </p:spTree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500" smtClean="0"/>
              <a:t>HBSC – Národní zpráva o zdraví a životním stylu dětí a školáku </a:t>
            </a:r>
            <a:r>
              <a:rPr lang="cs-CZ" sz="2000" b="0" smtClean="0"/>
              <a:t>(2010)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5"/>
            <a:ext cx="9144000" cy="5761038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endParaRPr lang="cs-CZ" sz="1700" smtClean="0"/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Výskyt nadváhy a obezity – u 11letých chlapců 16,1%, u dívek 9,8%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Podíl dívek s nadváhou nepřekračuje 10 %, přesto se svou postavou není spokojena každá 3 – 4 dívka ( 15letých až 38 % dívek)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Pravidelně snídá 69 % 11letých chlapců, 61 % 11letých dívek (věkem klesá na 42 %)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11letí chlapci konzumují jen 30 % doporučené dávky zeleniny, dívky 43 % (věkem ještě klesá až na 21 % u chlapců); u ovoce je to méně než polovina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1/3 dětí konzumuje denně sladkosti, asi 20 % sladké nápoje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18 % 11letých drží dietu nebo se snaží redukovat hmotnost (chlapci i dívky)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Velká část školáků je nedostatečně pohybově aktivní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Více než polovina dětí tráví před obrazovkou více než 2 hodiny denně v pracovních dnech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Více než polovina dětí tráví u PC denně více než 2 hodiny (v pracovních dnech)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 11 letech kouřil 1 ze 4 chlapců, 1 ze 7 dívek (ve 13 letech - polovina, v 15 letech - ¾ dětí, v 15 letech kouří více dívek)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Každý týden pije alkohol 10 % chlapců, 5 % dívek (opilých v 11 letech 5 % chlapců,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smtClean="0"/>
              <a:t>	1 % dívek)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Více jak 60 % dětí (66 % ch., 62 % d.) požily alkohol před 13 rokem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smtClean="0"/>
              <a:t>Více než pětina chlapců a čtvrtina dívek v 9 třídách (převážně 15letých) má zkušenost s pohl. stykem</a:t>
            </a:r>
          </a:p>
        </p:txBody>
      </p:sp>
    </p:spTree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Nejčastější příčiny úmrtí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507288" cy="4411662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tx2"/>
                </a:solidFill>
              </a:rPr>
              <a:t>kardiovaskulární onemocnění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chemeClr val="tx2"/>
                </a:solidFill>
              </a:rPr>
              <a:t>		</a:t>
            </a:r>
            <a:r>
              <a:rPr lang="cs-CZ" dirty="0" smtClean="0"/>
              <a:t>r. 2012: 46 % M, 49 % Ž</a:t>
            </a:r>
          </a:p>
          <a:p>
            <a:pPr eaLnBrk="1" hangingPunct="1"/>
            <a:r>
              <a:rPr lang="cs-CZ" dirty="0" smtClean="0">
                <a:solidFill>
                  <a:schemeClr val="tx2"/>
                </a:solidFill>
              </a:rPr>
              <a:t>novotvary (rakovina)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chemeClr val="tx2"/>
                </a:solidFill>
              </a:rPr>
              <a:t>		</a:t>
            </a:r>
            <a:r>
              <a:rPr lang="cs-CZ" dirty="0" smtClean="0"/>
              <a:t>r. 2012: 27 % M, 26,7%  Ž</a:t>
            </a:r>
          </a:p>
          <a:p>
            <a:pPr eaLnBrk="1" hangingPunct="1"/>
            <a:r>
              <a:rPr lang="cs-CZ" dirty="0" smtClean="0">
                <a:solidFill>
                  <a:schemeClr val="tx2"/>
                </a:solidFill>
              </a:rPr>
              <a:t>úrazy a otravy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chemeClr val="tx2"/>
                </a:solidFill>
              </a:rPr>
              <a:t>		</a:t>
            </a:r>
            <a:r>
              <a:rPr lang="cs-CZ" dirty="0" smtClean="0"/>
              <a:t>r. 2012: 8 % M, 4,3% Ž </a:t>
            </a:r>
            <a:r>
              <a:rPr lang="cs-CZ" sz="1800" b="1" dirty="0" smtClean="0">
                <a:solidFill>
                  <a:srgbClr val="7030A0"/>
                </a:solidFill>
              </a:rPr>
              <a:t>(do 40 let nejčastější příčina!)</a:t>
            </a:r>
          </a:p>
          <a:p>
            <a:pPr eaLnBrk="1" hangingPunct="1"/>
            <a:r>
              <a:rPr lang="cs-CZ" dirty="0" smtClean="0">
                <a:solidFill>
                  <a:schemeClr val="tx2"/>
                </a:solidFill>
              </a:rPr>
              <a:t>nemoci dýchací a trávicí soustavy</a:t>
            </a:r>
          </a:p>
          <a:p>
            <a:pPr eaLnBrk="1" hangingPunct="1"/>
            <a:endParaRPr lang="cs-CZ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Kardiovaskulární onemocnění</a:t>
            </a:r>
            <a:br>
              <a:rPr lang="cs-CZ" smtClean="0"/>
            </a:br>
            <a:r>
              <a:rPr lang="cs-CZ" sz="2400" smtClean="0"/>
              <a:t>- </a:t>
            </a:r>
            <a:r>
              <a:rPr lang="cs-CZ" sz="2800" smtClean="0"/>
              <a:t>hlavní rizikové faktory</a:t>
            </a:r>
          </a:p>
        </p:txBody>
      </p:sp>
      <p:sp>
        <p:nvSpPr>
          <p:cNvPr id="3379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44675"/>
            <a:ext cx="4038600" cy="42862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b="1" smtClean="0"/>
              <a:t>Faktory životního stylu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b="1" smtClean="0"/>
              <a:t>- </a:t>
            </a:r>
            <a:r>
              <a:rPr lang="cs-CZ" sz="2400" b="1" smtClean="0">
                <a:solidFill>
                  <a:schemeClr val="tx2"/>
                </a:solidFill>
              </a:rPr>
              <a:t>ovlivnitelné přímo</a:t>
            </a:r>
          </a:p>
          <a:p>
            <a:pPr eaLnBrk="1" hangingPunct="1"/>
            <a:endParaRPr lang="cs-CZ" sz="2400" b="1" smtClean="0">
              <a:solidFill>
                <a:schemeClr val="tx2"/>
              </a:solidFill>
            </a:endParaRPr>
          </a:p>
          <a:p>
            <a:pPr eaLnBrk="1" hangingPunct="1"/>
            <a:endParaRPr lang="cs-CZ" sz="2400" smtClean="0">
              <a:solidFill>
                <a:schemeClr val="tx2"/>
              </a:solidFill>
            </a:endParaRPr>
          </a:p>
          <a:p>
            <a:pPr eaLnBrk="1" hangingPunct="1"/>
            <a:r>
              <a:rPr lang="cs-CZ" sz="2000" smtClean="0"/>
              <a:t>Kouření</a:t>
            </a:r>
          </a:p>
          <a:p>
            <a:pPr eaLnBrk="1" hangingPunct="1"/>
            <a:r>
              <a:rPr lang="cs-CZ" sz="2000" smtClean="0"/>
              <a:t>Nevhodná strava</a:t>
            </a:r>
          </a:p>
          <a:p>
            <a:pPr eaLnBrk="1" hangingPunct="1"/>
            <a:r>
              <a:rPr lang="cs-CZ" sz="2000" smtClean="0"/>
              <a:t>Nízká pohybová aktivita</a:t>
            </a:r>
          </a:p>
          <a:p>
            <a:pPr eaLnBrk="1" hangingPunct="1"/>
            <a:r>
              <a:rPr lang="cs-CZ" sz="2000" smtClean="0"/>
              <a:t>Nadměrná konzumace alkoholu</a:t>
            </a:r>
          </a:p>
          <a:p>
            <a:pPr eaLnBrk="1" hangingPunct="1"/>
            <a:r>
              <a:rPr lang="cs-CZ" sz="2000" smtClean="0"/>
              <a:t>Stres</a:t>
            </a:r>
          </a:p>
          <a:p>
            <a:pPr eaLnBrk="1" hangingPunct="1"/>
            <a:endParaRPr lang="cs-CZ" sz="2000" smtClean="0"/>
          </a:p>
          <a:p>
            <a:pPr eaLnBrk="1" hangingPunct="1"/>
            <a:endParaRPr lang="cs-CZ" sz="2000" smtClean="0"/>
          </a:p>
          <a:p>
            <a:pPr eaLnBrk="1" hangingPunct="1"/>
            <a:endParaRPr lang="cs-CZ" sz="2600" smtClean="0">
              <a:solidFill>
                <a:schemeClr val="tx2"/>
              </a:solidFill>
            </a:endParaRPr>
          </a:p>
        </p:txBody>
      </p:sp>
      <p:sp>
        <p:nvSpPr>
          <p:cNvPr id="33795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995738" y="1700213"/>
            <a:ext cx="4968875" cy="44307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600" b="1" smtClean="0">
                <a:solidFill>
                  <a:schemeClr val="tx2"/>
                </a:solidFill>
                <a:cs typeface="Arial" charset="0"/>
              </a:rPr>
              <a:t>»</a:t>
            </a:r>
            <a:r>
              <a:rPr lang="cs-CZ" sz="2600" b="1" smtClean="0"/>
              <a:t>	</a:t>
            </a:r>
            <a:r>
              <a:rPr lang="cs-CZ" sz="2400" b="1" smtClean="0"/>
              <a:t>Biochemické a fyziologické charakteristiky –</a:t>
            </a:r>
            <a:r>
              <a:rPr lang="cs-CZ" sz="2400" b="1" smtClean="0">
                <a:solidFill>
                  <a:schemeClr val="tx2"/>
                </a:solidFill>
              </a:rPr>
              <a:t> ovlivnitelné nepřímo, sekundárně</a:t>
            </a:r>
          </a:p>
          <a:p>
            <a:pPr eaLnBrk="1" hangingPunct="1">
              <a:buFont typeface="Wingdings" pitchFamily="2" charset="2"/>
              <a:buNone/>
            </a:pPr>
            <a:endParaRPr lang="cs-CZ" sz="2400" b="1" smtClean="0">
              <a:solidFill>
                <a:schemeClr val="tx2"/>
              </a:solidFill>
            </a:endParaRPr>
          </a:p>
          <a:p>
            <a:pPr eaLnBrk="1" hangingPunct="1"/>
            <a:r>
              <a:rPr lang="cs-CZ" sz="2000" smtClean="0"/>
              <a:t>Vysoká hladina cholesterolu</a:t>
            </a:r>
          </a:p>
          <a:p>
            <a:pPr eaLnBrk="1" hangingPunct="1"/>
            <a:r>
              <a:rPr lang="cs-CZ" sz="2000" smtClean="0"/>
              <a:t>Vysoký krevní tlak</a:t>
            </a:r>
          </a:p>
          <a:p>
            <a:pPr eaLnBrk="1" hangingPunct="1"/>
            <a:r>
              <a:rPr lang="cs-CZ" sz="2000" smtClean="0"/>
              <a:t>Vysoký krevní cukr (hyperglikémie, snížená gluk. tolerance, diabetes)</a:t>
            </a:r>
          </a:p>
          <a:p>
            <a:pPr eaLnBrk="1" hangingPunct="1"/>
            <a:r>
              <a:rPr lang="cs-CZ" sz="2000" smtClean="0"/>
              <a:t>Obezita</a:t>
            </a:r>
          </a:p>
          <a:p>
            <a:pPr eaLnBrk="1" hangingPunct="1"/>
            <a:r>
              <a:rPr lang="cs-CZ" sz="2000" smtClean="0"/>
              <a:t>Arteroskleróza (trombogenní faktory)</a:t>
            </a:r>
          </a:p>
          <a:p>
            <a:pPr eaLnBrk="1" hangingPunct="1">
              <a:buFont typeface="Wingdings" pitchFamily="2" charset="2"/>
              <a:buNone/>
            </a:pPr>
            <a:endParaRPr lang="cs-CZ" sz="2400" smtClean="0">
              <a:solidFill>
                <a:schemeClr val="tx2"/>
              </a:solidFill>
            </a:endParaRPr>
          </a:p>
          <a:p>
            <a:pPr eaLnBrk="1" hangingPunct="1"/>
            <a:endParaRPr lang="cs-CZ" sz="2400" smtClean="0"/>
          </a:p>
        </p:txBody>
      </p:sp>
    </p:spTree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Prevence chronických neinfekčních onemocnění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100" smtClean="0"/>
              <a:t>Hlavní zásady a zaměření prevence chronicky neinfekčních onemocnění vycházejí z rozboru zdravotního stavu populace. Vycházejí tedy nejen z příčin úmrtí, ale také z nemocnosti dané populace.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smtClean="0"/>
              <a:t>Mezi hlavní chronické neinfekční onemocnění v ČR řadíme: </a:t>
            </a:r>
            <a:r>
              <a:rPr lang="cs-CZ" sz="2100" b="1" smtClean="0"/>
              <a:t>kardiovaskulární choroby</a:t>
            </a:r>
            <a:r>
              <a:rPr lang="cs-CZ" sz="2100" smtClean="0"/>
              <a:t> (ateroskleróza, vysoký krevní tlak a jejich komplikace v oblasti srdce, cév a mozku), </a:t>
            </a:r>
            <a:r>
              <a:rPr lang="cs-CZ" sz="2100" b="1" smtClean="0"/>
              <a:t>nádorová onemocnění, cukrovku, obezitu, vředovou chorobu žaludku a dvanáctníku, chronický zánět průdušek, osteoporózu, onemocnění dutiny ústní a zubů</a:t>
            </a:r>
            <a:r>
              <a:rPr lang="cs-CZ" sz="2100" smtClean="0"/>
              <a:t> (zubní kaz), </a:t>
            </a:r>
            <a:r>
              <a:rPr lang="cs-CZ" sz="2100" b="1" smtClean="0"/>
              <a:t>nemoci svalové a kosterní soustavy, alergické choroby a následky úrazů</a:t>
            </a:r>
            <a:r>
              <a:rPr lang="cs-CZ" sz="210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smtClean="0"/>
              <a:t>U dětí se nejčastěji setkáváme s chronickým onemocněním následkem úrazu, ortopedickým onemocněním, alergií, cukrovkou, obezitou. Alarmující je zjištění WHO, že 20 % dětí Evropy trpí chronickou chorobu.</a:t>
            </a:r>
          </a:p>
        </p:txBody>
      </p:sp>
    </p:spTree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Prevence chronických neinfekčních onemocnění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100" smtClean="0"/>
              <a:t>Vznik a rozvoj těchto nemocí je podmíněn nebo výrazně ovlivněn způsobem života obyvatel vyspělých zemí, technickým pokrokem, stresem, znečištěním životního prostředí apod. Proto tyto nemoci byly dříve označovány jako </a:t>
            </a:r>
            <a:r>
              <a:rPr lang="cs-CZ" sz="2100" b="1" smtClean="0"/>
              <a:t>civilizační</a:t>
            </a:r>
            <a:r>
              <a:rPr lang="cs-CZ" sz="2100" smtClean="0"/>
              <a:t> a někdy také pro jejich značné rozšíření jako </a:t>
            </a:r>
            <a:r>
              <a:rPr lang="cs-CZ" sz="2100" b="1" smtClean="0"/>
              <a:t>choroby hromadného výskytu</a:t>
            </a:r>
            <a:r>
              <a:rPr lang="cs-CZ" sz="2100" smtClean="0"/>
              <a:t>. Tyto nemoci se obvykle rozvíjejí poměrně dlouhou dobu od několika let až po desítky let a jejich hlavní příčinou jsou rizikové faktory životního stylu.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100" smtClean="0"/>
          </a:p>
          <a:p>
            <a:pPr eaLnBrk="1" hangingPunct="1">
              <a:lnSpc>
                <a:spcPct val="80000"/>
              </a:lnSpc>
            </a:pPr>
            <a:r>
              <a:rPr lang="cs-CZ" sz="2100" smtClean="0"/>
              <a:t>Pozitivní změny zdravotního stavu populace, tedy snížení výskytu chronicky neinfekčních nemocí a růst střední délky života, lze docílit důslednou </a:t>
            </a:r>
            <a:r>
              <a:rPr lang="cs-CZ" sz="2100" b="1" smtClean="0"/>
              <a:t>prevencí</a:t>
            </a:r>
            <a:r>
              <a:rPr lang="cs-CZ" sz="2100" smtClean="0"/>
              <a:t>. Prevence se provádí buď na úrovni jedince, nebo na úrovni celé společnosti (celoplošná prevence). Podle způsobu jak je prevence uplatňována rozeznáváme </a:t>
            </a:r>
            <a:r>
              <a:rPr lang="cs-CZ" sz="2100" b="1" smtClean="0"/>
              <a:t>tři druhy prevence</a:t>
            </a:r>
            <a:r>
              <a:rPr lang="cs-CZ" sz="2100" smtClean="0"/>
              <a:t>: </a:t>
            </a:r>
            <a:r>
              <a:rPr lang="cs-CZ" sz="2100" b="1" smtClean="0"/>
              <a:t>primární, sekundární a terciální.</a:t>
            </a:r>
            <a:r>
              <a:rPr lang="cs-CZ" sz="2100" smtClean="0"/>
              <a:t> </a:t>
            </a:r>
          </a:p>
        </p:txBody>
      </p:sp>
    </p:spTree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04813"/>
            <a:ext cx="8229600" cy="61928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b="1" dirty="0" smtClean="0"/>
              <a:t>Primární prevence </a:t>
            </a:r>
            <a:r>
              <a:rPr lang="cs-CZ" sz="1900" dirty="0" smtClean="0"/>
              <a:t>je souhrn činností, které mají za cíl snížit počet nových onemocnění, tj. snížit incidenci nemocí. Týká se období, kdy ještě nemoc nevznikla a jejím účelem je zabránit vzniku nemoci. Primární prevence je </a:t>
            </a:r>
            <a:r>
              <a:rPr lang="cs-CZ" sz="1900" b="1" dirty="0" smtClean="0"/>
              <a:t>specifická </a:t>
            </a:r>
            <a:r>
              <a:rPr lang="cs-CZ" sz="1900" dirty="0" smtClean="0"/>
              <a:t>a </a:t>
            </a:r>
            <a:r>
              <a:rPr lang="cs-CZ" sz="1900" b="1" dirty="0" smtClean="0"/>
              <a:t>nespecifická</a:t>
            </a:r>
            <a:r>
              <a:rPr lang="cs-CZ" sz="1900" dirty="0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Specifická je zaměřená proti určitým nemocem nebo rizikům (např. kuřáctví, obezitě, opatření proti znečišťování ovzduší) a nespecifická znamená aktivity k celkovému posílení zdraví a zlepšení životního stylu.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 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b="1" dirty="0" smtClean="0"/>
              <a:t>	</a:t>
            </a:r>
            <a:r>
              <a:rPr lang="cs-CZ" sz="1900" b="1" dirty="0" smtClean="0">
                <a:solidFill>
                  <a:srgbClr val="0000FF"/>
                </a:solidFill>
              </a:rPr>
              <a:t>Ve škole by měla převažovat zejména nespecifická primární prevence. A to formou komplexně pojaté výchovy ke zdraví, zajištěním škol podporujících zdraví a vytvářením celkového zdravého školního prostředí.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900" dirty="0" smtClean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900" b="1" dirty="0" smtClean="0">
                <a:solidFill>
                  <a:srgbClr val="0000FF"/>
                </a:solidFill>
              </a:rPr>
              <a:t>	</a:t>
            </a:r>
            <a:r>
              <a:rPr lang="cs-CZ" sz="2000" b="1" dirty="0" smtClean="0"/>
              <a:t>Sekundární prevence </a:t>
            </a:r>
            <a:r>
              <a:rPr lang="cs-CZ" sz="1900" dirty="0" smtClean="0"/>
              <a:t>se zaměřuje na vyhledávání časných stádiích onemocnění, vyhledávání rizikových faktorů vedoucích k onemocnění a vhodné léčbě těchto časných stádií. Jde o snahu předejít nežádoucímu průběhu nemoci a zabránit komplikacím. Řadíme sem lékařské preventivní prohlídky, jejichž smyslem je zjistit rané stádium nemocí.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V prostředí školy se sekundární prevence uplatňuje například při výskytu infekčního onemocnění (salmonela, žloutenka, paraziti).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900" b="1" dirty="0" smtClean="0"/>
          </a:p>
          <a:p>
            <a:pPr eaLnBrk="1" hangingPunct="1">
              <a:lnSpc>
                <a:spcPct val="80000"/>
              </a:lnSpc>
            </a:pPr>
            <a:r>
              <a:rPr lang="cs-CZ" sz="1900" b="1" dirty="0" smtClean="0"/>
              <a:t>Terciální prevence </a:t>
            </a:r>
            <a:r>
              <a:rPr lang="cs-CZ" sz="1900" dirty="0" smtClean="0"/>
              <a:t>má za cíl minimalizovat škody na zdraví v případě již vzniklého onemocnění. Je záležitostí zdravotnickou.</a:t>
            </a:r>
          </a:p>
        </p:txBody>
      </p:sp>
    </p:spTree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Zdravotní stav obyvatel ČR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313"/>
            <a:ext cx="8964612" cy="5373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1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Při hodnocení zdravotního stavu jsou používány výrazy: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b="1" smtClean="0"/>
          </a:p>
          <a:p>
            <a:pPr eaLnBrk="1" hangingPunct="1">
              <a:lnSpc>
                <a:spcPct val="80000"/>
              </a:lnSpc>
            </a:pPr>
            <a:r>
              <a:rPr lang="cs-CZ" sz="2100" b="1" smtClean="0">
                <a:solidFill>
                  <a:schemeClr val="tx2"/>
                </a:solidFill>
              </a:rPr>
              <a:t>Prevalence </a:t>
            </a:r>
            <a:r>
              <a:rPr lang="cs-CZ" sz="2100" b="1" smtClean="0"/>
              <a:t>- </a:t>
            </a:r>
            <a:r>
              <a:rPr lang="cs-CZ" sz="2100" smtClean="0"/>
              <a:t>počet případů určité nemoci v dané populaci a čase</a:t>
            </a:r>
            <a:endParaRPr lang="cs-CZ" sz="2100" b="1" smtClean="0"/>
          </a:p>
          <a:p>
            <a:pPr eaLnBrk="1" hangingPunct="1">
              <a:lnSpc>
                <a:spcPct val="80000"/>
              </a:lnSpc>
            </a:pPr>
            <a:r>
              <a:rPr lang="cs-CZ" sz="2100" b="1" smtClean="0"/>
              <a:t>Incidence -</a:t>
            </a:r>
            <a:r>
              <a:rPr lang="cs-CZ" sz="2100" smtClean="0"/>
              <a:t> počet nových případů onemocnění vzniklých za určitou dobu v dané populaci</a:t>
            </a:r>
            <a:endParaRPr lang="cs-CZ" sz="2100" b="1" smtClean="0"/>
          </a:p>
          <a:p>
            <a:pPr eaLnBrk="1" hangingPunct="1">
              <a:lnSpc>
                <a:spcPct val="80000"/>
              </a:lnSpc>
            </a:pPr>
            <a:r>
              <a:rPr lang="cs-CZ" sz="2100" b="1" smtClean="0"/>
              <a:t>Morbidita (nemocnost) -</a:t>
            </a:r>
            <a:r>
              <a:rPr lang="cs-CZ" sz="2100" smtClean="0"/>
              <a:t> počet onemocnění z definovaného počtu populace za určitou dobu, frekvence nemocí v populaci</a:t>
            </a:r>
            <a:endParaRPr lang="cs-CZ" sz="2100" b="1" smtClean="0"/>
          </a:p>
          <a:p>
            <a:pPr eaLnBrk="1" hangingPunct="1">
              <a:lnSpc>
                <a:spcPct val="80000"/>
              </a:lnSpc>
            </a:pPr>
            <a:r>
              <a:rPr lang="cs-CZ" sz="2100" b="1" smtClean="0"/>
              <a:t>Mortalita (úmrtnost) -</a:t>
            </a:r>
            <a:r>
              <a:rPr lang="cs-CZ" sz="2100" smtClean="0"/>
              <a:t> počet úmrtí z definovaného počtu populace za určitou dobu</a:t>
            </a:r>
            <a:endParaRPr lang="cs-CZ" sz="2100" b="1" smtClean="0"/>
          </a:p>
          <a:p>
            <a:pPr eaLnBrk="1" hangingPunct="1">
              <a:lnSpc>
                <a:spcPct val="80000"/>
              </a:lnSpc>
            </a:pPr>
            <a:r>
              <a:rPr lang="cs-CZ" sz="2100" b="1" smtClean="0"/>
              <a:t>Natalita (porodnost) -</a:t>
            </a:r>
            <a:r>
              <a:rPr lang="cs-CZ" sz="2100" smtClean="0"/>
              <a:t> počet narození z definovaného počtu obyvatel za určitou dobu</a:t>
            </a:r>
            <a:endParaRPr lang="cs-CZ" sz="2100" b="1" smtClean="0"/>
          </a:p>
          <a:p>
            <a:pPr eaLnBrk="1" hangingPunct="1">
              <a:lnSpc>
                <a:spcPct val="80000"/>
              </a:lnSpc>
            </a:pPr>
            <a:r>
              <a:rPr lang="cs-CZ" sz="2100" b="1" smtClean="0"/>
              <a:t>Letalita (smrtnost) -</a:t>
            </a:r>
            <a:r>
              <a:rPr lang="cs-CZ" sz="2100" smtClean="0"/>
              <a:t> počet zemřelých z nemocných určitou chorobou</a:t>
            </a:r>
            <a:endParaRPr lang="cs-CZ" sz="2100" b="1" smtClean="0"/>
          </a:p>
          <a:p>
            <a:pPr eaLnBrk="1" hangingPunct="1">
              <a:lnSpc>
                <a:spcPct val="80000"/>
              </a:lnSpc>
            </a:pPr>
            <a:r>
              <a:rPr lang="cs-CZ" sz="2100" b="1" smtClean="0">
                <a:solidFill>
                  <a:schemeClr val="tx2"/>
                </a:solidFill>
              </a:rPr>
              <a:t>Střední délka života</a:t>
            </a:r>
            <a:r>
              <a:rPr lang="cs-CZ" sz="2100" b="1" smtClean="0"/>
              <a:t> -</a:t>
            </a:r>
            <a:r>
              <a:rPr lang="cs-CZ" sz="2100" smtClean="0"/>
              <a:t> vypočtený údaj udávající pravděpodobnou délku dožití narozených v daném roce, vychází ze specifické úmrtnosti</a:t>
            </a:r>
            <a:endParaRPr lang="cs-CZ" sz="2100" b="1" smtClean="0"/>
          </a:p>
          <a:p>
            <a:pPr eaLnBrk="1" hangingPunct="1">
              <a:lnSpc>
                <a:spcPct val="80000"/>
              </a:lnSpc>
            </a:pPr>
            <a:r>
              <a:rPr lang="cs-CZ" sz="2100" b="1" smtClean="0"/>
              <a:t>Novorozenecká úmrtnost </a:t>
            </a:r>
            <a:r>
              <a:rPr lang="cs-CZ" sz="2100" smtClean="0"/>
              <a:t>- úmrtnost živě narozených dětí do 28 dnů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Podpora zdraví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100" smtClean="0"/>
              <a:t>S prevencí úzce souvisí </a:t>
            </a:r>
            <a:r>
              <a:rPr lang="cs-CZ" sz="2100" b="1" smtClean="0"/>
              <a:t>podpora zdraví.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Podpora zdraví je chápána jako souhrn činností (politických, ekonomických, technologických, výchovných a dalších), které usilují o upevňování, posilování, podporu, ochranu a rozvoj zdraví za aktivní účasti jednotlivců, skupin, organizací a společnosti.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Hlavním smyslem podpory zdraví je </a:t>
            </a:r>
            <a:r>
              <a:rPr lang="cs-CZ" sz="2100" b="1" smtClean="0"/>
              <a:t>rozšířit možnosti lidí podílet se na ochraně a posilování svého zdraví, realizovat a rozvíjet zdravý životní styl.</a:t>
            </a:r>
            <a:r>
              <a:rPr lang="cs-CZ" sz="21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Podpora zdraví je tedy koncipována jako aktivita pro zdraví (nikoli aktivita proti nemocem) a zahrnuje prevenci, výchovu ke zdraví, komunitní aktivity (např. Zdravé město, Škola podporující zdraví, MŠ podporující zdraví) a tvorbu celkově příznivého prostředí.</a:t>
            </a:r>
          </a:p>
        </p:txBody>
      </p:sp>
    </p:spTree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Závěr</a:t>
            </a:r>
          </a:p>
        </p:txBody>
      </p:sp>
      <p:pic>
        <p:nvPicPr>
          <p:cNvPr id="38914" name="Picture 4" descr="61-otec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95513" y="1068388"/>
            <a:ext cx="5472112" cy="3949700"/>
          </a:xfrm>
        </p:spPr>
      </p:pic>
      <p:sp>
        <p:nvSpPr>
          <p:cNvPr id="38915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5516563"/>
            <a:ext cx="8229600" cy="6143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200" b="1" smtClean="0"/>
              <a:t>Lepší je  nemocem předcházet, než je léčit!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400" b="1" smtClean="0"/>
              <a:t>(Jan Evangelista Purkyně)</a:t>
            </a:r>
          </a:p>
        </p:txBody>
      </p:sp>
    </p:spTree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7543800" cy="1223962"/>
          </a:xfrm>
        </p:spPr>
        <p:txBody>
          <a:bodyPr/>
          <a:lstStyle/>
          <a:p>
            <a:pPr eaLnBrk="1" hangingPunct="1"/>
            <a:r>
              <a:rPr lang="cs-CZ" sz="4000" b="0" smtClean="0"/>
              <a:t>Demografické údaje</a:t>
            </a:r>
            <a:r>
              <a:rPr lang="cs-CZ" sz="4000" smtClean="0"/>
              <a:t/>
            </a:r>
            <a:br>
              <a:rPr lang="cs-CZ" sz="4000" smtClean="0"/>
            </a:br>
            <a:r>
              <a:rPr lang="cs-CZ" sz="3200" smtClean="0"/>
              <a:t>- </a:t>
            </a:r>
            <a:r>
              <a:rPr lang="cs-CZ" sz="3200" b="0" smtClean="0"/>
              <a:t>trendy ve vývoji světové populace</a:t>
            </a:r>
            <a:endParaRPr lang="cs-CZ" sz="4000" b="0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19263"/>
            <a:ext cx="8964612" cy="513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7 miliard lidí na světě (odhad 2013), každý rok  přibývá asi 80 milionů (95% z rozvojových zemí)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únosnost planety 14 miliard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demografická přeměna: mladá populace → stárnoucí populace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stabilní vývoj populace → úhrnná míra plodnosti (fertility) - 2,1 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1995 - 2000 - svět 2,83 (2011 – 2,7)  - očekává se celosvětový pokles, (Evropa - 1,4; Amerika - 2,01; rozvojové země - 3)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střední délka života (r. 2000 - 2010) - 65 let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	(Afrika - 49 a klesá;  Evropa a USA - 77; Japonsko - 81)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ženy se dožívají o 5 - 8 let více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věková struktura obyvatelstva - mění se struktura tzv. závislého obyvatelstva (-15, 60+)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500" smtClean="0"/>
              <a:t>Demografická situace v ČR </a:t>
            </a:r>
            <a:r>
              <a:rPr lang="cs-CZ" sz="2000" smtClean="0"/>
              <a:t>(2012)</a:t>
            </a:r>
            <a:r>
              <a:rPr lang="cs-CZ" sz="3500" smtClean="0"/>
              <a:t/>
            </a:r>
            <a:br>
              <a:rPr lang="cs-CZ" sz="3500" smtClean="0"/>
            </a:br>
            <a:endParaRPr lang="cs-CZ" sz="3500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313"/>
            <a:ext cx="8785225" cy="53736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v roce 2006 počet narozených převýšil počet zemřelých (poprvé po 13 letech), do 2010 – kladný přirozený přírůstek 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cs-CZ" sz="1600" smtClean="0"/>
              <a:t>Počet obyvatel České republiky se v roce 2012 zvýšil o 10,7 tisíce osob, a to téměř výhradně v důsledku zahraniční migrace. Přirozený přírůstek činil pouze 387 osob. K 31. 12. 2012 měla Česká republika 10 516 125 obyvatel.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nízká porodnost (mírné zvýšení - silné ročníky žen kolem 40 let - vrchol 2008, ale 2009, 2010 - opět snížení)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úhrnná plodnost 2012 - 1,45 (r. 2002 – 1,13)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43% dětí se narodila mimo manželství (zvyšující trend, 2006 asi 1/4)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pozitivní trend v počtu umělého přerušení těhotenství (23 tis.)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novorozenecká a kojenecká úmrtnost (jedna z nejnižší v EU) 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85763"/>
            <a:ext cx="8820150" cy="631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7543800" cy="1157288"/>
          </a:xfrm>
        </p:spPr>
        <p:txBody>
          <a:bodyPr/>
          <a:lstStyle/>
          <a:p>
            <a:pPr eaLnBrk="1" hangingPunct="1"/>
            <a:r>
              <a:rPr lang="cs-CZ" sz="3600" b="0" smtClean="0"/>
              <a:t>Střední délka života</a:t>
            </a:r>
            <a:r>
              <a:rPr lang="cs-CZ" sz="3600" smtClean="0"/>
              <a:t/>
            </a:r>
            <a:br>
              <a:rPr lang="cs-CZ" sz="3600" smtClean="0"/>
            </a:br>
            <a:endParaRPr lang="cs-CZ" sz="3600" smtClean="0"/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445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600" smtClean="0">
                <a:solidFill>
                  <a:schemeClr val="tx2"/>
                </a:solidFill>
              </a:rPr>
              <a:t>udává počet let, které má naději prožít osoba právě x -letá při úmrtnosti ve sledovaném období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sz="26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v roce 2012 dosáhla v ČR střední délka při narození u mužů 75,0 let, u žen 80,1 let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střední délka života v ČR rostla (</a:t>
            </a:r>
            <a:r>
              <a:rPr lang="cs-CZ" sz="2600" smtClean="0">
                <a:solidFill>
                  <a:schemeClr val="tx2"/>
                </a:solidFill>
              </a:rPr>
              <a:t>do roku 2012</a:t>
            </a:r>
            <a:r>
              <a:rPr lang="cs-CZ" sz="26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>
                <a:solidFill>
                  <a:schemeClr val="tx2"/>
                </a:solidFill>
              </a:rPr>
              <a:t>ale</a:t>
            </a:r>
            <a:r>
              <a:rPr lang="cs-CZ" sz="2600" smtClean="0"/>
              <a:t> je stále nižší než nejnižší hodnota v původních zemích  EU (Portugalsko)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za Evropskými zeměmi s nejvyšší střední délkou života zaostávají muži o 5-6 let, ženy o 4-5 let </a:t>
            </a:r>
            <a:r>
              <a:rPr lang="cs-CZ" sz="2400" smtClean="0"/>
              <a:t>(zastavení růstu střední délky života – trend v celé EU)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ze zemí střední a východní Evropy - 2. místo (po Slovinsku) 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50813"/>
            <a:ext cx="8353425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0" smtClean="0"/>
              <a:t>Střední délka života</a:t>
            </a:r>
            <a:r>
              <a:rPr lang="cs-CZ" sz="3600" smtClean="0"/>
              <a:t/>
            </a:r>
            <a:br>
              <a:rPr lang="cs-CZ" sz="3600" smtClean="0"/>
            </a:br>
            <a:r>
              <a:rPr lang="cs-CZ" sz="3600" smtClean="0"/>
              <a:t>v ČR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229600" cy="16383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200" smtClean="0"/>
              <a:t>Střední délka života při narození (zdroj UZIS)</a:t>
            </a:r>
          </a:p>
          <a:p>
            <a:pPr eaLnBrk="1" hangingPunct="1">
              <a:lnSpc>
                <a:spcPct val="80000"/>
              </a:lnSpc>
            </a:pPr>
            <a:endParaRPr lang="cs-CZ" sz="2200" smtClean="0"/>
          </a:p>
          <a:p>
            <a:pPr lvl="1" eaLnBrk="1" hangingPunct="1">
              <a:lnSpc>
                <a:spcPct val="80000"/>
              </a:lnSpc>
            </a:pPr>
            <a:r>
              <a:rPr lang="cs-CZ" sz="2000" smtClean="0">
                <a:solidFill>
                  <a:schemeClr val="tx2"/>
                </a:solidFill>
              </a:rPr>
              <a:t>V roce 2012 se zastavit růst střední délky života a děti narozené po tomto roce se </a:t>
            </a:r>
            <a:r>
              <a:rPr lang="cs-CZ" sz="2000" b="1" smtClean="0">
                <a:solidFill>
                  <a:schemeClr val="tx2"/>
                </a:solidFill>
              </a:rPr>
              <a:t>poprvé</a:t>
            </a:r>
            <a:r>
              <a:rPr lang="cs-CZ" sz="2000" smtClean="0">
                <a:solidFill>
                  <a:schemeClr val="tx2"/>
                </a:solidFill>
              </a:rPr>
              <a:t> dle předpokladu budou dožívat nižšího věku než jejich rodiče !</a:t>
            </a:r>
          </a:p>
        </p:txBody>
      </p:sp>
      <p:graphicFrame>
        <p:nvGraphicFramePr>
          <p:cNvPr id="111650" name="Group 34"/>
          <p:cNvGraphicFramePr>
            <a:graphicFrameLocks noGrp="1"/>
          </p:cNvGraphicFramePr>
          <p:nvPr>
            <p:ph sz="half" idx="2"/>
          </p:nvPr>
        </p:nvGraphicFramePr>
        <p:xfrm>
          <a:off x="457200" y="3644900"/>
          <a:ext cx="8229600" cy="302419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Rok narození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Muži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Ženy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415925"/>
            <a:ext cx="7848600" cy="644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1495</TotalTime>
  <Words>1185</Words>
  <Application>Microsoft Office PowerPoint</Application>
  <PresentationFormat>Předvádění na obrazovce (4:3)</PresentationFormat>
  <Paragraphs>173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Wingdings</vt:lpstr>
      <vt:lpstr>Síť</vt:lpstr>
      <vt:lpstr>Zdravotní stav obyvatel ČR</vt:lpstr>
      <vt:lpstr>Zdravotní stav obyvatel ČR</vt:lpstr>
      <vt:lpstr>Demografické údaje - trendy ve vývoji světové populace</vt:lpstr>
      <vt:lpstr>Demografická situace v ČR (2012) </vt:lpstr>
      <vt:lpstr>Prezentace aplikace PowerPoint</vt:lpstr>
      <vt:lpstr>Střední délka života </vt:lpstr>
      <vt:lpstr>Prezentace aplikace PowerPoint</vt:lpstr>
      <vt:lpstr>Střední délka života v ČR</vt:lpstr>
      <vt:lpstr>Prezentace aplikace PowerPoint</vt:lpstr>
      <vt:lpstr>Prezentace aplikace PowerPoint</vt:lpstr>
      <vt:lpstr>Nemocnost v ČR (dle ÚZIS)</vt:lpstr>
      <vt:lpstr>Nemoci dětí</vt:lpstr>
      <vt:lpstr>HBSC – Národní zpráva o zdraví a životním stylu dětí a školáku (2010)</vt:lpstr>
      <vt:lpstr>HBSC – Národní zpráva o zdraví a životním stylu dětí a školáku (2010)</vt:lpstr>
      <vt:lpstr>Nejčastější příčiny úmrtí</vt:lpstr>
      <vt:lpstr>Kardiovaskulární onemocnění - hlavní rizikové faktory</vt:lpstr>
      <vt:lpstr>Prevence chronických neinfekčních onemocnění</vt:lpstr>
      <vt:lpstr>Prevence chronických neinfekčních onemocnění</vt:lpstr>
      <vt:lpstr>Prezentace aplikace PowerPoint</vt:lpstr>
      <vt:lpstr>Podpora zdraví</vt:lpstr>
      <vt:lpstr>Závěr</vt:lpstr>
    </vt:vector>
  </TitlesOfParts>
  <Company>PedF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didaktika výchovy ke zdraví 1</dc:title>
  <dc:creator>Leona Mužíková</dc:creator>
  <cp:lastModifiedBy>Muzikova</cp:lastModifiedBy>
  <cp:revision>71</cp:revision>
  <dcterms:created xsi:type="dcterms:W3CDTF">2008-02-27T14:43:05Z</dcterms:created>
  <dcterms:modified xsi:type="dcterms:W3CDTF">2016-03-09T15:21:49Z</dcterms:modified>
</cp:coreProperties>
</file>