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30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9" r:id="rId35"/>
    <p:sldId id="287" r:id="rId36"/>
    <p:sldId id="288" r:id="rId37"/>
    <p:sldId id="293" r:id="rId38"/>
    <p:sldId id="290" r:id="rId39"/>
    <p:sldId id="291" r:id="rId40"/>
    <p:sldId id="294" r:id="rId41"/>
    <p:sldId id="295" r:id="rId42"/>
    <p:sldId id="301" r:id="rId43"/>
    <p:sldId id="299" r:id="rId44"/>
    <p:sldId id="298" r:id="rId45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0" autoAdjust="0"/>
    <p:restoredTop sz="88481" autoAdjust="0"/>
  </p:normalViewPr>
  <p:slideViewPr>
    <p:cSldViewPr>
      <p:cViewPr varScale="1">
        <p:scale>
          <a:sx n="96" d="100"/>
          <a:sy n="96" d="100"/>
        </p:scale>
        <p:origin x="3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1DD487E-EF47-4A0E-B6A0-4E3FB8FF31AC}" type="datetimeFigureOut">
              <a:rPr lang="cs-CZ"/>
              <a:pPr>
                <a:defRPr/>
              </a:pPr>
              <a:t>23. 3. 2016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F5130C-0747-4BA6-A0DC-6C735118CF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379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381A89-4891-4DDB-BC63-EB6A0CD96F8D}" type="slidenum">
              <a:rPr lang="cs-CZ" altLang="cs-CZ" smtClean="0"/>
              <a:pPr/>
              <a:t>1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51663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mtClean="0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21 w 1000"/>
                <a:gd name="T1" fmla="*/ 834 h 1000"/>
                <a:gd name="T2" fmla="*/ 0 w 1000"/>
                <a:gd name="T3" fmla="*/ 834 h 1000"/>
                <a:gd name="T4" fmla="*/ 0 w 1000"/>
                <a:gd name="T5" fmla="*/ 0 h 1000"/>
                <a:gd name="T6" fmla="*/ 21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27 w 1000"/>
                <a:gd name="T3" fmla="*/ 0 h 1000"/>
                <a:gd name="T4" fmla="*/ 27 w 1000"/>
                <a:gd name="T5" fmla="*/ 746 h 1000"/>
                <a:gd name="T6" fmla="*/ 0 w 1000"/>
                <a:gd name="T7" fmla="*/ 746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78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379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0E9CF-2134-4408-8068-EB289213273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3371654"/>
      </p:ext>
    </p:extLst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6D8DC-4E85-4A38-B45C-3402C9DBE6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348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DA8D2-D24B-4392-A9E7-EEDD1A8C102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2170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96B62-6236-48A3-9DB1-0D9DB53EC73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074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713F8-3866-46A8-BB63-DD44E94703D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175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F0C6B-A469-4C57-96EB-410783CC7E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195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BC48D-3CF4-443C-86DF-15594FD7DF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072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C8AC2-4630-4B43-A468-82EF1FDFFE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401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5BCC0-D2E4-461E-AFBE-4DD2D66D0B3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170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AA0E9-6613-431C-979E-3249BA1C1F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209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737AC-BDF1-41E6-8034-F0DE6445C36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7336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7F1E5-67E2-49B4-A6F4-ED33DF4B3D0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788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 smtClean="0">
              <a:latin typeface="Times New Roman" panose="02020603050405020304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 smtClean="0">
              <a:latin typeface="Times New Roman" panose="02020603050405020304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242EB42D-D382-40CD-9187-67A573ACB9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23225760 w 1000"/>
              <a:gd name="T1" fmla="*/ 1138062240 h 1000"/>
              <a:gd name="T2" fmla="*/ 0 w 1000"/>
              <a:gd name="T3" fmla="*/ 1138062240 h 1000"/>
              <a:gd name="T4" fmla="*/ 0 w 1000"/>
              <a:gd name="T5" fmla="*/ 0 h 1000"/>
              <a:gd name="T6" fmla="*/ 23225760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4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23225760 w 1000"/>
              <a:gd name="T3" fmla="*/ 0 h 1000"/>
              <a:gd name="T4" fmla="*/ 23225760 w 1000"/>
              <a:gd name="T5" fmla="*/ 1151650923 h 1000"/>
              <a:gd name="T6" fmla="*/ 0 w 1000"/>
              <a:gd name="T7" fmla="*/ 1151650923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ransition spd="med">
    <p:blinds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obezita.cz/" TargetMode="External"/><Relationship Id="rId7" Type="http://schemas.openxmlformats.org/officeDocument/2006/relationships/hyperlink" Target="http://www.nspz.cz/dokumenty/2012/cindi_ochrana_a_podpora_zdravi.pdf" TargetMode="External"/><Relationship Id="rId2" Type="http://schemas.openxmlformats.org/officeDocument/2006/relationships/hyperlink" Target="http://www.ceskatelevize.cz/ivysilani/10385895982-pri-prevenci-mate-vetsi-sanci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zu.cz/manual-prevence-v-lekarske-praxi" TargetMode="External"/><Relationship Id="rId5" Type="http://schemas.openxmlformats.org/officeDocument/2006/relationships/hyperlink" Target="http://www.stob.cz/" TargetMode="External"/><Relationship Id="rId4" Type="http://schemas.openxmlformats.org/officeDocument/2006/relationships/hyperlink" Target="http://www.vyzivaprodeti.cz/" TargetMode="External"/><Relationship Id="rId9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abell.cz/" TargetMode="External"/><Relationship Id="rId2" Type="http://schemas.openxmlformats.org/officeDocument/2006/relationships/hyperlink" Target="http://www.pppinfo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zcr.cz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549275"/>
            <a:ext cx="8054975" cy="2087563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VÝŽIVA A NEMOCI</a:t>
            </a:r>
          </a:p>
        </p:txBody>
      </p:sp>
      <p:pic>
        <p:nvPicPr>
          <p:cNvPr id="4099" name="Picture 4" descr="Obezita2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708275"/>
            <a:ext cx="4979988" cy="3600450"/>
          </a:xfrm>
        </p:spPr>
      </p:pic>
      <p:graphicFrame>
        <p:nvGraphicFramePr>
          <p:cNvPr id="4100" name="Object 5"/>
          <p:cNvGraphicFramePr>
            <a:graphicFrameLocks noChangeAspect="1"/>
          </p:cNvGraphicFramePr>
          <p:nvPr/>
        </p:nvGraphicFramePr>
        <p:xfrm>
          <a:off x="4787900" y="3500438"/>
          <a:ext cx="4356100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Fotografie" r:id="rId5" imgW="3809524" imgH="2534004" progId="">
                  <p:embed/>
                </p:oleObj>
              </mc:Choice>
              <mc:Fallback>
                <p:oleObj name="Fotografie" r:id="rId5" imgW="3809524" imgH="2534004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500438"/>
                        <a:ext cx="4356100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0"/>
            <a:ext cx="4583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Hodnocení obezity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1700213"/>
            <a:ext cx="7661275" cy="27368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400" smtClean="0"/>
              <a:t>WHR index (Whist Hip Ratio) - poměr obvodu pasu a boků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400" smtClean="0"/>
              <a:t>WHR = pas /boky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400" smtClean="0"/>
              <a:t>rizikový WHR muži &gt; 0,95 (1)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400" smtClean="0"/>
              <a:t>rizikový WHR ženy &gt; 0,85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 smtClean="0"/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smtClean="0"/>
              <a:t>Hodnocení typu distribuce tuku dle WHR</a:t>
            </a: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half" idx="2"/>
          </p:nvPr>
        </p:nvGraphicFramePr>
        <p:xfrm>
          <a:off x="949325" y="4292600"/>
          <a:ext cx="7661275" cy="2171700"/>
        </p:xfrm>
        <a:graphic>
          <a:graphicData uri="http://schemas.openxmlformats.org/drawingml/2006/table">
            <a:tbl>
              <a:tblPr/>
              <a:tblGrid>
                <a:gridCol w="1531938"/>
                <a:gridCol w="1531937"/>
                <a:gridCol w="1533525"/>
                <a:gridCol w="1531938"/>
                <a:gridCol w="1531937"/>
              </a:tblGrid>
              <a:tr h="708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Spíše periferní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Vyrovnaná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Spíše centrální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Centrální - rizikový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Muži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0,85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0,85 – 0,90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0,90 – 0,95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nad 0,95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Ženy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0,75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0,75 – 0,80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0,80 – 0,85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nad 0,85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Hodnocení obezity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628775"/>
            <a:ext cx="8070850" cy="295275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cs-CZ" altLang="cs-CZ" sz="2400" b="1" smtClean="0"/>
              <a:t>Obvod pasu</a:t>
            </a:r>
          </a:p>
          <a:p>
            <a:pPr marL="609600" indent="-609600" eaLnBrk="1" hangingPunct="1"/>
            <a:r>
              <a:rPr lang="cs-CZ" altLang="cs-CZ" sz="2000" b="1" smtClean="0"/>
              <a:t>pro posouzení zdravotních rizik vyplývajících z obezity nestačí pouze stanovit stupeň nadváhy, velkou roli také hraje rozložení tuku v těle</a:t>
            </a:r>
          </a:p>
          <a:p>
            <a:pPr marL="609600" indent="-609600" eaLnBrk="1" hangingPunct="1"/>
            <a:r>
              <a:rPr lang="cs-CZ" altLang="cs-CZ" sz="2000" smtClean="0"/>
              <a:t>jednoduchým ukazatelem rozložení tuku v těle je obvod pasu</a:t>
            </a:r>
          </a:p>
          <a:p>
            <a:pPr marL="609600" indent="-609600" eaLnBrk="1" hangingPunct="1"/>
            <a:r>
              <a:rPr lang="cs-CZ" altLang="cs-CZ" sz="2000" smtClean="0"/>
              <a:t>pas měříme v polovině mezi spodním okrajem dolního žebra a horním okrajem pánevní kosti</a:t>
            </a:r>
            <a:r>
              <a:rPr lang="cs-CZ" altLang="cs-CZ" sz="2800" smtClean="0"/>
              <a:t> </a:t>
            </a:r>
            <a:r>
              <a:rPr lang="cs-CZ" altLang="cs-CZ" sz="1800" smtClean="0"/>
              <a:t>(krejčovský metr přikládáme v horizontální rovině - jako opasek)</a:t>
            </a:r>
          </a:p>
        </p:txBody>
      </p:sp>
      <p:graphicFrame>
        <p:nvGraphicFramePr>
          <p:cNvPr id="57391" name="Group 47"/>
          <p:cNvGraphicFramePr>
            <a:graphicFrameLocks noGrp="1"/>
          </p:cNvGraphicFramePr>
          <p:nvPr>
            <p:ph sz="half" idx="2"/>
          </p:nvPr>
        </p:nvGraphicFramePr>
        <p:xfrm>
          <a:off x="949325" y="4724400"/>
          <a:ext cx="7661275" cy="2084646"/>
        </p:xfrm>
        <a:graphic>
          <a:graphicData uri="http://schemas.openxmlformats.org/drawingml/2006/table">
            <a:tbl>
              <a:tblPr/>
              <a:tblGrid>
                <a:gridCol w="2554288"/>
                <a:gridCol w="2552700"/>
                <a:gridCol w="2554287"/>
              </a:tblGrid>
              <a:tr h="694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Zvýšené riziko</a:t>
                      </a:r>
                    </a:p>
                  </a:txBody>
                  <a:tcPr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Vysoké riziko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Muži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 94 cm</a:t>
                      </a:r>
                    </a:p>
                  </a:txBody>
                  <a:tcPr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nad 102 cm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Ženy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 80 cm</a:t>
                      </a:r>
                    </a:p>
                  </a:txBody>
                  <a:tcPr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nad 88 cm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Hodnocení obezity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820150" cy="48244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8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Podle rozložení tuku rozeznáváme dva typy obezity: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800" b="1" smtClean="0"/>
              <a:t>abdominální (androidní) - mužský typ obezity</a:t>
            </a:r>
            <a:r>
              <a:rPr lang="cs-CZ" altLang="cs-CZ" sz="2800" smtClean="0"/>
              <a:t> (nebo také obezita tvaru jablka) – tuk se ukládá do oblasti břišní, rychleji se uvolňuje, z hlediska zdravotních komplikací je závažnější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800" b="1" smtClean="0"/>
              <a:t>gynoidní (pánevní) - ženský typ obezity</a:t>
            </a:r>
            <a:r>
              <a:rPr lang="cs-CZ" altLang="cs-CZ" sz="2800" smtClean="0"/>
              <a:t> </a:t>
            </a:r>
            <a:r>
              <a:rPr lang="cs-CZ" altLang="cs-CZ" sz="2800" b="1" smtClean="0"/>
              <a:t>(nebo také obezita tvaru hrušky) </a:t>
            </a:r>
            <a:r>
              <a:rPr lang="cs-CZ" altLang="cs-CZ" sz="2800" smtClean="0"/>
              <a:t>– tuk se přednostně ukládá v oblasti hýždí a stehen, uvolňuje se pomaleji, zásoba pro těhotenství)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800" smtClean="0"/>
              <a:t>	</a:t>
            </a:r>
            <a:r>
              <a:rPr lang="cs-CZ" altLang="cs-CZ" sz="2400" smtClean="0"/>
              <a:t>(pozn.u žen po klimaktérium hromadění tuku abdominálně)</a:t>
            </a:r>
          </a:p>
        </p:txBody>
      </p:sp>
      <p:pic>
        <p:nvPicPr>
          <p:cNvPr id="17412" name="obráz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8913"/>
            <a:ext cx="15113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Hodnocení obezity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Měření tloušťky kožní řasy, podkožního tuku</a:t>
            </a:r>
          </a:p>
          <a:p>
            <a:pPr eaLnBrk="1" hangingPunct="1"/>
            <a:r>
              <a:rPr lang="cs-CZ" altLang="cs-CZ" smtClean="0"/>
              <a:t>Měření tělesného tuku </a:t>
            </a:r>
            <a:r>
              <a:rPr lang="cs-CZ" altLang="cs-CZ" sz="2000" smtClean="0"/>
              <a:t>(pomocí přístroje)</a:t>
            </a:r>
          </a:p>
          <a:p>
            <a:pPr lvl="1" eaLnBrk="1" hangingPunct="1"/>
            <a:r>
              <a:rPr lang="cs-CZ" altLang="cs-CZ" smtClean="0"/>
              <a:t>10-25 % u mužů</a:t>
            </a:r>
          </a:p>
          <a:p>
            <a:pPr lvl="1" eaLnBrk="1" hangingPunct="1"/>
            <a:r>
              <a:rPr lang="cs-CZ" altLang="cs-CZ" smtClean="0"/>
              <a:t>18-30 % u žen</a:t>
            </a:r>
          </a:p>
        </p:txBody>
      </p:sp>
      <p:pic>
        <p:nvPicPr>
          <p:cNvPr id="18436" name="Picture 5" descr="http://www.nadacepartnerstvi.cz/img/doprava/mobilita/obez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73463"/>
            <a:ext cx="30956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Zdravotní rizika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8964612" cy="5373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smtClean="0"/>
          </a:p>
          <a:p>
            <a:pPr eaLnBrk="1" hangingPunct="1">
              <a:lnSpc>
                <a:spcPct val="80000"/>
              </a:lnSpc>
              <a:buFont typeface="Symbol" panose="05050102010706020507" pitchFamily="18" charset="2"/>
              <a:buChar char="®"/>
            </a:pPr>
            <a:r>
              <a:rPr lang="cs-CZ" altLang="cs-CZ" sz="1800" b="1" smtClean="0"/>
              <a:t>záleží na stupni obezity a na rozložení tuku v těle</a:t>
            </a:r>
          </a:p>
          <a:p>
            <a:pPr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endParaRPr lang="cs-CZ" altLang="cs-CZ" sz="18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Závažná metabolická a oběhová onemocnění – ischemická choroba srdeční (nedostatečné prokrvení srdce) a infarkt myokardu (odumření srdečního svalu), ateroskleróza (kornatění) mozkových tepen a cévní mozková příhoda, porušená glukózová tolerance a diabetes mellitus (cukrovka) 2. typu.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Zvýšený krevní tlak.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Zvýšená hladina cholesterolu a tuku v krvi.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Gynekologické problémy, neplodnost.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Žlučníkové kameny.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Některé typy nádorů (zejména prsu, prostaty a tlustého střeva).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Opakované krátké zástavy dýchání zejména ve spánku (syndrom spánkové apnoe).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Onemocnění pohybového aparátu – zvýšená mechanická zátěž vede ke vzniku artrózy kyčelních, kolenních a hlezenních kloubů.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Kožní komplikace – ekzémy a kvasinkové infekce.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Psychosociální komplikace – společenská diskriminace, nízké sebevědomí, deprese, úzkosti, poruchy příjmu potravy (noční jedení, bulimie).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Zdravotní rizika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61275" cy="4616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smtClean="0"/>
              <a:t>U obézních je: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riziko vzniku hypertenze 2 -3 x vyšší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riziko vzniku karcinomu dělohy – 3 x vyšší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riziko úmrtí na KVO  o více než 50 % vyšší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riziko vzniku diabetu (DM) více než 3 x vyšší (u BMI nad 35 stoupá na 90 %)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u mladých mužů s těžkou obezitou 12 x větší riziko úmrtí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2 x delší pracovní neschopnost a invalidita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smtClean="0"/>
              <a:t>! Po redukci hmotnosti se výrazně snižují komplikace vyplývající z aterosklerotických změn cév a až vyléčení DM.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Léčba obezity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1200"/>
            <a:ext cx="8359775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obezita musí být léčena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léčba obezity musí být přizpůsobena věku obézního jedince, stupni nadváhy a přítomnosti zdravotních komplikací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cílem léčby není dosažení ideální hmotnosti, protože tento cíl je u většiny obézních nereálný, cílem léčby je výraznější pokles hmotnosti a s tím spojené snížení zdravotních rizik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léčba obezity má být vždy komplexní, dlouhodobá a individuální. 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základem léčby – úprava jídelníčku, zvýšení pohybové aktivity, úprava stravovacích a pohybových návyků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>
                <a:solidFill>
                  <a:schemeClr val="hlink"/>
                </a:solidFill>
              </a:rPr>
              <a:t>snižování váhy by mělo být postupné – 0,5 kg za týden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cs-CZ" altLang="cs-CZ" sz="1600" b="1" smtClean="0">
                <a:solidFill>
                  <a:schemeClr val="hlink"/>
                </a:solidFill>
              </a:rPr>
              <a:t>platí i při redukci nadváhy!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medikamentózní léčba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chirurgická léčba (bariatrická chirurgie)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g.denik.cz/1/f0/1009-obezita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6" t="2019" r="1456" b="18665"/>
          <a:stretch>
            <a:fillRect/>
          </a:stretch>
        </p:blipFill>
        <p:spPr bwMode="auto">
          <a:xfrm>
            <a:off x="1258888" y="22225"/>
            <a:ext cx="5237162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Prevence nadváhy a obezity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61275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kojení (výživa dětí do 1 roku) – metabolické programování, lepší regulace příjmu energie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vytváření správných stravovacích a pohybových  návyků u dětí (od předškolního věku)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vytváření správných vzorců chování v souvislosti s jídlem a pohybem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výchova ke zdraví ve škole (výživa a zdraví, pohyb a zdraví) – od MŠ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režim MŠ, školy (školní přesnídávky, rekreační přestávky), vzory chování dospělých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informace o správné výživě dětí pro rodiče (částečně zajišťuje pediatr)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programy pro snižování nadváhy a obezity u dětí např. program SZÚ - Hubneme s Bumbrlíkem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>
                <a:solidFill>
                  <a:schemeClr val="hlink"/>
                </a:solidFill>
              </a:rPr>
              <a:t>optimální věk pro regulaci nadváhy je 5. -12. rok života, kdy je možné zpomalit váhový přírůstek, zatímco růst pokračuje!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OBEZITA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5229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chronické onemocnění, pravděpodobně nejstarší metabolická porucha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smtClean="0"/>
              <a:t>	</a:t>
            </a:r>
            <a:r>
              <a:rPr lang="cs-CZ" altLang="cs-CZ" sz="2000" i="1" smtClean="0">
                <a:solidFill>
                  <a:schemeClr val="hlink"/>
                </a:solidFill>
              </a:rPr>
              <a:t>(400 l př.n.l – Sokrates – tloušťka je nemoc léčitelná tancem)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nejčastější forma poruchy výživy, která nese významné zdravotní riziko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postihuje dospělé i děti – zdravotní problém lidstva, který nabývá charakteru epidemie (rozvinuté i rozvojové země)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 Evropě dosahuje prevalence obezity 10-20 % u mužů a 15 – 30 % u žen </a:t>
            </a:r>
            <a:r>
              <a:rPr lang="cs-CZ" altLang="cs-CZ" sz="1200" smtClean="0"/>
              <a:t>(doc. Hainer)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prevalence obezity celosvětově stoupá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Rok 1995 – 200 miliónů, rok 2005 – 300 miliónů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předpokládá se, že v roce 2015 je na světě 700 miliónů obézních dospělých a 2,3 miliardy s nadváhou </a:t>
            </a:r>
            <a:r>
              <a:rPr lang="cs-CZ" altLang="cs-CZ" sz="1200" smtClean="0"/>
              <a:t>(doc. Hainer)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smtClean="0"/>
              <a:t>	</a:t>
            </a:r>
            <a:r>
              <a:rPr lang="cs-CZ" altLang="cs-CZ" sz="1800" smtClean="0"/>
              <a:t>(př. Švédsko z 3 % na 18 %, v USA dvakrát více obézních než v EU)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smtClean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981200"/>
            <a:ext cx="8207375" cy="4543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Škola a obézní děti - </a:t>
            </a:r>
            <a:r>
              <a:rPr lang="cs-CZ" altLang="cs-CZ" sz="2000" smtClean="0"/>
              <a:t>časté problémy v kolektivu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0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0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Video: </a:t>
            </a:r>
            <a:r>
              <a:rPr lang="cs-CZ" altLang="cs-CZ" sz="2000" smtClean="0">
                <a:hlinkClick r:id="rId2"/>
              </a:rPr>
              <a:t>http://www.ceskatelevize.cz/ivysilani/10385895982-pri-prevenci-mate-vetsi-sanci/</a:t>
            </a:r>
            <a:r>
              <a:rPr lang="cs-CZ" altLang="cs-CZ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>
                <a:hlinkClick r:id="rId3"/>
              </a:rPr>
              <a:t>www.obezita.cz</a:t>
            </a: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>
                <a:hlinkClick r:id="rId4"/>
              </a:rPr>
              <a:t>www.vyzivaprodeti.cz</a:t>
            </a: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>
                <a:hlinkClick r:id="rId5"/>
              </a:rPr>
              <a:t>www.stob.cz</a:t>
            </a: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>
                <a:hlinkClick r:id="rId6"/>
              </a:rPr>
              <a:t>http://www.szu.cz/manual-prevence-v-lekarske-praxi</a:t>
            </a:r>
            <a:endParaRPr lang="cs-CZ" altLang="cs-CZ" sz="16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>
                <a:hlinkClick r:id="rId7"/>
              </a:rPr>
              <a:t>http://www.nspz.cz/dokumenty/2012/cindi_ochrana_a_podpora_zdravi.pdf</a:t>
            </a:r>
            <a:endParaRPr lang="cs-CZ" altLang="cs-CZ" sz="1600" smtClean="0"/>
          </a:p>
          <a:p>
            <a:pPr eaLnBrk="1" hangingPunct="1">
              <a:lnSpc>
                <a:spcPct val="80000"/>
              </a:lnSpc>
            </a:pP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MÁLKOVÁ,I.,KRCH, F.D. </a:t>
            </a:r>
            <a:r>
              <a:rPr lang="cs-CZ" altLang="cs-CZ" sz="1800" b="1" i="1" smtClean="0"/>
              <a:t>SOS nadváha</a:t>
            </a:r>
            <a:r>
              <a:rPr lang="cs-CZ" altLang="cs-CZ" sz="1800" i="1" smtClean="0"/>
              <a:t>. </a:t>
            </a:r>
            <a:r>
              <a:rPr lang="cs-CZ" altLang="cs-CZ" sz="1800" smtClean="0"/>
              <a:t>Praha : Portál, 2001.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</p:txBody>
      </p:sp>
      <p:pic>
        <p:nvPicPr>
          <p:cNvPr id="24579" name="Picture 5" descr="http://www.tyden.cz/obrazek/obezita---masova-46a72bf767252_275x18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24495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 descr="http://im.super.cz/img/photo/04/31/81-article_v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4813"/>
            <a:ext cx="13477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Poznámka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1200"/>
            <a:ext cx="843121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Chcete být obézní? Držte přísné diety!!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smtClean="0"/>
              <a:t>	To je ideální cesta, jak rychle přibrat. Proč tomu tak je? Nesmyslné a zbytečné hubnutí vede k tomu, že tělo se brání nízkému příjmu energie a sníží svůj klidový výdej energie. Klidový výdej energie je podstatnou součástí celkového energetického výdeje a jedná se o energii nutnou k zajištění základních životních pochodů, jako je dýchání, stabilní tělesná teplota apod. V případě přísných diet dojde k poklesu klidového metabolismu, tělo si své zásoby tuku šetří na horší časy a přijatou energii se snaží maximálně využít. Přebytky přeochotně ukládá. A my přibíráme, i když stále držíme dietu.</a:t>
            </a:r>
          </a:p>
        </p:txBody>
      </p:sp>
      <p:pic>
        <p:nvPicPr>
          <p:cNvPr id="25604" name="Picture 5" descr="http://prozit.emnxxl.cz/scr/va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76250"/>
            <a:ext cx="12954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404813"/>
            <a:ext cx="7743825" cy="1008062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/>
            </a:r>
            <a:br>
              <a:rPr lang="cs-CZ" altLang="cs-CZ" sz="3600" b="1" smtClean="0"/>
            </a:br>
            <a:r>
              <a:rPr lang="cs-CZ" altLang="cs-CZ" sz="3200" b="1" smtClean="0"/>
              <a:t>PORYCHY PŘÍJMU POTRAVY (PPP)</a:t>
            </a:r>
            <a:r>
              <a:rPr lang="cs-CZ" altLang="cs-CZ" sz="3600" smtClean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569325" cy="5084762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800" smtClean="0"/>
              <a:t>závažná psychiatrická (psychosomatická) onemocnění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800" smtClean="0"/>
              <a:t>zvyšující se procento nemocných (až 10 %)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800" smtClean="0"/>
              <a:t>pouze v rozvinutých zemí (ideál krásy)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800" b="1" smtClean="0"/>
              <a:t>mentální anorexie 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800" b="1" smtClean="0"/>
              <a:t>mentální bulimie 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800" smtClean="0"/>
              <a:t>„binge eaters“ – záchvatovité přejídání, u obézních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800" smtClean="0"/>
              <a:t>orthorexie – posedlost zdravými potravinami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800" smtClean="0"/>
              <a:t>bigorexie – posedlost cvičením, svalnatostí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cs-CZ" altLang="cs-CZ" sz="2800" smtClean="0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pic>
        <p:nvPicPr>
          <p:cNvPr id="26628" name="Picture 5" descr="http://www.kiloissue.com/Anna_to_Answ/anorex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141663"/>
            <a:ext cx="12954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158037" cy="124460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Rizikové faktory vzniku PPP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431212" cy="5300662"/>
          </a:xfrm>
        </p:spPr>
        <p:txBody>
          <a:bodyPr/>
          <a:lstStyle/>
          <a:p>
            <a:pPr eaLnBrk="1" hangingPunct="1"/>
            <a:endParaRPr lang="cs-CZ" altLang="cs-CZ" smtClean="0"/>
          </a:p>
          <a:p>
            <a:pPr lvl="1" eaLnBrk="1" hangingPunct="1"/>
            <a:r>
              <a:rPr lang="cs-CZ" altLang="cs-CZ" sz="2400" b="1" smtClean="0"/>
              <a:t>přesná příčina onemocnění není dosud známa</a:t>
            </a:r>
          </a:p>
          <a:p>
            <a:pPr lvl="1" eaLnBrk="1" hangingPunct="1"/>
            <a:r>
              <a:rPr lang="cs-CZ" altLang="cs-CZ" sz="2400" b="1" smtClean="0"/>
              <a:t>příčiny PPP představují vzájemnou interakci biologických, psychologických, rodinných a sociokulturních faktorů</a:t>
            </a:r>
          </a:p>
          <a:p>
            <a:pPr lvl="1" eaLnBrk="1" hangingPunct="1"/>
            <a:r>
              <a:rPr lang="cs-CZ" altLang="cs-CZ" sz="2400" b="1" smtClean="0"/>
              <a:t>rizikové faktory mají kumulativní charakter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b="1" smtClean="0"/>
          </a:p>
        </p:txBody>
      </p:sp>
      <p:pic>
        <p:nvPicPr>
          <p:cNvPr id="27652" name="Picture 5" descr="http://le-mag.rushcollection.com/entre_nous/images/anorex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581525"/>
            <a:ext cx="23050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http://www.francetop.com/articles/images/1703-nicole-rich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581525"/>
            <a:ext cx="20129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Rizikové faktory vzniku PPP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713788" cy="50847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Biologické příčiny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vrozené dispozice k určitému typu chování např. citlivost až přecitlivělost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genetické dispozice k depresivním poruchám, závislostem a obezitě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riziko zvyšuje ženské pohlaví a hruškovitá distribuce uložení tuku v těle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Psychologické příčiny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stresové a vypjaté situace v životě člověka (nešťastná láska, rozvod rodičů, zneužívání …)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Rodinné okolnosti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problematické vztahy v rodině (zaměření v rodině na jídlo, štíhlost, diety nebo uzavřené rodiny s důrazem na perfekcionalismus a výkon)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Sociokulturní podmínky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prezentace ideálu krásy, zaměření na štíhlost, diety, sebekontrolu, sebeovládání, skandalizace obezity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ohroženy jsou zejména rizikové skupiny (baletky, gymnastky, modelky)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pro dospívající dívky bývá identifikace s nedosažitelným ideálem štíhlosti poškozující a přináší trvalou nespokojenost se sebou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Zajímavost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2349500"/>
            <a:ext cx="7661275" cy="4032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i="1" smtClean="0"/>
              <a:t>Z 12 finalistek v roce 2004  trpělo 11 podváhou (BMI index nižší než 18,5), z toho 4 dívky měly BMI menší než 17,5, což je jedním z kritérií mentální anorexie. Ve srovnání s rokem 2003 se průměrná hodnota BMI snížila z hodnoty 17,88 na 17,64, výraznou podváhu měly ve finále 2003 tři dívky, v roce 2004 to byly již 4. Tyto dívky nemusí jednoznačně trpět poruchou příjmu potravy, ale je velmi podezřelé, že nám vnucují, že krása = velmi nízká váha. Velmi nízká váha s sebou v každém případě nese zdravotní komplikace (chudokrevnost, únavu, sníženou obranyschopnost, nervovou labilitu, slabost, závratě, omdlévání aj).</a:t>
            </a:r>
          </a:p>
        </p:txBody>
      </p:sp>
      <p:pic>
        <p:nvPicPr>
          <p:cNvPr id="29700" name="Picture 5" descr="http://www.adomonde.qc.ca/images5/anorex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60350"/>
            <a:ext cx="12239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404813"/>
            <a:ext cx="7158037" cy="1104900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Mentální anorexie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Mentální anorexie je porucha charakterizovaná zejména úmyslným snižováním tělesné hmotnosti.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Nemocní neodmítají pokrm, proto, že by na něj neměli chuť, ale proto, že nechtějí jíst.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Omezování se v jedení je zpravidla doprovázeno zvýšeným zájmem o něj (myslí na něj, sbírají recepty, rádi vaří apod.) a někdy i zvýšenou nebo změněnou chutí, například na sladké.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Jídlo se stává centrem jejich pozornosti.</a:t>
            </a:r>
          </a:p>
        </p:txBody>
      </p:sp>
      <p:pic>
        <p:nvPicPr>
          <p:cNvPr id="30724" name="Picture 5" descr="http://www.pppinfo.cz/pic/anorex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33375"/>
            <a:ext cx="14414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Příznaky mentální anorexie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8964613" cy="48244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Tělesná hmotnost dívek je přibližně o 15 % menší než je norma pro jejich věk. Takovouto hmotnost se snaží neustále udržovat, či dokonce ještě snižovat. 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Snížení hmotnosti si způsobuje nemocný sám tím, že se vyhýbá pokrmům, "po kterých se tloustne", nebo že nadměrně cvičí, navozuje si zvracení, užívá projímadla, látky potlačující chuť k jídlu a látky, které zvyšují vylučování moči a odvodňují organizmus.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Přetrvává strach z tloušťky. Pacienti zkresleně vnímají své tělo – vidí se „tlustější“. Neustále se jim vtírá obava, že po jakémkoli pokrmu přiberou.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Porucha menstruačního cyklu (vymizení menstruace) u žen, pokud neužívají hormonální antikoncepci.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Jestliže nastane začátek onemocnění před pubertou, jsou pubertální projevy opožděny nebo dokonce zastaveny. Zastavuje se růst, u dívek se nevyvíjejí prsa a první menstruace se nedostaví. U hochů zůstávají dětské genitály. Po uzdravení dochází obvykle k normálnímu dokončení puberty, avšak první menstruace je opožděna.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Příznaky mentální anorexie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Mentální anorexie se projevuje u dětí již před pubertou. Na konci puberty se vyskytují některé anorektické příznaky až u 6 % dívek.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Mentální anorexie může končit trvalým poškozením organismu až smrtí (5 % postižených)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Příklad jídelníčku při anorexii: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smtClean="0"/>
              <a:t>	</a:t>
            </a:r>
            <a:r>
              <a:rPr lang="cs-CZ" altLang="cs-CZ" sz="2400" i="1" smtClean="0"/>
              <a:t>Snídaně:1 litr bylinkového čaje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i="1" smtClean="0"/>
              <a:t>	Přesnídávka: voda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i="1" smtClean="0"/>
              <a:t>	Oběd: slazená káva, jablko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i="1" smtClean="0"/>
              <a:t>	Svačina: voda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i="1" smtClean="0"/>
              <a:t>	Večeře: jogurt light, voda</a:t>
            </a:r>
          </a:p>
        </p:txBody>
      </p:sp>
      <p:pic>
        <p:nvPicPr>
          <p:cNvPr id="32772" name="Picture 5" descr="http://diskuse.dama.cz/images/anorexie2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221163"/>
            <a:ext cx="23034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Mentální bulimie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Mentální bulimie je porucha charakterizovaná zejména opakujícími se záchvaty přejídání, spojenými s přehnanou kontrolou tělesné hmotnosti.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Termín „přejedení“ však nemusí být ve všech případech úplně přesný. Některé dívky/chlapci přejedením označují stav, kdy snědly více potravy než měly v plánu (například 2 rohlíky místo jednoho). U jiných dívek je toto označení zcela přesné, neboť opravdu při záchvatech přejídání nejsou schopny kontrolovat množství potravy, kterou spořádají.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Přehnaná nebo extrémní kontrola tělesné hmotnosti zahrnuje i střídavé období hladovění. </a:t>
            </a:r>
          </a:p>
        </p:txBody>
      </p:sp>
      <p:pic>
        <p:nvPicPr>
          <p:cNvPr id="33796" name="Picture 5" descr="http://www.kristin-steffan.de/bilder/fotos/artikel/bulimie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1346200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mtClean="0"/>
              <a:t> </a:t>
            </a:r>
            <a:r>
              <a:rPr lang="cs-CZ" altLang="cs-CZ" b="1" smtClean="0"/>
              <a:t>Výskyt obezity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8713787" cy="5084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v ČR je v současnosti </a:t>
            </a:r>
            <a:r>
              <a:rPr lang="cs-CZ" altLang="cs-CZ" sz="2400" b="1" smtClean="0"/>
              <a:t>každý pátý</a:t>
            </a:r>
            <a:r>
              <a:rPr lang="cs-CZ" altLang="cs-CZ" sz="2400" smtClean="0"/>
              <a:t> dospělý </a:t>
            </a:r>
            <a:r>
              <a:rPr lang="cs-CZ" altLang="cs-CZ" sz="2400" b="1" smtClean="0"/>
              <a:t>obézní </a:t>
            </a:r>
            <a:r>
              <a:rPr lang="cs-CZ" altLang="cs-CZ" sz="2400" smtClean="0"/>
              <a:t>(21 % mužů a 18 % žen)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více než </a:t>
            </a:r>
            <a:r>
              <a:rPr lang="cs-CZ" altLang="cs-CZ" sz="2400" b="1" smtClean="0">
                <a:solidFill>
                  <a:schemeClr val="hlink"/>
                </a:solidFill>
              </a:rPr>
              <a:t>polovina dospělé populace trpí obezitou</a:t>
            </a:r>
            <a:r>
              <a:rPr lang="cs-CZ" altLang="cs-CZ" sz="2400" smtClean="0"/>
              <a:t> </a:t>
            </a:r>
            <a:r>
              <a:rPr lang="cs-CZ" altLang="cs-CZ" sz="2400" b="1" smtClean="0">
                <a:solidFill>
                  <a:schemeClr val="hlink"/>
                </a:solidFill>
              </a:rPr>
              <a:t>či nadváhou</a:t>
            </a:r>
            <a:r>
              <a:rPr lang="cs-CZ" altLang="cs-CZ" sz="2400" smtClean="0"/>
              <a:t>   (65 % mužů a 49 % žen)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obezita v dětství se za posledních 10 let ztrojnásobila (na celém světě), v ČR nadváha: 7- 8 % dětí, obezita:  6-7 % dětí (celkem 13 - 15 %)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alarmující je nárůst nadváhy a obezity v dětské populaci – dosahuje až 30 % </a:t>
            </a:r>
            <a:r>
              <a:rPr lang="cs-CZ" altLang="cs-CZ" sz="2000" smtClean="0"/>
              <a:t>(ve věkové kategorii chlapců 13. – 15. let)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smtClean="0"/>
              <a:t>	</a:t>
            </a:r>
            <a:r>
              <a:rPr lang="cs-CZ" altLang="cs-CZ" sz="2000" smtClean="0">
                <a:solidFill>
                  <a:schemeClr val="hlink"/>
                </a:solidFill>
              </a:rPr>
              <a:t>dětská obezita je zvlášť nebezpečná, jelikož zvyšuje riziko, že si dítě obezitu přenese i do dospělosti (asi 80 %) a zdravotní rizika s obezitou spojená se pak objevují mnohem dřív)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600" smtClean="0"/>
              <a:t>Pozn. v posledních letech některé studie prokázaly stagnaci či mírný pokles v prevalenci dětské nadváhy a obezity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mtClean="0"/>
              <a:t>Příznaky mentální bulimie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1200"/>
            <a:ext cx="8286750" cy="44719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Opakované epizody přejídání (nejméně dvakrát týdně v průběhu 3 měsíců), při nichž je v krátkém čase konzumováno velké nebo subjektivně velké množství potravin.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Neustálé zabývání se jedením a silná, neodolatelná touha jíst.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Snaha potlačit "výkrmný" účinek pokrmů některým z následujících způsobů: vyprovokované zvracení, zneužívání projímadel, střídavá období hladovění, užívání různých léků.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Pocit přílišné tloušťky spojený s neodbytnou obavou z tloustnutí. Bulimii často předchází období anorexie nebo období intenzivnějšího omezování se v jedení.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Na rozdíl od anorexie se u bulimie většinou nevyskytuje závažnější úbytek tělesné hmotnosti.</a:t>
            </a:r>
          </a:p>
        </p:txBody>
      </p:sp>
      <p:pic>
        <p:nvPicPr>
          <p:cNvPr id="34820" name="Picture 5" descr="http://ruhrnachrichten.westline.de/images/bulimi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008063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Příznaky mentální bulimie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61275" cy="4400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Příklad jídelníčku při bulimickém hladovění a následném záchvatu přejídání: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smtClean="0"/>
              <a:t>	Snídaně: jablko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smtClean="0"/>
              <a:t>	Přesnídávka: voda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smtClean="0"/>
              <a:t>	Oběd: jogurt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smtClean="0"/>
              <a:t>	Svačina: voda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smtClean="0"/>
              <a:t>	Večeře: půlka chleba,čtyři řízky, 20 dkg vlašského salátu, čtyři housky, čtyři koblihy, dvě čokoládové tyčinky,dva ledňáčky,1,5 l limonády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smtClean="0"/>
              <a:t>	Zvracení 3krát až 4krát za sebou. Pacientky si pamatují, co snědly jako první, a zvracejí do té doby, než vyjde i to první snědené jídlo.</a:t>
            </a:r>
          </a:p>
        </p:txBody>
      </p:sp>
      <p:pic>
        <p:nvPicPr>
          <p:cNvPr id="35844" name="Picture 5" descr="http://www.beepworld.de/memberdateien/members65/magmafee/bulim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25538"/>
            <a:ext cx="1219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Výskyt PPP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1200"/>
            <a:ext cx="8142287" cy="4114800"/>
          </a:xfrm>
        </p:spPr>
        <p:txBody>
          <a:bodyPr/>
          <a:lstStyle/>
          <a:p>
            <a:pPr eaLnBrk="1" hangingPunct="1"/>
            <a:endParaRPr lang="cs-CZ" altLang="cs-CZ" smtClean="0"/>
          </a:p>
          <a:p>
            <a:pPr lvl="1" eaLnBrk="1" hangingPunct="1"/>
            <a:r>
              <a:rPr lang="cs-CZ" altLang="cs-CZ" smtClean="0"/>
              <a:t>v ČR se léčí s  PPP 1-2 % (zejména žen)</a:t>
            </a:r>
          </a:p>
          <a:p>
            <a:pPr lvl="1" eaLnBrk="1" hangingPunct="1"/>
            <a:r>
              <a:rPr lang="cs-CZ" altLang="cs-CZ" smtClean="0"/>
              <a:t>6 % dospívajících vykazuje chování směřující ke vzniku PPP</a:t>
            </a:r>
          </a:p>
          <a:p>
            <a:pPr lvl="1" eaLnBrk="1" hangingPunct="1"/>
            <a:r>
              <a:rPr lang="cs-CZ" altLang="cs-CZ" smtClean="0"/>
              <a:t>výskyt se odhaduje vyšší</a:t>
            </a:r>
          </a:p>
        </p:txBody>
      </p:sp>
      <p:pic>
        <p:nvPicPr>
          <p:cNvPr id="36868" name="Picture 5" descr="http://www.uni-essen.de/psychosomatik/assets/images/paar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221163"/>
            <a:ext cx="26638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smtClean="0"/>
              <a:t>Jak poznat riziko počátku PPP?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713787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změna způsobu stravování (omezování příjmu potravy, hlavně sladkých a tučných jídel),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zaměřování se na zdravou výživu, vegetariánství, shromažďování receptů, znají energetickou hodnotu potravin a sledují ji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vyhýbají se jídlu ve společnosti (školní jídelna, rodinné stravování)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zvyšování fyzické aktivity (až několik hodin denně cvičí, s postupem doby nastupuje únava)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zaujatost hmotností a tělem (časté pozorování v zrcadle a srovnávání se s ostatními)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nereálné vidění vlastního těla, stálá snaha hubnout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konflikty s rodiči (vč. vyhrožování že nebude jíst vůbec)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odmítání lékaře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Jak pomoci?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61275" cy="44719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Porucha příjmu potravy je závažná psychická porucha, apelování na „zdravý rozum“ nepomáhá, jen prohlubuje konflikty, přesto blízký člověk, popř. někdo, kdo se setká s PPP (např. učitel, vychovatel!) není bezmocný.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000" smtClean="0"/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především je důležité si poruchy všimnout, rozpoznat ji (resp. rozpoznat nepřiměřenost zacházení s jídlem),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lze se pokusit označit věci pravými jmény – dát najevo, že vám na nemocné záleží, že je v ohrožení a že o ni máte strach,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důležité je rozumět (alespoň na určité úrovni) onemocnění, vědět, o co se jedná – a vědět, kde lze najít pomoc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nabídka pomoci, nikoli její vnucování (v krajním případě u MA je ovšem potřeba zařídit lékařskou péči i proti vůli nemocné, 5%... !!!)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nebýt pro nemocnou „psychoterapeutem“ (důležité pro učitele a vychovatele! – nezaplétat se ve snaze pomoci žákyni do pseudoterapeutického vztahu – např. kontrolovat, jestli snědla svačinu apod.)</a:t>
            </a:r>
            <a:endParaRPr lang="cs-CZ" altLang="cs-CZ" sz="2000" smtClean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Prevence PPP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642350" cy="53006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Odměna a trest pomocí potravy by neměla být příliš častá, jsou i jiné způsoby odměňování a trestání. Namísto toho by měla být důležitá jiná funkce jídla - společné stolování může být příjemně prožitým časem pro celou rodinu.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Dítě by se nemělo nutit za každou cenu vše sníst. Pokud toho sní málo, nemělo by mít potom možnost dojídat se sladkostmi, čímž dítě zjistí jednoduchou věc - když se pořádně nenají, bude mít hlad.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U jídelního stolu by nemělo docházet k hádkám či prudkým výměnám názorů mezi rodiči ani rodiči a dětmi. Dítě by si totiž velmi rychle mohlo společné stolování spojit s nepříjemnými zážitky a jedení by se mohlo začít záměrně vyhýbat.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Rodiče by neměli před dítětem držet dietu, která vede k hubnutí, pokud takovou dietu dodržují, neměli by o ní mluvit. Neměli by také před dětmi zdůrazňovat své úspěchy či domnělé neúspěchy v hubnutí.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Rodiče by se v přítomnosti dětí neměli nijak hanlivě vyjadřovat na adresu lidí s nadváhou a obezitou, aby tak v dětech nevybudili neúměrnou fóbii z těchto nemocí a děti nezačaly mít zkreslený vztah ke stravování..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Rodiče i učitelé ve škole by měli děti pečlivě připravit na změny, které s sebou přináší období puberty.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Zdroje informací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628775"/>
            <a:ext cx="7661275" cy="5229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smtClean="0">
                <a:hlinkClick r:id="rId2"/>
              </a:rPr>
              <a:t>www.pppinfo.cz</a:t>
            </a:r>
            <a:endParaRPr lang="cs-CZ" altLang="cs-CZ" sz="2000" smtClean="0">
              <a:hlinkClick r:id="rId3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>
                <a:hlinkClick r:id="rId3"/>
              </a:rPr>
              <a:t>www.anabell.cz</a:t>
            </a:r>
            <a:endParaRPr lang="cs-CZ" altLang="cs-CZ" sz="20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0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Literatura: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smtClean="0"/>
              <a:t>	KRCH, F. D.</a:t>
            </a:r>
            <a:r>
              <a:rPr lang="cs-CZ" altLang="cs-CZ" sz="1800" i="1" smtClean="0"/>
              <a:t> Bulimie: </a:t>
            </a:r>
            <a:r>
              <a:rPr lang="cs-CZ" altLang="cs-CZ" sz="1800" b="1" i="1" smtClean="0"/>
              <a:t>Jak bojovat s přejídáním.</a:t>
            </a:r>
            <a:r>
              <a:rPr lang="cs-CZ" altLang="cs-CZ" sz="1800" i="1" smtClean="0"/>
              <a:t> </a:t>
            </a:r>
            <a:r>
              <a:rPr lang="cs-CZ" altLang="cs-CZ" sz="1800" smtClean="0"/>
              <a:t>1. vyd. </a:t>
            </a:r>
            <a:r>
              <a:rPr lang="cs-CZ" altLang="cs-CZ" sz="1800" i="1" smtClean="0"/>
              <a:t> </a:t>
            </a:r>
            <a:r>
              <a:rPr lang="cs-CZ" altLang="cs-CZ" sz="1800" smtClean="0"/>
              <a:t>Praha: Grada Publishing, 2000.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smtClean="0"/>
              <a:t>	KRCH, F. D. </a:t>
            </a:r>
            <a:r>
              <a:rPr lang="cs-CZ" altLang="cs-CZ" sz="1800" b="1" i="1" smtClean="0"/>
              <a:t>Mentální anorexie.</a:t>
            </a:r>
            <a:r>
              <a:rPr lang="cs-CZ" altLang="cs-CZ" sz="1800" smtClean="0"/>
              <a:t> 1. vyd. Praha: Portál, s.r.o., 2002. ISBN 80-7178-598-9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smtClean="0"/>
              <a:t>	KRCH, F. D. a kol. </a:t>
            </a:r>
            <a:r>
              <a:rPr lang="cs-CZ" altLang="cs-CZ" sz="1800" b="1" i="1" smtClean="0"/>
              <a:t>Poruchy příjmu potravy:</a:t>
            </a:r>
            <a:r>
              <a:rPr lang="cs-CZ" altLang="cs-CZ" sz="1800" i="1" smtClean="0"/>
              <a:t> Vymezení a terapie</a:t>
            </a:r>
            <a:r>
              <a:rPr lang="cs-CZ" altLang="cs-CZ" sz="1800" smtClean="0"/>
              <a:t>. 1. vyd. Praha: Grada Publishing, 1999.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smtClean="0"/>
              <a:t>	KRCH, F. D. MÁLKOVÁ, I</a:t>
            </a:r>
            <a:r>
              <a:rPr lang="cs-CZ" altLang="cs-CZ" sz="1800" i="1" smtClean="0"/>
              <a:t>., </a:t>
            </a:r>
            <a:r>
              <a:rPr lang="cs-CZ" altLang="cs-CZ" sz="1800" b="1" i="1" smtClean="0"/>
              <a:t>SOS nadváha</a:t>
            </a:r>
            <a:r>
              <a:rPr lang="cs-CZ" altLang="cs-CZ" sz="1800" i="1" smtClean="0"/>
              <a:t>. </a:t>
            </a:r>
            <a:r>
              <a:rPr lang="cs-CZ" altLang="cs-CZ" sz="1800" smtClean="0"/>
              <a:t>1. vyd.  Praha: Portál, s.r.o., 2001.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smtClean="0"/>
              <a:t>	KOCOURKOVÁ, J. et al. </a:t>
            </a:r>
            <a:r>
              <a:rPr lang="cs-CZ" altLang="cs-CZ" sz="1800" b="1" i="1" smtClean="0"/>
              <a:t>Mentální anorexie a mentální bulimie v dětství a dospívání.</a:t>
            </a:r>
            <a:r>
              <a:rPr lang="cs-CZ" altLang="cs-CZ" sz="1800" smtClean="0"/>
              <a:t> 1. vyd. Praha: Galén, 1997. </a:t>
            </a:r>
          </a:p>
        </p:txBody>
      </p:sp>
      <p:pic>
        <p:nvPicPr>
          <p:cNvPr id="40964" name="Picture 5" descr="http://www.grada.cz/images_knihy_upr/705273_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0713"/>
            <a:ext cx="8477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Ateroskleróza </a:t>
            </a:r>
            <a:br>
              <a:rPr lang="cs-CZ" altLang="cs-CZ" smtClean="0"/>
            </a:br>
            <a:r>
              <a:rPr lang="cs-CZ" altLang="cs-CZ" smtClean="0"/>
              <a:t>(nemoci srdce a cév)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51577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smtClean="0">
                <a:solidFill>
                  <a:schemeClr val="accent1"/>
                </a:solidFill>
              </a:rPr>
              <a:t>Ateroskleróza je degenerativní onemocnění cévní stěny</a:t>
            </a:r>
            <a:r>
              <a:rPr lang="cs-CZ" altLang="cs-CZ" sz="2000" smtClean="0"/>
              <a:t> (chronické neinfekční onemocnění, často začíná již v dětství, řadu let probíhá bez příznaků)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Stěny cév se ztlušťují – jsou zanášeny tukovými látkami, především cholesterolem, přibývá v nich vazivo a svalové buňky  - </a:t>
            </a:r>
            <a:r>
              <a:rPr lang="cs-CZ" altLang="cs-CZ" sz="2000" b="1" smtClean="0"/>
              <a:t>arterosklerotické pláty</a:t>
            </a:r>
            <a:r>
              <a:rPr lang="cs-CZ" altLang="cs-CZ" sz="2000" smtClean="0"/>
              <a:t>. Cévy tvrdnou, ztrácejí pružnost, zužuje se průsvit, dochází k omezení průtoku krve – nedostatečné zásobování kyslíkem a živinami – až k úplnému uzávěru hlavní tepny (srdeční infarkt, mozková mrtvice, uzávěr tepen dolních končetin apod. nebo ke vzniku embolie.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Rizikové faktory aterosklerózy: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neovlivnitelné (vrozené dispozice, rodinná zátěž, věk, mužské pohlaví)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ovlivnitelné: obezita (centrální - intraabdominální), vysoký krevní tlak, hladina cholesterolu a tuků v krvi, DM, kouření, pohybová aktivita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80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smtClean="0"/>
              <a:t>	Čím vyšší je hladina LDL-cholesterolu a tuků (triglyceridů) v krvi, tím pravděpodobněji dojde k onemocnění srdce a cév.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Pozn. Cholesterol + další látky obsažené v mléku  (vápník, laktóza, fosfolipidy aj.) nezvyšují hladinu cholesterolu v krvi (mléko s obsahem tuku 2 % a méně jej dokonce snižuje).</a:t>
            </a:r>
          </a:p>
        </p:txBody>
      </p:sp>
    </p:spTree>
  </p:cSld>
  <p:clrMapOvr>
    <a:masterClrMapping/>
  </p:clrMapOvr>
  <p:transition spd="med">
    <p:blinds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Diabetes mellitus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9144000" cy="50847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0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DM 1. typu – nejčastěji se objevuje u dětí a dospělých, pod vlivem genetických faktorů, virových infekcí, toxických vlivů vnějšího prostředí </a:t>
            </a:r>
            <a:r>
              <a:rPr lang="cs-CZ" altLang="cs-CZ" sz="1600" smtClean="0"/>
              <a:t>(negativně může působit předčasné zařazení umělé výživy do stravy kojenců)</a:t>
            </a:r>
            <a:r>
              <a:rPr lang="cs-CZ" altLang="cs-CZ" sz="2000" smtClean="0"/>
              <a:t> – postižení buněk slinivky břišní - absence inzulínu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DM 2. typu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podstatou nemoci je snížená citlivost tkání vůči inzulínu – inzulínová rezistence – slinivka břišní neztrácí schopnost tvořit inzulín (na počátku nemoci jej tvoří i více), přesto cukr zůstává v krvi a jeho hladina stoupá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počátek nemoci není nápadný a dá se zcela vyléčit (úpravou životosprávy), v pokročilém stádiu dochází k vyčerpání slinivky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vysoké hladiny krevního cukru (hyperglykemie)  a inzulínu poškozují cévy, poruchy ledvin, postižení očí, větší náchylnost k infekcím, plísňovým onemocněním a rozvoj aterosklerózy </a:t>
            </a:r>
            <a:r>
              <a:rPr lang="cs-CZ" altLang="cs-CZ" sz="1600" smtClean="0"/>
              <a:t>(narušen metabolismus živin, elektrolytů, vody)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nejčastější příčinou je špatný životní styl s nedostatkem pohybu a nadváhou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600" smtClean="0"/>
              <a:t>Lidé s DM 2.typu často trpí vysokým krevním tlakem, zvýšenou hladinou tuků, obezitou – tzv. </a:t>
            </a:r>
            <a:r>
              <a:rPr lang="cs-CZ" altLang="cs-CZ" sz="1600" b="1" smtClean="0"/>
              <a:t>metabolický syndrom (syndrom X).</a:t>
            </a:r>
          </a:p>
        </p:txBody>
      </p:sp>
    </p:spTree>
  </p:cSld>
  <p:clrMapOvr>
    <a:masterClrMapping/>
  </p:clrMapOvr>
  <p:transition spd="med">
    <p:blinds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Osteoporóza (nemoc kostí)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5300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smtClean="0">
                <a:solidFill>
                  <a:schemeClr val="accent1"/>
                </a:solidFill>
              </a:rPr>
              <a:t>civilizační onemocnění, charakterizováno snížením hustoty (denzity) kostních minerálních látek – „řídnutí kostí“, kosti jsou křehké a snadno se lámou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nejvíce ohroženy ženy po klimakterium (vlivem hormonálních změn – úbytek estrogenu), ženy mají o 1/3 méně kostní hmoty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vznik osteoporózy úzce souvisí s příjmem vápníku a množstvím kostní hmoty nabyté v mládí (maximum kostní hmoty kolem třicátého roku věku), je dáno dědičně (ovlivňuje řada hormonů)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b="1" smtClean="0"/>
              <a:t>faktory ovlivňující vznik osteoporózy: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cs-CZ" altLang="cs-CZ" sz="1800" b="1" smtClean="0"/>
              <a:t>výživa – </a:t>
            </a:r>
            <a:r>
              <a:rPr lang="cs-CZ" altLang="cs-CZ" sz="1800" smtClean="0"/>
              <a:t>dostatečný příjem vápníku (hlavní prvek tvořící kostní denzitu) a bílkovin do časného věku dospělosti (zdroj mléko a mléčné výrobky), správný poměr minerálních látek (hořčík, fosfor, křemík..), vitamin D (oslunění), vit. C, skup. B, K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cs-CZ" altLang="cs-CZ" sz="1800" b="1" smtClean="0"/>
              <a:t>fyzická aktivita </a:t>
            </a:r>
            <a:r>
              <a:rPr lang="cs-CZ" altLang="cs-CZ" sz="1800" smtClean="0"/>
              <a:t>(pohyb zvyšuje mineralizaci kostí, ovlivňuje mechanické vlastnosti kostí) </a:t>
            </a:r>
            <a:endParaRPr lang="cs-CZ" altLang="cs-CZ" sz="1800" b="1" smtClean="0"/>
          </a:p>
          <a:p>
            <a:pPr marL="742950" lvl="1" indent="-285750" eaLnBrk="1" hangingPunct="1">
              <a:lnSpc>
                <a:spcPct val="90000"/>
              </a:lnSpc>
            </a:pPr>
            <a:r>
              <a:rPr lang="cs-CZ" altLang="cs-CZ" sz="1800" b="1" smtClean="0"/>
              <a:t>rizikové – </a:t>
            </a:r>
            <a:r>
              <a:rPr lang="cs-CZ" altLang="cs-CZ" sz="1800" smtClean="0"/>
              <a:t>alkohol, kouření, mentální anorexie, sůl a tavící soli (uzeniny, tavené sýry), vysoký příjem kofeinu, kolových nápojů..</a:t>
            </a:r>
            <a:endParaRPr lang="cs-CZ" altLang="cs-CZ" sz="1800" b="1" smtClean="0"/>
          </a:p>
          <a:p>
            <a:pPr marL="742950" lvl="1" indent="-285750" eaLnBrk="1" hangingPunct="1">
              <a:lnSpc>
                <a:spcPct val="90000"/>
              </a:lnSpc>
            </a:pPr>
            <a:endParaRPr lang="cs-CZ" altLang="cs-CZ" sz="2000" smtClean="0"/>
          </a:p>
        </p:txBody>
      </p:sp>
    </p:spTree>
  </p:cSld>
  <p:clrMapOvr>
    <a:masterClrMapping/>
  </p:clrMapOvr>
  <p:transition spd="med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mtClean="0"/>
              <a:t> </a:t>
            </a:r>
            <a:r>
              <a:rPr lang="cs-CZ" altLang="cs-CZ" b="1" smtClean="0"/>
              <a:t>Definice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15312" cy="5300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obezita je</a:t>
            </a:r>
            <a:r>
              <a:rPr lang="cs-CZ" altLang="cs-CZ" sz="2800" b="1" smtClean="0"/>
              <a:t> </a:t>
            </a:r>
            <a:r>
              <a:rPr lang="cs-CZ" altLang="cs-CZ" sz="2800" smtClean="0"/>
              <a:t>nadměrné hromadění tuku v těle, který vede ke zvýšení tělesné hmotnosti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měřítkem je obsah tuku v těle, který u obézních mužů přesahuje 25 %, u žen 30 %  tělesné váhy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důsledek dlouhodobé nerovnováhy mezi příjmem a výdejem energie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800" smtClean="0"/>
              <a:t>	</a:t>
            </a:r>
            <a:r>
              <a:rPr lang="cs-CZ" altLang="cs-CZ" sz="2000" smtClean="0"/>
              <a:t>(Pokud je přívod energie potravou vyšší než výdej, ukládá se přebytečná energie ve formě tuku. Tuk se v těle ukládá do tukových buněk, jejich největší koncentrace je v podkoží. Tukové buňky se zvětšují nebo se zvyšuje jejich počet. Největší schopnost množení mají tukové buňky v 1. roce života a v období puberty.)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zmnožení tukové tkáně, zvláště uvnitř břicha – intraabdominálně (centrální „břišní“ obezita) je spojeno s celou řadou zdravotních rizik (kardiometabolických)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Alergie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431212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smtClean="0">
                <a:solidFill>
                  <a:schemeClr val="accent1"/>
                </a:solidFill>
              </a:rPr>
              <a:t>nepřiměřená obranná reakce organismu na některé látky  - alergeny (nejčastěji bílkovinné povahy), sklon k alergiím je dědičný, může se projevit v kterémkoli věku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smtClean="0"/>
              <a:t>alergen je pro zdravého člověka neškodný, u alergika vyvolá imunitní reakci, která vede k poškození tělesných struktur, projevuje se svěděním, otoky, kožními projevy, slzením, pálením jazyka a úst, trávicími a dýchacími potížemi až k anafylaktickému šoku – systémovému selhání (úmrtí)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smtClean="0"/>
              <a:t>alergií na potraviny trpí asi 3-4 % dětí (kojenci 6-8 %) - věkem se snižuje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b="1" smtClean="0"/>
              <a:t>u dětí do 3. let</a:t>
            </a:r>
            <a:r>
              <a:rPr lang="cs-CZ" altLang="cs-CZ" sz="2000" smtClean="0"/>
              <a:t> nejčastěji alergie na kravské mléko (2 % kojenců), vaječný bílek, sóju; </a:t>
            </a:r>
            <a:r>
              <a:rPr lang="cs-CZ" altLang="cs-CZ" sz="2000" b="1" smtClean="0"/>
              <a:t>ve školním věku</a:t>
            </a:r>
            <a:r>
              <a:rPr lang="cs-CZ" altLang="cs-CZ" sz="2000" smtClean="0"/>
              <a:t> mák, ořechy, arašídy; </a:t>
            </a:r>
            <a:r>
              <a:rPr lang="cs-CZ" altLang="cs-CZ" sz="2000" b="1" smtClean="0"/>
              <a:t>v dospívání</a:t>
            </a:r>
            <a:r>
              <a:rPr lang="cs-CZ" altLang="cs-CZ" sz="2000" smtClean="0"/>
              <a:t> ryby, mořské plody, koření, exotické ovoce,..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b="1" smtClean="0"/>
              <a:t>prevence</a:t>
            </a:r>
            <a:r>
              <a:rPr lang="cs-CZ" altLang="cs-CZ" sz="2000" smtClean="0"/>
              <a:t> – kojení! (předčasné působení alergenů – trávicí trakt novorozence a kojence je velmi citlivý na přiváděné složku potravy, zvláště bílkoviny)</a:t>
            </a:r>
          </a:p>
        </p:txBody>
      </p:sp>
    </p:spTree>
  </p:cSld>
  <p:clrMapOvr>
    <a:masterClrMapping/>
  </p:clrMapOvr>
  <p:transition spd="med">
    <p:blinds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Nesnášenlivost potravin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51577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 smtClean="0">
                <a:solidFill>
                  <a:schemeClr val="accent1"/>
                </a:solidFill>
              </a:rPr>
              <a:t>pod pojem nesnášenlivost potravin se zahrnuje celá řada odlišných reakcí (liší se příčinou, průběhem i následkem)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>
                <a:solidFill>
                  <a:schemeClr val="accent1"/>
                </a:solidFill>
              </a:rPr>
              <a:t>na rozdíl od potravinové alergie se u nesnášenlivosti na reakci nepodílí imunitní systém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>
                <a:solidFill>
                  <a:schemeClr val="accent1"/>
                </a:solidFill>
              </a:rPr>
              <a:t>může být vrozená nebo se objevit během života (dědičné dispozice)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>
                <a:solidFill>
                  <a:schemeClr val="accent1"/>
                </a:solidFill>
              </a:rPr>
              <a:t>příčinou nesnášenlivosti může být </a:t>
            </a:r>
            <a:r>
              <a:rPr lang="cs-CZ" altLang="cs-CZ" sz="1800" b="1" smtClean="0">
                <a:solidFill>
                  <a:schemeClr val="accent1"/>
                </a:solidFill>
              </a:rPr>
              <a:t>porucha činnosti</a:t>
            </a:r>
            <a:r>
              <a:rPr lang="cs-CZ" altLang="cs-CZ" sz="1800" smtClean="0">
                <a:solidFill>
                  <a:schemeClr val="accent1"/>
                </a:solidFill>
              </a:rPr>
              <a:t> některého z </a:t>
            </a:r>
            <a:r>
              <a:rPr lang="cs-CZ" altLang="cs-CZ" sz="1800" b="1" smtClean="0">
                <a:solidFill>
                  <a:schemeClr val="accent1"/>
                </a:solidFill>
              </a:rPr>
              <a:t>enzymů,</a:t>
            </a:r>
            <a:r>
              <a:rPr lang="cs-CZ" altLang="cs-CZ" sz="1800" smtClean="0">
                <a:solidFill>
                  <a:schemeClr val="accent1"/>
                </a:solidFill>
              </a:rPr>
              <a:t> </a:t>
            </a:r>
            <a:r>
              <a:rPr lang="cs-CZ" altLang="cs-CZ" sz="1800" b="1" smtClean="0">
                <a:solidFill>
                  <a:schemeClr val="accent1"/>
                </a:solidFill>
              </a:rPr>
              <a:t>zvýšená citlivost k některým složkám v potravě</a:t>
            </a:r>
            <a:r>
              <a:rPr lang="cs-CZ" altLang="cs-CZ" sz="1800" smtClean="0">
                <a:solidFill>
                  <a:schemeClr val="accent1"/>
                </a:solidFill>
              </a:rPr>
              <a:t> nebo </a:t>
            </a:r>
            <a:r>
              <a:rPr lang="cs-CZ" altLang="cs-CZ" sz="1800" b="1" smtClean="0">
                <a:solidFill>
                  <a:schemeClr val="accent1"/>
                </a:solidFill>
              </a:rPr>
              <a:t>psychická </a:t>
            </a:r>
            <a:r>
              <a:rPr lang="cs-CZ" altLang="cs-CZ" sz="1800" smtClean="0">
                <a:solidFill>
                  <a:schemeClr val="accent1"/>
                </a:solidFill>
              </a:rPr>
              <a:t>nesnášenlivost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mezi nejčastější příčinu nesnášenlivosti potravin nebo jejich složek patří nedostatečná funkce některého </a:t>
            </a:r>
            <a:r>
              <a:rPr lang="cs-CZ" altLang="cs-CZ" sz="1800" b="1" smtClean="0"/>
              <a:t>enzymu</a:t>
            </a:r>
            <a:r>
              <a:rPr lang="cs-CZ" altLang="cs-CZ" sz="180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smtClean="0"/>
              <a:t>Laktózová intolerance –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cs-CZ" altLang="cs-CZ" sz="1800" smtClean="0"/>
              <a:t>nedostatečná funkce enzymu</a:t>
            </a:r>
            <a:r>
              <a:rPr lang="cs-CZ" altLang="cs-CZ" sz="1800" b="1" smtClean="0"/>
              <a:t> laktázy</a:t>
            </a:r>
            <a:r>
              <a:rPr lang="cs-CZ" altLang="cs-CZ" sz="1800" smtClean="0"/>
              <a:t>, nesnášenlivost </a:t>
            </a:r>
            <a:r>
              <a:rPr lang="cs-CZ" altLang="cs-CZ" sz="1800" b="1" smtClean="0"/>
              <a:t>mléčného cukru</a:t>
            </a:r>
            <a:r>
              <a:rPr lang="cs-CZ" altLang="cs-CZ" sz="1800" smtClean="0"/>
              <a:t>  - </a:t>
            </a:r>
            <a:r>
              <a:rPr lang="cs-CZ" altLang="cs-CZ" sz="1800" b="1" smtClean="0"/>
              <a:t>laktózy 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cs-CZ" altLang="cs-CZ" sz="1800" smtClean="0"/>
              <a:t>projevuje se průjmy, nadýmáním, bolestmi břicha; častěji u dospělých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cs-CZ" altLang="cs-CZ" sz="1800" smtClean="0"/>
              <a:t>řešením je vyloučením laktózy, dle závažnosti mohou konzumovat kysané mléčné výrobky a sýry</a:t>
            </a:r>
          </a:p>
          <a:p>
            <a:pPr marL="1143000" lvl="2" indent="-228600" eaLnBrk="1" hangingPunct="1">
              <a:lnSpc>
                <a:spcPct val="80000"/>
              </a:lnSpc>
            </a:pPr>
            <a:endParaRPr lang="cs-CZ" altLang="cs-CZ" sz="1400" b="1" smtClean="0"/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b="1" smtClean="0"/>
              <a:t>Fenylketonurie - </a:t>
            </a:r>
            <a:r>
              <a:rPr lang="cs-CZ" altLang="cs-CZ" sz="1600" smtClean="0"/>
              <a:t>dědičná choroba s vážnými následky (poškození mozku), porucha metabolismu aminokyseliny fenylalaninu (zdrojem rostlinné i živočišné potraviny), celoživotní dieta</a:t>
            </a:r>
          </a:p>
        </p:txBody>
      </p:sp>
    </p:spTree>
  </p:cSld>
  <p:clrMapOvr>
    <a:masterClrMapping/>
  </p:clrMapOvr>
  <p:transition spd="med">
    <p:blinds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Přirozený výskyt laktózové intolerance</a:t>
            </a:r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133600"/>
            <a:ext cx="7632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Nesnášenlivost potravin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713787" cy="5229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Celiakie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smtClean="0"/>
              <a:t>je chronické celoživotní autoimunitní onemocnění (tělo bojuje proti vlastním tkáním) vyvolané nesnášenlivosti </a:t>
            </a:r>
            <a:r>
              <a:rPr lang="cs-CZ" altLang="cs-CZ" sz="1600" b="1" smtClean="0"/>
              <a:t>lepku (glutenu)</a:t>
            </a:r>
            <a:r>
              <a:rPr lang="cs-CZ" altLang="cs-CZ" sz="1600" smtClean="0"/>
              <a:t>, může se projevit v jakémkoli věku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smtClean="0"/>
              <a:t>vyvolává zánětlivé změny sliznice tenkého střeva (</a:t>
            </a:r>
            <a:r>
              <a:rPr lang="en-US" altLang="cs-CZ" sz="1600" smtClean="0">
                <a:cs typeface="Arial" panose="020B0604020202020204" pitchFamily="34" charset="0"/>
              </a:rPr>
              <a:t>&gt;&gt;</a:t>
            </a:r>
            <a:r>
              <a:rPr lang="cs-CZ" altLang="cs-CZ" sz="1600" smtClean="0">
                <a:cs typeface="Arial" panose="020B0604020202020204" pitchFamily="34" charset="0"/>
              </a:rPr>
              <a:t> </a:t>
            </a:r>
            <a:r>
              <a:rPr lang="cs-CZ" altLang="cs-CZ" sz="1600" smtClean="0"/>
              <a:t>špatné vstřebávání živin, vody ve střevě)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smtClean="0"/>
              <a:t>lepek se nachází v obilovinách - pšenice, ječmen, žito, (oves) – </a:t>
            </a:r>
            <a:r>
              <a:rPr lang="en-US" altLang="cs-CZ" sz="1600" smtClean="0">
                <a:cs typeface="Arial" panose="020B0604020202020204" pitchFamily="34" charset="0"/>
              </a:rPr>
              <a:t>&gt;</a:t>
            </a:r>
            <a:r>
              <a:rPr lang="cs-CZ" altLang="cs-CZ" sz="1600" smtClean="0"/>
              <a:t> dietní opatření - </a:t>
            </a:r>
            <a:r>
              <a:rPr lang="cs-CZ" altLang="cs-CZ" sz="1600" b="1" smtClean="0"/>
              <a:t>bezlepková dieta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smtClean="0"/>
              <a:t>první setkání s lepkem u kojenců ???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cs-CZ" altLang="cs-CZ" sz="1600" smtClean="0"/>
              <a:t> Dosud nebylo prokázáno, že by včasná senzibilizace alergeny obsaženými ve stravě snižovala riziko vzniku alergických onemocnění či celiakie u dítěte. </a:t>
            </a:r>
            <a:r>
              <a:rPr lang="cs-CZ" altLang="cs-CZ" sz="1600" b="1" smtClean="0"/>
              <a:t>Není proto důvod, aby dětem, které prospívají, byl doporučován kontakt s potenciálními potravinovými alergeny a potravinami s lepkem před ukončeným 6. měsícem věku (</a:t>
            </a:r>
            <a:r>
              <a:rPr lang="cs-CZ" altLang="cs-CZ" sz="1600" b="1" smtClean="0">
                <a:hlinkClick r:id="rId2"/>
              </a:rPr>
              <a:t>www.mzcr.cz</a:t>
            </a:r>
            <a:r>
              <a:rPr lang="cs-CZ" altLang="cs-CZ" sz="1600" b="1" smtClean="0"/>
              <a:t>)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cs-CZ" altLang="cs-CZ" sz="1400" smtClean="0"/>
              <a:t>Na druhé straně – první setkání s lepkem (malým množstvím - ne jako kompletní příkrm) by v ideálním případě mělo proběhnout v době, kdy je dítě plně kojeno, tedy kolem 6. měsíce věku dítěte.</a:t>
            </a:r>
          </a:p>
          <a:p>
            <a:pPr marL="1143000" lvl="2" indent="-228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smtClean="0"/>
          </a:p>
          <a:p>
            <a:pPr marL="1143000" lvl="2" indent="-228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smtClean="0"/>
          </a:p>
          <a:p>
            <a:pPr>
              <a:lnSpc>
                <a:spcPct val="80000"/>
              </a:lnSpc>
            </a:pPr>
            <a:r>
              <a:rPr lang="cs-CZ" altLang="cs-CZ" sz="1400" b="1" smtClean="0"/>
              <a:t>Pozn.</a:t>
            </a:r>
            <a:r>
              <a:rPr lang="cs-CZ" altLang="cs-CZ" sz="1400" smtClean="0"/>
              <a:t> Ve vztahu k autoimunitním onemocněním (DM 1.typu, celiakie, Crohnova choroba), kdy cizí látky vyvolávají v organismu takovou reakci, která vede k sebepoškozování) se uvádí, že jejich počet v současné době narůstá právě na základě nevhodné stimulace trávicího traktu člověka cizorodými látkami, které jsou přítomny v naší potravě.  (Blattná a kol.)</a:t>
            </a:r>
          </a:p>
        </p:txBody>
      </p:sp>
    </p:spTree>
  </p:cSld>
  <p:clrMapOvr>
    <a:masterClrMapping/>
  </p:clrMapOvr>
  <p:transition spd="med">
    <p:blinds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Nádorová onemocnění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628775"/>
            <a:ext cx="8640763" cy="50403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Prevence rozvoje nádorových onemocnění je komplexní otázkou, souvisí s celkovým životním stylem i se stravovacími zvyklostmi (souvislost s výživou asi v 35 %).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Strava bohatá na rostlinné zdroje, omezenější v příjmu vysoce tučných potravin, zvláště živočišného původu, umírněný příjem alkoholu, přiměřená tělesná hmotnost, je to co můžeme výživou ovlivnit a co nás může chránit před rozvojem některých nádorových onemocnění.</a:t>
            </a:r>
          </a:p>
          <a:p>
            <a:pPr eaLnBrk="1" hangingPunct="1">
              <a:lnSpc>
                <a:spcPct val="80000"/>
              </a:lnSpc>
            </a:pPr>
            <a:endParaRPr lang="cs-CZ" altLang="cs-CZ" sz="1600" smtClean="0"/>
          </a:p>
          <a:p>
            <a:pPr marL="742950" lvl="1" indent="-285750" eaLnBrk="1" hangingPunct="1">
              <a:lnSpc>
                <a:spcPct val="80000"/>
              </a:lnSpc>
            </a:pPr>
            <a:r>
              <a:rPr lang="cs-CZ" altLang="cs-CZ" sz="1600" b="1" smtClean="0"/>
              <a:t>Tuky</a:t>
            </a:r>
            <a:r>
              <a:rPr lang="cs-CZ" altLang="cs-CZ" sz="1600" smtClean="0"/>
              <a:t> – rizikové, mohou potencovat rozvoj nádorového onemocnění, souvislost s nádory tlustého střeva, plic, prostaty, prsu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cs-CZ" altLang="cs-CZ" sz="1600" smtClean="0"/>
              <a:t>Vysoký příjem </a:t>
            </a:r>
            <a:r>
              <a:rPr lang="cs-CZ" altLang="cs-CZ" sz="1600" b="1" smtClean="0"/>
              <a:t>bílkovin</a:t>
            </a:r>
            <a:r>
              <a:rPr lang="cs-CZ" altLang="cs-CZ" sz="1600" smtClean="0"/>
              <a:t> (z masa) a </a:t>
            </a:r>
            <a:r>
              <a:rPr lang="cs-CZ" altLang="cs-CZ" sz="1600" b="1" smtClean="0"/>
              <a:t>tuků </a:t>
            </a:r>
            <a:r>
              <a:rPr lang="cs-CZ" altLang="cs-CZ" sz="1600" smtClean="0"/>
              <a:t>– vyšší výskyt nádorů tlustého střeva a prostaty.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cs-CZ" altLang="cs-CZ" sz="1600" b="1" smtClean="0"/>
              <a:t>Příliš horké nápoje</a:t>
            </a:r>
            <a:r>
              <a:rPr lang="cs-CZ" altLang="cs-CZ" sz="1600" smtClean="0"/>
              <a:t> – souvislost s rakovinou jícnu..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cs-CZ" altLang="cs-CZ" sz="1600" smtClean="0"/>
              <a:t>Vyšší příjem </a:t>
            </a:r>
            <a:r>
              <a:rPr lang="cs-CZ" altLang="cs-CZ" sz="1600" b="1" smtClean="0"/>
              <a:t>alkoholu </a:t>
            </a:r>
            <a:r>
              <a:rPr lang="cs-CZ" altLang="cs-CZ" sz="1600" smtClean="0"/>
              <a:t>může potencovat rakovinu trávicího traktu (žaludku) a hrtanu.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cs-CZ" altLang="cs-CZ" sz="1600" b="1" smtClean="0"/>
              <a:t>Pečení, smažení, uzení, grilování masa</a:t>
            </a:r>
            <a:r>
              <a:rPr lang="cs-CZ" altLang="cs-CZ" sz="1600" smtClean="0"/>
              <a:t> – zvyšuje riziko tvorby chemických látek, které mohou mít rakovinotvorné účinky.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cs-CZ" altLang="cs-CZ" sz="1600" b="1" smtClean="0"/>
              <a:t>Mykotoxiny</a:t>
            </a:r>
            <a:r>
              <a:rPr lang="cs-CZ" altLang="cs-CZ" sz="1600" smtClean="0"/>
              <a:t> (škodlivé látky produkované plísněmi) – karcinogenní účinky</a:t>
            </a:r>
          </a:p>
          <a:p>
            <a:pPr marL="742950" lvl="1" indent="-28575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smtClean="0"/>
              <a:t>					</a:t>
            </a:r>
            <a:r>
              <a:rPr lang="cs-CZ" altLang="cs-CZ" sz="1600" b="1" smtClean="0"/>
              <a:t>x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cs-CZ" altLang="cs-CZ" sz="1600" b="1" smtClean="0"/>
              <a:t>Vláknina</a:t>
            </a:r>
            <a:r>
              <a:rPr lang="cs-CZ" altLang="cs-CZ" sz="1600" smtClean="0"/>
              <a:t> – ochranný účinek na rozvoj nádorů – tlustého střeva, prsu, vaječníků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cs-CZ" altLang="cs-CZ" sz="1600" b="1" smtClean="0"/>
              <a:t>Ovoce a zelenina – </a:t>
            </a:r>
            <a:r>
              <a:rPr lang="cs-CZ" altLang="cs-CZ" sz="1600" smtClean="0"/>
              <a:t>ochranný účinek k rozvoji většiny nádorů -pozitivní vliv karotenoidů, vit. C, E, selenu, vlákniny, fytochemických látek (negativní vliv kontaminujících látek vyšších koncentrací)</a:t>
            </a:r>
            <a:endParaRPr lang="cs-CZ" altLang="cs-CZ" sz="1600" b="1" smtClean="0"/>
          </a:p>
          <a:p>
            <a:pPr marL="742950" lvl="1" indent="-28575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b="1" smtClean="0"/>
          </a:p>
        </p:txBody>
      </p:sp>
    </p:spTree>
  </p:cSld>
  <p:clrMapOvr>
    <a:masterClrMapping/>
  </p:clrMapOvr>
  <p:transition spd="med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mtClean="0"/>
              <a:t> </a:t>
            </a:r>
            <a:r>
              <a:rPr lang="cs-CZ" altLang="cs-CZ" b="1" smtClean="0"/>
              <a:t>Vznik obezity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215312" cy="5229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není jednotný názor na podíl dědičnosti a vnějších faktorů na vznik obezity (sociální nápodoba, obezigenní prostředí)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dědičnost se podílí na vzniku obezity ze 40 – 70 % (polygenní dědičnost – více genů, úsporný gen)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dědičnost se uplatňuje různými způsoby, např. nízkou schopností spalovat základní živiny (zejména tuky), nízkým výdejem energie za klidových podmínek, oblibou nezdravých pokrmů a stupněm spontánní pohybové aktivity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rodinné zvyklosti, tedy např. výběr a množství konzumované stravy, sklon k pohybu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prokazatelný je vztah mezi obézními rodiči a dětmi s nadváhou popř. obezitou  (cca 80 %)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Pozn. Další faktory vzniku obezity – adenovirové infekce, některé léky (antihystaminika), nepřiměřená doba spánku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260350"/>
            <a:ext cx="7158037" cy="1249363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Rizikové období pro vznik obezity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1200"/>
            <a:ext cx="7926387" cy="33194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období dospívání (hlavně u dívek)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doba těhotenství a následné období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menopauza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období spojená se změnou stravovacích a pohybových návyků </a:t>
            </a:r>
            <a:r>
              <a:rPr lang="cs-CZ" altLang="cs-CZ" sz="2400" smtClean="0"/>
              <a:t>(nástup nebo změna zaměstnání, rodinné či pracovní problémy, zanechání sportu, úraz)</a:t>
            </a:r>
          </a:p>
        </p:txBody>
      </p:sp>
      <p:pic>
        <p:nvPicPr>
          <p:cNvPr id="10244" name="Picture 7" descr="http://www.denik-zeny.cz/images/stories/rodina%20foto/kluk_obez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4986338"/>
            <a:ext cx="194468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http://www.osel.cz/_obrazky/11016924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836613"/>
            <a:ext cx="165576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260350"/>
            <a:ext cx="7158037" cy="1249363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Rizikové faktory vzniku obezity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depresivní a úzkostné stavy</a:t>
            </a:r>
          </a:p>
          <a:p>
            <a:pPr eaLnBrk="1" hangingPunct="1"/>
            <a:r>
              <a:rPr lang="cs-CZ" altLang="cs-CZ" smtClean="0"/>
              <a:t>stres</a:t>
            </a:r>
          </a:p>
          <a:p>
            <a:pPr eaLnBrk="1" hangingPunct="1"/>
            <a:r>
              <a:rPr lang="cs-CZ" altLang="cs-CZ" smtClean="0"/>
              <a:t>nesprávné vzorce chování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	</a:t>
            </a:r>
            <a:r>
              <a:rPr lang="cs-CZ" altLang="cs-CZ" sz="2400" smtClean="0"/>
              <a:t>(např.sladkost = odměna)</a:t>
            </a:r>
          </a:p>
        </p:txBody>
      </p:sp>
      <p:pic>
        <p:nvPicPr>
          <p:cNvPr id="11268" name="Picture 5" descr="http://pohlednice.tiscali.cz/foto/jidlo/nahled/candy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652963"/>
            <a:ext cx="25908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Hodnocení obezity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1700213"/>
            <a:ext cx="7661275" cy="1657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BMI - Body Mass Index - index tělesné hmotnosti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BMI = m / v²</a:t>
            </a: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m = hmotnost [kg]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v = výška postavy [m]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smtClean="0"/>
              <a:t>Klasifikace obezity u dospělých (podle WHO, 1997)</a:t>
            </a:r>
          </a:p>
        </p:txBody>
      </p:sp>
      <p:graphicFrame>
        <p:nvGraphicFramePr>
          <p:cNvPr id="48275" name="Group 147"/>
          <p:cNvGraphicFramePr>
            <a:graphicFrameLocks noGrp="1"/>
          </p:cNvGraphicFramePr>
          <p:nvPr>
            <p:ph sz="half" idx="2"/>
          </p:nvPr>
        </p:nvGraphicFramePr>
        <p:xfrm>
          <a:off x="323850" y="4076700"/>
          <a:ext cx="8640763" cy="2560635"/>
        </p:xfrm>
        <a:graphic>
          <a:graphicData uri="http://schemas.openxmlformats.org/drawingml/2006/table">
            <a:tbl>
              <a:tblPr/>
              <a:tblGrid>
                <a:gridCol w="2879725"/>
                <a:gridCol w="1655763"/>
                <a:gridCol w="4105275"/>
              </a:tblGrid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Stupeň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BMI (kg/m²)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Riziko zdravotních komplikací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Podváha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18,5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Střední až vysoké (podvýživa).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Normální váha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18,5 - 24,9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Minimální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Nadváha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25,0 - 29,9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Mírně zvýšené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Obezita I. stupně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30,0 - 34,9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Střední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Obezita II. stupně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35,0 - 39,9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Vysoké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Obezita III. stupně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≥ 40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Velmi vysoké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Hodnocení obezity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BMI - nejvhodnější index pro posouzení hmotnostně výškového vztahu po ukončení puberty, u dětí slouží pouze jako orientační ukazatel, neplatí pro sportovce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pro posouzení dětské obezity se až do 18 let věku používají se tzv. percentilové grafy (tabulky) - poměr hmotnosti k výšce, v souvislostech s věkem dítěte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smtClean="0"/>
              <a:t>	</a:t>
            </a:r>
            <a:r>
              <a:rPr lang="cs-CZ" altLang="cs-CZ" sz="1800" smtClean="0"/>
              <a:t>(nad 97.percentilem obézní, nad 90.p. nadměrná hmotnost, 90.-75.p.robustní, 75.-25.p. proporcionální, 25.-3.p.štíhlé, pod 3.p. hubené)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stanovení přiměřené hmotnosti (dle BMI)</a:t>
            </a:r>
            <a:endParaRPr lang="cs-CZ" altLang="cs-CZ" sz="2400" b="1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smtClean="0"/>
              <a:t>	m = 23 x v²</a:t>
            </a: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y">
  <a:themeElements>
    <a:clrScheme name="Osy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Os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sy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y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y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829</TotalTime>
  <Words>2228</Words>
  <Application>Microsoft Office PowerPoint</Application>
  <PresentationFormat>Předvádění na obrazovce (4:3)</PresentationFormat>
  <Paragraphs>367</Paragraphs>
  <Slides>44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1" baseType="lpstr">
      <vt:lpstr>Arial</vt:lpstr>
      <vt:lpstr>Wingdings</vt:lpstr>
      <vt:lpstr>Calibri</vt:lpstr>
      <vt:lpstr>Times New Roman</vt:lpstr>
      <vt:lpstr>Symbol</vt:lpstr>
      <vt:lpstr>Osy</vt:lpstr>
      <vt:lpstr>Fotografie</vt:lpstr>
      <vt:lpstr>VÝŽIVA A NEMOCI</vt:lpstr>
      <vt:lpstr>OBEZITA</vt:lpstr>
      <vt:lpstr>  Výskyt obezity</vt:lpstr>
      <vt:lpstr>  Definice </vt:lpstr>
      <vt:lpstr>  Vznik obezity</vt:lpstr>
      <vt:lpstr>Rizikové období pro vznik obezity</vt:lpstr>
      <vt:lpstr>Rizikové faktory vzniku obezity</vt:lpstr>
      <vt:lpstr>Hodnocení obezity</vt:lpstr>
      <vt:lpstr>Hodnocení obezity</vt:lpstr>
      <vt:lpstr>Prezentace aplikace PowerPoint</vt:lpstr>
      <vt:lpstr>Hodnocení obezity</vt:lpstr>
      <vt:lpstr>Hodnocení obezity</vt:lpstr>
      <vt:lpstr>Hodnocení obezity</vt:lpstr>
      <vt:lpstr>Hodnocení obezity</vt:lpstr>
      <vt:lpstr>Zdravotní rizika</vt:lpstr>
      <vt:lpstr>Zdravotní rizika</vt:lpstr>
      <vt:lpstr>Léčba obezity</vt:lpstr>
      <vt:lpstr>Prezentace aplikace PowerPoint</vt:lpstr>
      <vt:lpstr>Prevence nadváhy a obezity</vt:lpstr>
      <vt:lpstr>Prezentace aplikace PowerPoint</vt:lpstr>
      <vt:lpstr>Poznámka</vt:lpstr>
      <vt:lpstr> PORYCHY PŘÍJMU POTRAVY (PPP) </vt:lpstr>
      <vt:lpstr>Rizikové faktory vzniku PPP</vt:lpstr>
      <vt:lpstr>Rizikové faktory vzniku PPP</vt:lpstr>
      <vt:lpstr>Zajímavost</vt:lpstr>
      <vt:lpstr>Mentální anorexie</vt:lpstr>
      <vt:lpstr>Příznaky mentální anorexie</vt:lpstr>
      <vt:lpstr>Příznaky mentální anorexie</vt:lpstr>
      <vt:lpstr>Mentální bulimie</vt:lpstr>
      <vt:lpstr> Příznaky mentální bulimie</vt:lpstr>
      <vt:lpstr>Příznaky mentální bulimie</vt:lpstr>
      <vt:lpstr>Výskyt PPP</vt:lpstr>
      <vt:lpstr>Jak poznat riziko počátku PPP?</vt:lpstr>
      <vt:lpstr>Jak pomoci?</vt:lpstr>
      <vt:lpstr>Prevence PPP</vt:lpstr>
      <vt:lpstr>Zdroje informací</vt:lpstr>
      <vt:lpstr>Ateroskleróza  (nemoci srdce a cév)</vt:lpstr>
      <vt:lpstr>Diabetes mellitus</vt:lpstr>
      <vt:lpstr>Osteoporóza (nemoc kostí)</vt:lpstr>
      <vt:lpstr>Alergie</vt:lpstr>
      <vt:lpstr>Nesnášenlivost potravin</vt:lpstr>
      <vt:lpstr>Přirozený výskyt laktózové intolerance</vt:lpstr>
      <vt:lpstr>Nesnášenlivost potravin</vt:lpstr>
      <vt:lpstr>Nádorová onemocnění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OBEZITA PORUCHY PŘIJMU POTRAVY</dc:title>
  <dc:creator>Ladislav</dc:creator>
  <cp:lastModifiedBy>Muzikova</cp:lastModifiedBy>
  <cp:revision>34</cp:revision>
  <dcterms:created xsi:type="dcterms:W3CDTF">2008-03-26T20:58:25Z</dcterms:created>
  <dcterms:modified xsi:type="dcterms:W3CDTF">2016-03-23T15:24:23Z</dcterms:modified>
</cp:coreProperties>
</file>