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87" r:id="rId3"/>
    <p:sldId id="286" r:id="rId4"/>
    <p:sldId id="288" r:id="rId5"/>
    <p:sldId id="291" r:id="rId6"/>
    <p:sldId id="282" r:id="rId7"/>
    <p:sldId id="292" r:id="rId8"/>
    <p:sldId id="293" r:id="rId9"/>
    <p:sldId id="263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ADB52557-F80F-4A37-B2E1-5E9F1AE46411}" type="datetimeFigureOut">
              <a:rPr lang="cs-CZ" smtClean="0"/>
              <a:pPr/>
              <a:t>5. 10. 2015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171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5. 10. 2015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7556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5. 10. 2015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25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5. 10. 2015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2576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5. 10. 2015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966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5. 10. 2015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993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5. 10. 2015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232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5. 10. 2015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504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5. 10. 2015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79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5. 10. 2015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185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 cstate="print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ADB52557-F80F-4A37-B2E1-5E9F1AE46411}" type="datetimeFigureOut">
              <a:rPr lang="cs-CZ" smtClean="0"/>
              <a:pPr/>
              <a:t>5. 10. 2015</a:t>
            </a:fld>
            <a:endParaRPr lang="cs-CZ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82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ADB52557-F80F-4A37-B2E1-5E9F1AE46411}" type="datetimeFigureOut">
              <a:rPr lang="cs-CZ" smtClean="0"/>
              <a:pPr/>
              <a:t>5. 10. 2015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7633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378" y="856396"/>
            <a:ext cx="11501603" cy="2680833"/>
          </a:xfrm>
        </p:spPr>
        <p:txBody>
          <a:bodyPr/>
          <a:lstStyle/>
          <a:p>
            <a:r>
              <a:rPr lang="cs-CZ" sz="4400" dirty="0" err="1" smtClean="0"/>
              <a:t>Intermedialita</a:t>
            </a:r>
            <a:r>
              <a:rPr lang="cs-CZ" sz="4400" dirty="0" smtClean="0"/>
              <a:t> literárního díla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378" y="4468968"/>
            <a:ext cx="9362335" cy="1383827"/>
          </a:xfrm>
        </p:spPr>
        <p:txBody>
          <a:bodyPr/>
          <a:lstStyle/>
          <a:p>
            <a:r>
              <a:rPr lang="cs-CZ" dirty="0" smtClean="0"/>
              <a:t>Marek </a:t>
            </a:r>
            <a:r>
              <a:rPr lang="cs-CZ" dirty="0" err="1"/>
              <a:t>Lollok</a:t>
            </a:r>
            <a:r>
              <a:rPr lang="cs-CZ" dirty="0"/>
              <a:t>, </a:t>
            </a:r>
            <a:r>
              <a:rPr lang="cs-CZ" dirty="0" err="1"/>
              <a:t>PdF</a:t>
            </a:r>
            <a:r>
              <a:rPr lang="cs-CZ" dirty="0"/>
              <a:t> </a:t>
            </a:r>
            <a:r>
              <a:rPr lang="cs-CZ" dirty="0" smtClean="0"/>
              <a:t>MU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533378" y="5286323"/>
            <a:ext cx="11367470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920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Související pojmy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</a:t>
            </a:r>
            <a:r>
              <a:rPr lang="cs-CZ" dirty="0" smtClean="0"/>
              <a:t>intertextualita</a:t>
            </a:r>
            <a:endParaRPr lang="cs-CZ" dirty="0"/>
          </a:p>
          <a:p>
            <a:r>
              <a:rPr lang="cs-CZ" dirty="0"/>
              <a:t>- l</a:t>
            </a:r>
            <a:r>
              <a:rPr lang="cs-CZ" dirty="0" smtClean="0"/>
              <a:t>iterární komparatistika (+ literární věda)</a:t>
            </a:r>
          </a:p>
          <a:p>
            <a:r>
              <a:rPr lang="cs-CZ" dirty="0" smtClean="0"/>
              <a:t>- sémiotika</a:t>
            </a:r>
          </a:p>
          <a:p>
            <a:r>
              <a:rPr lang="cs-CZ" dirty="0" smtClean="0"/>
              <a:t>- sémantika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1887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Metoda srovnávání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</a:t>
            </a:r>
            <a:r>
              <a:rPr lang="cs-CZ" dirty="0" smtClean="0"/>
              <a:t>obecná, univerzální</a:t>
            </a:r>
            <a:endParaRPr lang="cs-CZ" dirty="0"/>
          </a:p>
          <a:p>
            <a:r>
              <a:rPr lang="cs-CZ" dirty="0"/>
              <a:t>- </a:t>
            </a:r>
            <a:r>
              <a:rPr lang="cs-CZ" dirty="0" smtClean="0"/>
              <a:t>kontext1 x kontext2</a:t>
            </a:r>
          </a:p>
          <a:p>
            <a:r>
              <a:rPr lang="cs-CZ" dirty="0" smtClean="0"/>
              <a:t>- </a:t>
            </a:r>
            <a:r>
              <a:rPr lang="cs-CZ" dirty="0"/>
              <a:t>literární x </a:t>
            </a:r>
            <a:r>
              <a:rPr lang="cs-CZ" dirty="0" smtClean="0"/>
              <a:t>mimoliterární </a:t>
            </a:r>
          </a:p>
          <a:p>
            <a:r>
              <a:rPr lang="cs-CZ" dirty="0"/>
              <a:t>- </a:t>
            </a:r>
            <a:r>
              <a:rPr lang="cs-CZ" dirty="0" smtClean="0"/>
              <a:t>souměřitelnost</a:t>
            </a:r>
          </a:p>
          <a:p>
            <a:r>
              <a:rPr lang="cs-CZ" dirty="0" smtClean="0"/>
              <a:t>- cíl</a:t>
            </a:r>
          </a:p>
          <a:p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563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Základní komparatistické pojmy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</a:t>
            </a:r>
            <a:r>
              <a:rPr lang="cs-CZ" dirty="0" smtClean="0"/>
              <a:t>látka</a:t>
            </a:r>
            <a:endParaRPr lang="cs-CZ" dirty="0"/>
          </a:p>
          <a:p>
            <a:r>
              <a:rPr lang="cs-CZ" dirty="0"/>
              <a:t>- </a:t>
            </a:r>
            <a:r>
              <a:rPr lang="cs-CZ" dirty="0" smtClean="0"/>
              <a:t>motiv</a:t>
            </a:r>
          </a:p>
          <a:p>
            <a:r>
              <a:rPr lang="cs-CZ" dirty="0" smtClean="0"/>
              <a:t>- pramen</a:t>
            </a:r>
          </a:p>
          <a:p>
            <a:r>
              <a:rPr lang="cs-CZ" dirty="0"/>
              <a:t>- </a:t>
            </a:r>
            <a:r>
              <a:rPr lang="cs-CZ" dirty="0" smtClean="0"/>
              <a:t>zprostředkovatel</a:t>
            </a:r>
          </a:p>
          <a:p>
            <a:r>
              <a:rPr lang="cs-CZ" dirty="0" smtClean="0"/>
              <a:t>- recipient</a:t>
            </a:r>
          </a:p>
          <a:p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625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Působení vlivů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 smtClean="0"/>
              <a:t>PŮVODNOST --------------------- ZÁVISLOST  (odvozenost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Pretext </a:t>
            </a:r>
            <a:r>
              <a:rPr lang="cs-CZ" dirty="0"/>
              <a:t>--------------------- </a:t>
            </a:r>
            <a:r>
              <a:rPr lang="cs-CZ" dirty="0" err="1" smtClean="0"/>
              <a:t>posttext</a:t>
            </a:r>
            <a:endParaRPr lang="cs-CZ" dirty="0" smtClean="0"/>
          </a:p>
          <a:p>
            <a:r>
              <a:rPr lang="cs-CZ" dirty="0" err="1" smtClean="0"/>
              <a:t>Premédium</a:t>
            </a:r>
            <a:r>
              <a:rPr lang="cs-CZ" dirty="0" smtClean="0"/>
              <a:t> --------------------- </a:t>
            </a:r>
            <a:r>
              <a:rPr lang="cs-CZ" dirty="0" err="1" smtClean="0"/>
              <a:t>postmédium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379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err="1" smtClean="0"/>
              <a:t>Comparative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literary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studies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examination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literary</a:t>
            </a:r>
            <a:r>
              <a:rPr lang="cs-CZ" dirty="0" smtClean="0"/>
              <a:t> </a:t>
            </a:r>
            <a:r>
              <a:rPr lang="cs-CZ" dirty="0" err="1" smtClean="0"/>
              <a:t>texts</a:t>
            </a:r>
            <a:r>
              <a:rPr lang="cs-CZ" dirty="0" smtClean="0"/>
              <a:t> (</a:t>
            </a:r>
            <a:r>
              <a:rPr lang="cs-CZ" dirty="0" err="1" smtClean="0"/>
              <a:t>including</a:t>
            </a:r>
            <a:r>
              <a:rPr lang="cs-CZ" dirty="0" smtClean="0"/>
              <a:t> </a:t>
            </a:r>
            <a:r>
              <a:rPr lang="cs-CZ" dirty="0" err="1" smtClean="0"/>
              <a:t>works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literary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r>
              <a:rPr lang="cs-CZ" dirty="0" smtClean="0"/>
              <a:t> and </a:t>
            </a:r>
            <a:r>
              <a:rPr lang="cs-CZ" dirty="0" err="1" smtClean="0"/>
              <a:t>criticism</a:t>
            </a:r>
            <a:r>
              <a:rPr lang="cs-CZ" dirty="0" smtClean="0"/>
              <a:t>) in more </a:t>
            </a:r>
            <a:r>
              <a:rPr lang="cs-CZ" dirty="0" err="1" smtClean="0"/>
              <a:t>than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, </a:t>
            </a:r>
            <a:r>
              <a:rPr lang="cs-CZ" dirty="0" err="1" smtClean="0"/>
              <a:t>through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investigation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contrast</a:t>
            </a:r>
            <a:r>
              <a:rPr lang="cs-CZ" dirty="0" smtClean="0"/>
              <a:t>, analogy, </a:t>
            </a:r>
            <a:r>
              <a:rPr lang="cs-CZ" dirty="0" err="1" smtClean="0"/>
              <a:t>provenance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influence; </a:t>
            </a:r>
            <a:r>
              <a:rPr lang="cs-CZ" dirty="0" err="1" smtClean="0"/>
              <a:t>or</a:t>
            </a:r>
            <a:r>
              <a:rPr lang="cs-CZ" dirty="0" smtClean="0"/>
              <a:t> a study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literary</a:t>
            </a:r>
            <a:r>
              <a:rPr lang="cs-CZ" dirty="0" smtClean="0"/>
              <a:t> relations and </a:t>
            </a:r>
            <a:r>
              <a:rPr lang="cs-CZ" dirty="0" err="1" smtClean="0"/>
              <a:t>communications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more </a:t>
            </a:r>
            <a:r>
              <a:rPr lang="cs-CZ" dirty="0" err="1" smtClean="0"/>
              <a:t>groups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speak</a:t>
            </a:r>
            <a:r>
              <a:rPr lang="cs-CZ" dirty="0" smtClean="0"/>
              <a:t>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languages</a:t>
            </a:r>
            <a:r>
              <a:rPr lang="cs-CZ" dirty="0" smtClean="0"/>
              <a:t>.  </a:t>
            </a:r>
          </a:p>
          <a:p>
            <a:r>
              <a:rPr lang="cs-CZ" dirty="0" smtClean="0"/>
              <a:t>(S. S. </a:t>
            </a:r>
            <a:r>
              <a:rPr lang="cs-CZ" dirty="0" err="1" smtClean="0"/>
              <a:t>Prawes</a:t>
            </a:r>
            <a:r>
              <a:rPr lang="cs-CZ" dirty="0" smtClean="0"/>
              <a:t>. </a:t>
            </a:r>
            <a:r>
              <a:rPr lang="cs-CZ" dirty="0" err="1" smtClean="0"/>
              <a:t>Comparative</a:t>
            </a:r>
            <a:r>
              <a:rPr lang="cs-CZ" dirty="0" smtClean="0"/>
              <a:t> </a:t>
            </a:r>
            <a:r>
              <a:rPr lang="cs-CZ" dirty="0" err="1" smtClean="0"/>
              <a:t>Literary</a:t>
            </a:r>
            <a:r>
              <a:rPr lang="cs-CZ" dirty="0" smtClean="0"/>
              <a:t> </a:t>
            </a:r>
            <a:r>
              <a:rPr lang="cs-CZ" dirty="0" err="1" smtClean="0"/>
              <a:t>Studies</a:t>
            </a:r>
            <a:r>
              <a:rPr lang="cs-CZ" dirty="0" smtClean="0"/>
              <a:t>) </a:t>
            </a:r>
            <a:endParaRPr lang="cs-CZ" dirty="0"/>
          </a:p>
          <a:p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175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Druhy a stupně tematických shod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</a:t>
            </a:r>
            <a:r>
              <a:rPr lang="cs-CZ" dirty="0" smtClean="0"/>
              <a:t>vztah/kontakt</a:t>
            </a:r>
            <a:endParaRPr lang="cs-CZ" dirty="0"/>
          </a:p>
          <a:p>
            <a:r>
              <a:rPr lang="cs-CZ" dirty="0"/>
              <a:t>- </a:t>
            </a:r>
            <a:r>
              <a:rPr lang="cs-CZ" dirty="0" smtClean="0"/>
              <a:t>vliv/recepce; působení/napodobení</a:t>
            </a:r>
          </a:p>
          <a:p>
            <a:r>
              <a:rPr lang="cs-CZ" dirty="0" smtClean="0"/>
              <a:t>- reminiscence</a:t>
            </a:r>
          </a:p>
          <a:p>
            <a:r>
              <a:rPr lang="cs-CZ" dirty="0"/>
              <a:t>- </a:t>
            </a:r>
            <a:r>
              <a:rPr lang="cs-CZ" dirty="0" smtClean="0"/>
              <a:t>citát</a:t>
            </a:r>
          </a:p>
          <a:p>
            <a:r>
              <a:rPr lang="cs-CZ" dirty="0" smtClean="0"/>
              <a:t>- parafráze</a:t>
            </a:r>
          </a:p>
          <a:p>
            <a:r>
              <a:rPr lang="cs-CZ" dirty="0"/>
              <a:t>- </a:t>
            </a:r>
            <a:r>
              <a:rPr lang="cs-CZ" dirty="0" smtClean="0"/>
              <a:t>narážka</a:t>
            </a:r>
            <a:endParaRPr lang="cs-CZ" dirty="0"/>
          </a:p>
          <a:p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4680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Druhy a stupně tematických shod - pokračování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</a:t>
            </a:r>
            <a:r>
              <a:rPr lang="cs-CZ" dirty="0" smtClean="0"/>
              <a:t>nové zpracování</a:t>
            </a:r>
            <a:endParaRPr lang="cs-CZ" dirty="0"/>
          </a:p>
          <a:p>
            <a:r>
              <a:rPr lang="cs-CZ" dirty="0"/>
              <a:t>- </a:t>
            </a:r>
            <a:r>
              <a:rPr lang="cs-CZ" dirty="0" smtClean="0"/>
              <a:t>ohlas a variace</a:t>
            </a:r>
          </a:p>
          <a:p>
            <a:r>
              <a:rPr lang="cs-CZ" dirty="0" smtClean="0"/>
              <a:t>- výpůjčka</a:t>
            </a:r>
          </a:p>
          <a:p>
            <a:r>
              <a:rPr lang="cs-CZ" dirty="0"/>
              <a:t>- n</a:t>
            </a:r>
            <a:r>
              <a:rPr lang="cs-CZ" dirty="0" smtClean="0"/>
              <a:t>apodobení (imitace)</a:t>
            </a:r>
          </a:p>
          <a:p>
            <a:r>
              <a:rPr lang="cs-CZ" dirty="0" smtClean="0"/>
              <a:t>- </a:t>
            </a:r>
            <a:r>
              <a:rPr lang="cs-CZ" dirty="0"/>
              <a:t>t</a:t>
            </a:r>
            <a:r>
              <a:rPr lang="cs-CZ" dirty="0" smtClean="0"/>
              <a:t>ransplantace (přenesení)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2086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5000" b="1" dirty="0" smtClean="0"/>
              <a:t>Děkuji za pozornost!</a:t>
            </a:r>
            <a:br>
              <a:rPr lang="cs-CZ" sz="5000" b="1" dirty="0" smtClean="0"/>
            </a:br>
            <a:r>
              <a:rPr lang="cs-CZ" sz="3000" b="1" dirty="0"/>
              <a:t/>
            </a:r>
            <a:br>
              <a:rPr lang="cs-CZ" sz="3000" b="1" dirty="0"/>
            </a:b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Marek </a:t>
            </a:r>
            <a:r>
              <a:rPr lang="cs-CZ" dirty="0" err="1"/>
              <a:t>Lollok</a:t>
            </a:r>
            <a:r>
              <a:rPr lang="cs-CZ" dirty="0"/>
              <a:t>, </a:t>
            </a:r>
            <a:r>
              <a:rPr lang="cs-CZ" dirty="0" err="1"/>
              <a:t>PdF</a:t>
            </a:r>
            <a:r>
              <a:rPr lang="cs-CZ" dirty="0"/>
              <a:t> </a:t>
            </a:r>
            <a:r>
              <a:rPr lang="cs-CZ" dirty="0" smtClean="0"/>
              <a:t>MU</a:t>
            </a:r>
          </a:p>
          <a:p>
            <a:r>
              <a:rPr lang="cs-CZ" dirty="0" smtClean="0"/>
              <a:t>marek.lollok@seznam.cz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482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ní">
  <a:themeElements>
    <a:clrScheme name="Metropolitní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ní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ní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TM03457491[[fn=Metropolitní]]</Template>
  <TotalTime>2403</TotalTime>
  <Words>187</Words>
  <Application>Microsoft Office PowerPoint</Application>
  <PresentationFormat>Širokoúhlá obrazovka</PresentationFormat>
  <Paragraphs>43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 Light</vt:lpstr>
      <vt:lpstr>Metropolitní</vt:lpstr>
      <vt:lpstr>Intermedialita literárního díla</vt:lpstr>
      <vt:lpstr>Související pojmy</vt:lpstr>
      <vt:lpstr>Metoda srovnávání</vt:lpstr>
      <vt:lpstr>Základní komparatistické pojmy</vt:lpstr>
      <vt:lpstr>Působení vlivů</vt:lpstr>
      <vt:lpstr>Comparative literary studies</vt:lpstr>
      <vt:lpstr>Druhy a stupně tematických shod</vt:lpstr>
      <vt:lpstr>Druhy a stupně tematických shod - pokračování</vt:lpstr>
      <vt:lpstr>Děkuji za pozornost!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Hledání hodnot a měřítek: chaos či soulad v české polistopadové literární kritice?  K diskuzím o reflexi české literatury  na počátku 90. let 20. století</dc:title>
  <dc:creator>Pavlína Sedláčková</dc:creator>
  <cp:lastModifiedBy>Pavlína Sedláčková</cp:lastModifiedBy>
  <cp:revision>131</cp:revision>
  <dcterms:created xsi:type="dcterms:W3CDTF">2015-09-01T15:06:33Z</dcterms:created>
  <dcterms:modified xsi:type="dcterms:W3CDTF">2015-10-05T17:24:26Z</dcterms:modified>
</cp:coreProperties>
</file>