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3" r:id="rId16"/>
    <p:sldId id="275" r:id="rId17"/>
    <p:sldId id="276" r:id="rId18"/>
    <p:sldId id="279" r:id="rId19"/>
    <p:sldId id="280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2" r:id="rId32"/>
    <p:sldId id="290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05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54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9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0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76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21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6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4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36BE-04BF-4291-B897-4005BF5AA5B2}" type="datetimeFigureOut">
              <a:rPr lang="cs-CZ" smtClean="0"/>
              <a:t>18.05.2017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8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itika" TargetMode="External"/><Relationship Id="rId2" Type="http://schemas.openxmlformats.org/officeDocument/2006/relationships/hyperlink" Target="https://cs.wikipedia.org/wiki/Pr%C3%A1v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%C3%A9_imp%C3%A9rium" TargetMode="External"/><Relationship Id="rId13" Type="http://schemas.openxmlformats.org/officeDocument/2006/relationships/hyperlink" Target="http://cs.wikipedia.org/wiki/Morava" TargetMode="External"/><Relationship Id="rId18" Type="http://schemas.openxmlformats.org/officeDocument/2006/relationships/hyperlink" Target="http://cs.wikipedia.org/wiki/Svat%C3%A1_%C5%99%C3%AD%C5%A1e_%C5%99%C3%ADmsk%C3%A1" TargetMode="External"/><Relationship Id="rId3" Type="http://schemas.openxmlformats.org/officeDocument/2006/relationships/hyperlink" Target="http://cs.wikipedia.org/wiki/Telnice_(okres_Brno-venkov)" TargetMode="External"/><Relationship Id="rId21" Type="http://schemas.openxmlformats.org/officeDocument/2006/relationships/hyperlink" Target="http://cs.wikipedia.org/wiki/Okres_Brno-venkov" TargetMode="External"/><Relationship Id="rId7" Type="http://schemas.openxmlformats.org/officeDocument/2006/relationships/hyperlink" Target="http://cs.wikipedia.org/wiki/V%C3%A1lka_t%C5%99et%C3%AD_koalice" TargetMode="External"/><Relationship Id="rId12" Type="http://schemas.openxmlformats.org/officeDocument/2006/relationships/hyperlink" Target="http://cs.wikipedia.org/wiki/Franti%C5%A1ek_I._Rakousk%C3%BD" TargetMode="External"/><Relationship Id="rId17" Type="http://schemas.openxmlformats.org/officeDocument/2006/relationships/hyperlink" Target="http://cs.wikipedia.org/wiki/Bitva_u_Slavkova#cite_note-Dupuy_a_Dupuy.2C_832-4" TargetMode="External"/><Relationship Id="rId2" Type="http://schemas.openxmlformats.org/officeDocument/2006/relationships/hyperlink" Target="http://cs.wikipedia.org/wiki/Juli%C3%A1nsk%C3%BD_kalend%C3%A1%C5%99" TargetMode="External"/><Relationship Id="rId16" Type="http://schemas.openxmlformats.org/officeDocument/2006/relationships/hyperlink" Target="http://cs.wikipedia.org/wiki/Bitva_u_Leuthenu" TargetMode="External"/><Relationship Id="rId20" Type="http://schemas.openxmlformats.org/officeDocument/2006/relationships/hyperlink" Target="http://cs.wikipedia.org/wiki/Podol%C3%AD_(okres_Brno-venkov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Napoleon_Bonaparte" TargetMode="External"/><Relationship Id="rId11" Type="http://schemas.openxmlformats.org/officeDocument/2006/relationships/hyperlink" Target="http://cs.wikipedia.org/wiki/Rakousk%C3%A9_c%C3%ADsa%C5%99stv%C3%AD" TargetMode="External"/><Relationship Id="rId5" Type="http://schemas.openxmlformats.org/officeDocument/2006/relationships/hyperlink" Target="http://cs.wikipedia.org/wiki/Slavkov_u_Brna" TargetMode="External"/><Relationship Id="rId15" Type="http://schemas.openxmlformats.org/officeDocument/2006/relationships/hyperlink" Target="http://cs.wikipedia.org/wiki/Bitva_u_Kann" TargetMode="External"/><Relationship Id="rId10" Type="http://schemas.openxmlformats.org/officeDocument/2006/relationships/hyperlink" Target="http://cs.wikipedia.org/wiki/Michail_Illarionovi%C4%8D_Kutuzov" TargetMode="External"/><Relationship Id="rId19" Type="http://schemas.openxmlformats.org/officeDocument/2006/relationships/hyperlink" Target="http://cs.wikipedia.org/wiki/%C5%BDur%C3%A1%C5%88" TargetMode="External"/><Relationship Id="rId4" Type="http://schemas.openxmlformats.org/officeDocument/2006/relationships/hyperlink" Target="http://cs.wikipedia.org/wiki/Tvaro%C5%BEn%C3%A1" TargetMode="External"/><Relationship Id="rId9" Type="http://schemas.openxmlformats.org/officeDocument/2006/relationships/hyperlink" Target="http://cs.wikipedia.org/wiki/Alexandr_I._Pavlovi%C4%8D" TargetMode="External"/><Relationship Id="rId14" Type="http://schemas.openxmlformats.org/officeDocument/2006/relationships/hyperlink" Target="http://cs.wikipedia.org/wiki/Bitva_u_Gaugam%C3%A9l" TargetMode="External"/><Relationship Id="rId22" Type="http://schemas.openxmlformats.org/officeDocument/2006/relationships/hyperlink" Target="http://cs.wikipedia.org/wiki/K%C5%99enovice_(okres_Vy%C5%A1kov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Rusko v 19.století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5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I., František I. </a:t>
            </a:r>
            <a:r>
              <a:rPr lang="cs-CZ" b="1" dirty="0"/>
              <a:t>a</a:t>
            </a:r>
            <a:r>
              <a:rPr lang="cs-CZ" b="1" dirty="0" smtClean="0"/>
              <a:t> Napoleon I.</a:t>
            </a:r>
            <a:endParaRPr lang="cs-CZ" b="1" dirty="0"/>
          </a:p>
        </p:txBody>
      </p:sp>
      <p:pic>
        <p:nvPicPr>
          <p:cNvPr id="7170" name="Picture 2" descr="http://upload.wikimedia.org/wikipedia/commons/thumb/2/2c/Alexander_I_of_Russia.PNG/88px-Alexander_I_of_Russi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2512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1/1f/Francis_II%2C_Holy_Roman_Emperor_at_age_25%2C_1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55" y="1690688"/>
            <a:ext cx="36385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thumb/c/c1/Gros_-_First_Consul_Bonaparte_%28Detail%29.png/220px-Gros_-_First_Consul_Bonaparte_%28Detail%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60" y="1690688"/>
            <a:ext cx="358902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3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rançois Gérard: Vít&amp;ecaron;zný návrat generála Rappa, který Napoleonovi p&amp;rcaron;ivá&amp;zcaron;í uko&amp;rcaron;ist&amp;ecaron;né ruské prapory a zajatého kní&amp;zcaron;ete Repn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48005"/>
            <a:ext cx="11785600" cy="63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4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upload.wikimedia.org/wikipedia/commons/thumb/0/03/Battle_of_Austerlitz%2C_Situation_at_1800%2C_1_December_1805.png/280px-Battle_of_Austerlitz%2C_Situation_at_1800%2C_1_December_18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5124"/>
            <a:ext cx="1111504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2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500" y="987424"/>
            <a:ext cx="10515600" cy="5057775"/>
          </a:xfrm>
        </p:spPr>
        <p:txBody>
          <a:bodyPr>
            <a:normAutofit/>
          </a:bodyPr>
          <a:lstStyle/>
          <a:p>
            <a:r>
              <a:rPr lang="cs-CZ" dirty="0" smtClean="0"/>
              <a:t>Bitvy se zúčastnilo 75 000 francouzských vojáků, 75 000 ruských vojáků a 16 000 rakouských vojáků</a:t>
            </a:r>
          </a:p>
          <a:p>
            <a:r>
              <a:rPr lang="cs-CZ" dirty="0" smtClean="0"/>
              <a:t>Padlo 1398 Francouzů, 7260 jich bylo zraněných. Rusů padlo nebo bylo zraněno 16 000 mužů a Rakušanů celkem asi 1800.</a:t>
            </a:r>
          </a:p>
          <a:p>
            <a:r>
              <a:rPr lang="cs-CZ" dirty="0" smtClean="0"/>
              <a:t>Příměří bylo podepsáno na Slavkovském zámku</a:t>
            </a:r>
          </a:p>
          <a:p>
            <a:r>
              <a:rPr lang="cs-CZ" dirty="0" smtClean="0"/>
              <a:t>26. prosince 1805 byl podepsán mír mezi Rakouskem a Francií v Bratislavě. </a:t>
            </a:r>
          </a:p>
          <a:p>
            <a:r>
              <a:rPr lang="cs-CZ" dirty="0" smtClean="0"/>
              <a:t>Rakousko se muselo vzdát řady území především v Itálii a Chorvatsku, ztratilo vliv v německých zemích a zanikla Svatá říše římská</a:t>
            </a:r>
          </a:p>
          <a:p>
            <a:r>
              <a:rPr lang="cs-CZ" dirty="0" smtClean="0"/>
              <a:t>Rusko odmítlo podepsat a uzavřelo mír s Francií až v r. 1807 v </a:t>
            </a:r>
            <a:r>
              <a:rPr lang="cs-CZ" dirty="0" err="1" smtClean="0"/>
              <a:t>Tylži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25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b/bf/Gros_-_Entrevue_-_1812.jpg/280px-Gros_-_Entrevue_-_1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365125"/>
            <a:ext cx="106273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9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Ruské tažení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Napoleon nemohl porazit Velkou Británii vojensky, rozhodl se proto zničit ji ekonomicky a nařídil kontinentální blokádu VB → zákaz dovoz do Evropy anglického zboží</a:t>
            </a:r>
          </a:p>
          <a:p>
            <a:r>
              <a:rPr lang="cs-CZ" dirty="0" smtClean="0"/>
              <a:t>Rusko tuto blokádu porušuje → záminka k přípravě tažení do Ruska</a:t>
            </a:r>
          </a:p>
          <a:p>
            <a:r>
              <a:rPr lang="cs-CZ" dirty="0" smtClean="0"/>
              <a:t>Napoleon shromažďuje obrovskou armádu 440 000 mužů a 24.června 1812 s ní překračuje řeku </a:t>
            </a:r>
            <a:r>
              <a:rPr lang="cs-CZ" dirty="0" err="1" smtClean="0"/>
              <a:t>Němen</a:t>
            </a:r>
            <a:r>
              <a:rPr lang="cs-CZ" dirty="0" smtClean="0"/>
              <a:t>, počítá s rychlým tažením a s tím, že Rusku vnutí rozhodující bitvu</a:t>
            </a:r>
          </a:p>
          <a:p>
            <a:r>
              <a:rPr lang="cs-CZ" dirty="0" smtClean="0"/>
              <a:t>Rusko má pouze 260 000 vojáků a proto ruský velitel </a:t>
            </a:r>
            <a:r>
              <a:rPr lang="cs-CZ" dirty="0" err="1" smtClean="0"/>
              <a:t>Barclay</a:t>
            </a:r>
            <a:r>
              <a:rPr lang="cs-CZ" dirty="0" smtClean="0"/>
              <a:t> de </a:t>
            </a:r>
            <a:r>
              <a:rPr lang="cs-CZ" dirty="0" err="1" smtClean="0"/>
              <a:t>Tolly</a:t>
            </a:r>
            <a:r>
              <a:rPr lang="cs-CZ" dirty="0" smtClean="0"/>
              <a:t> postupně ustupuje a nutí Francouze postupovat do ruského vnitrozemí, uplatňuje při tom „taktiku spálené země“, poprvé se také objevuje partyzánský způsob boje v týlu nepřítele → Velká vlastenecká válka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82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Bitva u </a:t>
            </a:r>
            <a:r>
              <a:rPr lang="cs-CZ" b="1" dirty="0" err="1" smtClean="0"/>
              <a:t>Borodina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6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7. září 1812 došlo k rozhodující bitvě u </a:t>
            </a:r>
            <a:r>
              <a:rPr lang="cs-CZ" dirty="0" err="1" smtClean="0"/>
              <a:t>Borodina</a:t>
            </a:r>
            <a:r>
              <a:rPr lang="cs-CZ" dirty="0" smtClean="0"/>
              <a:t> (11 km před Moskvou)</a:t>
            </a:r>
          </a:p>
          <a:p>
            <a:r>
              <a:rPr lang="cs-CZ" dirty="0" smtClean="0"/>
              <a:t>Vrchním velitelem ruských vojsk byl maršál </a:t>
            </a:r>
            <a:r>
              <a:rPr lang="cs-CZ" dirty="0" err="1" smtClean="0"/>
              <a:t>Kutuzov</a:t>
            </a:r>
            <a:endParaRPr lang="cs-CZ" dirty="0" smtClean="0"/>
          </a:p>
          <a:p>
            <a:r>
              <a:rPr lang="cs-CZ" dirty="0" smtClean="0"/>
              <a:t>Největší a nejkrvavější bitva z napoleonských válek</a:t>
            </a:r>
          </a:p>
          <a:p>
            <a:r>
              <a:rPr lang="cs-CZ" dirty="0" smtClean="0"/>
              <a:t>Zúčastnilo se jí na čtvrt miliónů vojáků, Rusové byli dobře opevněni, bitva skončila nerozhodně</a:t>
            </a:r>
          </a:p>
          <a:p>
            <a:r>
              <a:rPr lang="cs-CZ" dirty="0" smtClean="0"/>
              <a:t>Ztráty  Francie                                                     Rusko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70192"/>
              </p:ext>
            </p:extLst>
          </p:nvPr>
        </p:nvGraphicFramePr>
        <p:xfrm>
          <a:off x="289560" y="4917439"/>
          <a:ext cx="11313160" cy="944880"/>
        </p:xfrm>
        <a:graphic>
          <a:graphicData uri="http://schemas.openxmlformats.org/drawingml/2006/table">
            <a:tbl>
              <a:tblPr/>
              <a:tblGrid>
                <a:gridCol w="6201104"/>
                <a:gridCol w="5112056"/>
              </a:tblGrid>
              <a:tr h="904239">
                <a:tc>
                  <a:txBody>
                    <a:bodyPr/>
                    <a:lstStyle/>
                    <a:p>
                      <a:r>
                        <a:rPr lang="cs-CZ" sz="2800" dirty="0">
                          <a:effectLst/>
                        </a:rPr>
                        <a:t>30 000-50 000 mužů, z toho 16 000 jízda, 480 důstojníků (47 generálů)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39 000-45 000 vojáků, 211 důstojníků (23 generálů)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66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&quot;Bitva u Moskvy, 7. zá&amp;rcaron;í 1812&quot;, Louis-François Lejeune (182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" y="0"/>
            <a:ext cx="1099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Vojenská porada ve </a:t>
            </a:r>
            <a:r>
              <a:rPr lang="cs-CZ" dirty="0" err="1" smtClean="0"/>
              <a:t>Fili</a:t>
            </a:r>
            <a:endParaRPr lang="cs-CZ" dirty="0"/>
          </a:p>
        </p:txBody>
      </p:sp>
      <p:pic>
        <p:nvPicPr>
          <p:cNvPr id="12290" name="Picture 2" descr="http://upload.wikimedia.org/wikipedia/commons/thumb/7/7f/Kutuzov_fili.jpg/255px-Kutuzov_fi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" y="1690688"/>
            <a:ext cx="928624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6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Kutuzov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(1747 – 1813)</a:t>
            </a:r>
            <a:endParaRPr lang="cs-CZ" dirty="0"/>
          </a:p>
        </p:txBody>
      </p:sp>
      <p:pic>
        <p:nvPicPr>
          <p:cNvPr id="13314" name="Picture 2" descr="Michail Illarionovi&amp;ccaron; Kutuz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125"/>
            <a:ext cx="5867400" cy="57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I. Pavlovič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Narozen 23. prosince 1777 v Petrohradě</a:t>
            </a:r>
          </a:p>
          <a:p>
            <a:r>
              <a:rPr lang="cs-CZ" dirty="0" smtClean="0"/>
              <a:t>Vychovávala jej babička Kateřina II., která mu dávala přednost před jeho otcem Pavlem i jako svému nástupci na trůn</a:t>
            </a:r>
          </a:p>
          <a:p>
            <a:r>
              <a:rPr lang="cs-CZ" dirty="0" smtClean="0"/>
              <a:t>23. března 1801 zasedl na trůn, téhož roku korunován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První finský velkokníže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Polský král </a:t>
            </a:r>
          </a:p>
        </p:txBody>
      </p:sp>
    </p:spTree>
    <p:extLst>
      <p:ext uri="{BB962C8B-B14F-4D97-AF65-F5344CB8AC3E}">
        <p14:creationId xmlns:p14="http://schemas.microsoft.com/office/powerpoint/2010/main" val="16859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Napoleonova porážka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Kutuzov</a:t>
            </a:r>
            <a:r>
              <a:rPr lang="cs-CZ" dirty="0" smtClean="0"/>
              <a:t> se rozhodl ustoupit a zanechat Moskvu</a:t>
            </a:r>
          </a:p>
          <a:p>
            <a:r>
              <a:rPr lang="cs-CZ" dirty="0" smtClean="0"/>
              <a:t>Napoleon vstupuje do prázdné Moskvy – nejsou zde obyvatelé ani zásoby → rabování, požáry</a:t>
            </a:r>
          </a:p>
          <a:p>
            <a:r>
              <a:rPr lang="cs-CZ" dirty="0" smtClean="0"/>
              <a:t>Napoleon marně čeká na klíče od města a kapitulaci Rusů</a:t>
            </a:r>
          </a:p>
          <a:p>
            <a:r>
              <a:rPr lang="cs-CZ" dirty="0" smtClean="0"/>
              <a:t>Začíná zima a Napoleon se rozhodne k návratu, je nucen postupovat po již vypáleném a vydrancovaném území zpět</a:t>
            </a:r>
          </a:p>
          <a:p>
            <a:r>
              <a:rPr lang="cs-CZ" dirty="0" smtClean="0"/>
              <a:t>Poslední porážku utrpí u řeky </a:t>
            </a:r>
            <a:r>
              <a:rPr lang="cs-CZ" dirty="0" err="1" smtClean="0"/>
              <a:t>Bereziny</a:t>
            </a:r>
            <a:endParaRPr lang="cs-CZ" dirty="0" smtClean="0"/>
          </a:p>
          <a:p>
            <a:r>
              <a:rPr lang="cs-CZ" dirty="0" smtClean="0"/>
              <a:t>Z téměř půl milionové armády se zachrání pouze 10- 20 000 francouzských vojáků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83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://upload.wikimedia.org/wikipedia/commons/c/cc/Napoleons_retreat_from_mosc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29" y="365125"/>
            <a:ext cx="8458691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Konečná porážka Napoleona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Rusové táhnou dále do Evropy</a:t>
            </a:r>
          </a:p>
          <a:p>
            <a:r>
              <a:rPr lang="cs-CZ" dirty="0" smtClean="0"/>
              <a:t>K další velké porážce Napoleona dochází v „bitvě národů“ u Lipska 1813</a:t>
            </a:r>
          </a:p>
          <a:p>
            <a:r>
              <a:rPr lang="cs-CZ" dirty="0" smtClean="0"/>
              <a:t>Poté je dobyta Paříž a Napoleon je seslán na ostrov </a:t>
            </a:r>
            <a:r>
              <a:rPr lang="cs-CZ" dirty="0" err="1" smtClean="0"/>
              <a:t>Elba</a:t>
            </a:r>
            <a:endParaRPr lang="cs-CZ" dirty="0" smtClean="0"/>
          </a:p>
          <a:p>
            <a:r>
              <a:rPr lang="cs-CZ" dirty="0" smtClean="0"/>
              <a:t>Ve Francii je obnoveno království – Ludvík XVIII.</a:t>
            </a:r>
          </a:p>
          <a:p>
            <a:r>
              <a:rPr lang="cs-CZ" dirty="0" smtClean="0"/>
              <a:t>V březnu 1815 se Napoleon vrací do Paříže a obnovuje své císařství – 100 dnů vlády</a:t>
            </a:r>
          </a:p>
          <a:p>
            <a:r>
              <a:rPr lang="cs-CZ" dirty="0" smtClean="0"/>
              <a:t>Definitivně poražen v bitvě u Waterloo v červnu 1815 a seslán na ostrov sv. Heleny do anglického zajetí, kde v r. 1821 umírá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40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://upload.wikimedia.org/wikipedia/commons/thumb/8/86/Tumba_de_Napoleon_Bonaparte.jpg/1024px-Tumba_de_Napoleon_Bonapar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365125"/>
            <a:ext cx="10297160" cy="62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Císařovna Josefína                 Marie Luisa                     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                               Habsbursko-Lotrinská</a:t>
            </a:r>
            <a:endParaRPr lang="cs-CZ" dirty="0"/>
          </a:p>
        </p:txBody>
      </p:sp>
      <p:pic>
        <p:nvPicPr>
          <p:cNvPr id="15362" name="Picture 2" descr="http://upload.wikimedia.org/wikipedia/commons/thumb/e/e2/L%27imp%C3%A9ratriceMarie-Louise.jpg/220px-L%27imp%C3%A9ratriceMarie-Loui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690688"/>
            <a:ext cx="48514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Josephine de Beauharnais, Keizerin der Fran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90688"/>
            <a:ext cx="452628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4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Vídeňský kongres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14. 9. 1814 – 19. 6. 1815 mírové setkání zástupců téměř všech vítězných evropských zemí po napoleonských válkách</a:t>
            </a:r>
          </a:p>
          <a:p>
            <a:r>
              <a:rPr lang="cs-CZ" dirty="0" smtClean="0"/>
              <a:t>Tančící kongres</a:t>
            </a:r>
          </a:p>
          <a:p>
            <a:r>
              <a:rPr lang="cs-CZ" dirty="0" smtClean="0"/>
              <a:t>Dohodnutí nového evropského uspořádání po Napoleonově porážce</a:t>
            </a:r>
          </a:p>
          <a:p>
            <a:pPr marL="0" indent="0">
              <a:buNone/>
            </a:pPr>
            <a:r>
              <a:rPr lang="cs-CZ" dirty="0" smtClean="0"/>
              <a:t>MYŠLENKY KONGRESU:</a:t>
            </a:r>
          </a:p>
          <a:p>
            <a:r>
              <a:rPr lang="cs-CZ" dirty="0" smtClean="0"/>
              <a:t>Snaha o naprostý klid v Evropě =</a:t>
            </a:r>
            <a:r>
              <a:rPr lang="en-US" dirty="0" smtClean="0"/>
              <a:t>&gt;</a:t>
            </a:r>
            <a:r>
              <a:rPr lang="cs-CZ" dirty="0" smtClean="0"/>
              <a:t> zabránění revolucím za každou cenu</a:t>
            </a:r>
          </a:p>
          <a:p>
            <a:r>
              <a:rPr lang="cs-CZ" dirty="0" smtClean="0"/>
              <a:t>Snaha uspokojit územní požadavky vítězných velmocí</a:t>
            </a:r>
          </a:p>
          <a:p>
            <a:r>
              <a:rPr lang="cs-CZ" dirty="0" smtClean="0"/>
              <a:t>Na trůny dosadit původní panovnické rody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4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Rozhodnutí kongresu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Vítězné mocnosti Rakousko, Rusko, Prusko a Velká Británie prosadily územní změny ve svůj prospěch</a:t>
            </a:r>
          </a:p>
          <a:p>
            <a:r>
              <a:rPr lang="cs-CZ" dirty="0" smtClean="0"/>
              <a:t>Rakousko 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err="1" smtClean="0"/>
              <a:t>Lombardsko</a:t>
            </a:r>
            <a:r>
              <a:rPr lang="cs-CZ" dirty="0" smtClean="0"/>
              <a:t>, Benátsko</a:t>
            </a:r>
          </a:p>
          <a:p>
            <a:r>
              <a:rPr lang="cs-CZ" dirty="0" smtClean="0"/>
              <a:t>Jižní Nizozemí =</a:t>
            </a:r>
            <a:r>
              <a:rPr lang="en-US" dirty="0" smtClean="0"/>
              <a:t>&gt;</a:t>
            </a:r>
            <a:r>
              <a:rPr lang="cs-CZ" dirty="0" smtClean="0"/>
              <a:t> spojeno se severním</a:t>
            </a:r>
          </a:p>
          <a:p>
            <a:r>
              <a:rPr lang="cs-CZ" dirty="0" smtClean="0"/>
              <a:t>Německo =</a:t>
            </a:r>
            <a:r>
              <a:rPr lang="en-US" dirty="0" smtClean="0"/>
              <a:t>&gt;</a:t>
            </a:r>
            <a:r>
              <a:rPr lang="cs-CZ" dirty="0" smtClean="0"/>
              <a:t> spolkový stát složený z nezávislých států</a:t>
            </a:r>
          </a:p>
          <a:p>
            <a:r>
              <a:rPr lang="cs-CZ" dirty="0" smtClean="0"/>
              <a:t>Prusko =</a:t>
            </a:r>
            <a:r>
              <a:rPr lang="en-US" dirty="0" smtClean="0"/>
              <a:t>&gt;</a:t>
            </a:r>
            <a:r>
              <a:rPr lang="cs-CZ" dirty="0" smtClean="0"/>
              <a:t> polovina Saska</a:t>
            </a:r>
          </a:p>
          <a:p>
            <a:r>
              <a:rPr lang="cs-CZ" dirty="0" smtClean="0"/>
              <a:t>Velká Británie =</a:t>
            </a:r>
            <a:r>
              <a:rPr lang="en-US" dirty="0" smtClean="0"/>
              <a:t>&gt;</a:t>
            </a:r>
            <a:r>
              <a:rPr lang="cs-CZ" dirty="0" smtClean="0"/>
              <a:t> podržela si Maltu, Helgoland, Cejlon a Kapsko</a:t>
            </a:r>
          </a:p>
          <a:p>
            <a:r>
              <a:rPr lang="cs-CZ" dirty="0" smtClean="0"/>
              <a:t>Polsko =</a:t>
            </a:r>
            <a:r>
              <a:rPr lang="en-US" dirty="0" smtClean="0"/>
              <a:t>&gt;</a:t>
            </a:r>
            <a:r>
              <a:rPr lang="cs-CZ" dirty="0" smtClean="0"/>
              <a:t>opět  rozděleno mezi Ruskem, Rakouskem a Pruskem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59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65125"/>
            <a:ext cx="11541760" cy="6492875"/>
          </a:xfrm>
        </p:spPr>
      </p:pic>
    </p:spTree>
    <p:extLst>
      <p:ext uri="{BB962C8B-B14F-4D97-AF65-F5344CB8AC3E}">
        <p14:creationId xmlns:p14="http://schemas.microsoft.com/office/powerpoint/2010/main" val="1705341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SVATÁ ALIANCE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r>
              <a:rPr lang="cs-CZ" dirty="0" smtClean="0"/>
              <a:t>Podepsána 26. 9. 1815 v Paříži</a:t>
            </a:r>
          </a:p>
          <a:p>
            <a:r>
              <a:rPr lang="cs-CZ" dirty="0" smtClean="0"/>
              <a:t>Spojenectví evropských velmocí, především Ruska, Pruska a Rakouska,  v 1. pol. 19. stol.</a:t>
            </a:r>
          </a:p>
          <a:p>
            <a:r>
              <a:rPr lang="cs-CZ" dirty="0" smtClean="0"/>
              <a:t>Signatáři smlouvy se zavázali udržovat status quo a zabránit vzniku dalších revolucí v Evropě</a:t>
            </a:r>
          </a:p>
          <a:p>
            <a:r>
              <a:rPr lang="cs-CZ" dirty="0" smtClean="0"/>
              <a:t>Vedoucí osobností a iniciátorem smlouvy byl rakouský kancléř C. Metternich</a:t>
            </a:r>
          </a:p>
          <a:p>
            <a:r>
              <a:rPr lang="cs-CZ" dirty="0" smtClean="0"/>
              <a:t>Svatá aliance zanikla v průběhu krymské války v 50. letech 19.st.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84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Povstání děkabristů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 návratu z Evropy, kde se seznámili s ideály francouzské revoluce i poměry, které byly mnohem příznivější než v Rusku, mladí důstojníci začali zakládat tajné politické spolky → nejvýznamnější byly Severní a Jižní spolek</a:t>
            </a:r>
          </a:p>
          <a:p>
            <a:r>
              <a:rPr lang="cs-CZ" sz="3600" dirty="0" smtClean="0"/>
              <a:t>Jejich požadavky byly především větší politická svoboda, zrušení nevolnictví a konstituční monarchie, nejradikálnější žádali republiku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7775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65124"/>
            <a:ext cx="4800599" cy="6492875"/>
          </a:xfrm>
        </p:spPr>
      </p:pic>
    </p:spTree>
    <p:extLst>
      <p:ext uri="{BB962C8B-B14F-4D97-AF65-F5344CB8AC3E}">
        <p14:creationId xmlns:p14="http://schemas.microsoft.com/office/powerpoint/2010/main" val="287699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prosinci 1825 náhle zemřel Alexandr I., novým carem se měl stát jeho bratr Konstantin, který se však kvůli nerovnému sňatku vzdal trůnu ve prospěch svého mladšího bratra Mikuláše.</a:t>
            </a:r>
          </a:p>
          <a:p>
            <a:r>
              <a:rPr lang="cs-CZ" dirty="0" smtClean="0"/>
              <a:t>26. prosince 1825 došlo k povstání děkabristů, kteří se se svými pluky shromáždili na Senátním náměstí v Petrohradu a odmítli přísahat věrnost Mikulášovi</a:t>
            </a:r>
          </a:p>
          <a:p>
            <a:r>
              <a:rPr lang="cs-CZ" dirty="0" smtClean="0"/>
              <a:t>Povstání bylo špatně organizováno, vojáci nevěděli, co mají dělat, velitel kníže </a:t>
            </a:r>
            <a:r>
              <a:rPr lang="cs-CZ" dirty="0" err="1" smtClean="0"/>
              <a:t>Trubeckoj</a:t>
            </a:r>
            <a:r>
              <a:rPr lang="cs-CZ" dirty="0" smtClean="0"/>
              <a:t> se nedostavil</a:t>
            </a:r>
          </a:p>
          <a:p>
            <a:r>
              <a:rPr lang="cs-CZ" dirty="0" smtClean="0"/>
              <a:t>Povstalci se odmítli rozejít, zahájili palbu, byl zabit hrdina </a:t>
            </a:r>
            <a:r>
              <a:rPr lang="cs-CZ" dirty="0" err="1" smtClean="0"/>
              <a:t>protinapoleonských</a:t>
            </a:r>
            <a:r>
              <a:rPr lang="cs-CZ" dirty="0" smtClean="0"/>
              <a:t> válek hrabě </a:t>
            </a:r>
            <a:r>
              <a:rPr lang="cs-CZ" dirty="0" err="1" smtClean="0"/>
              <a:t>Miloradovič</a:t>
            </a:r>
            <a:r>
              <a:rPr lang="cs-CZ" dirty="0" smtClean="0"/>
              <a:t> a carské vojsko poté silou potlačilo (zahynulo 1271 osob)</a:t>
            </a:r>
          </a:p>
          <a:p>
            <a:r>
              <a:rPr lang="cs-CZ" dirty="0" smtClean="0"/>
              <a:t>Pět hlavních vůdců povstání (</a:t>
            </a:r>
            <a:r>
              <a:rPr lang="cs-CZ" dirty="0" err="1" smtClean="0"/>
              <a:t>Pestel</a:t>
            </a:r>
            <a:r>
              <a:rPr lang="cs-CZ" dirty="0" smtClean="0"/>
              <a:t>, </a:t>
            </a:r>
            <a:r>
              <a:rPr lang="cs-CZ" dirty="0" err="1" smtClean="0"/>
              <a:t>Rylejev</a:t>
            </a:r>
            <a:r>
              <a:rPr lang="cs-CZ" dirty="0" smtClean="0"/>
              <a:t>, </a:t>
            </a:r>
            <a:r>
              <a:rPr lang="cs-CZ" dirty="0" err="1" smtClean="0"/>
              <a:t>Bestužev-Rjumin</a:t>
            </a:r>
            <a:r>
              <a:rPr lang="cs-CZ" dirty="0" smtClean="0"/>
              <a:t>, </a:t>
            </a:r>
            <a:r>
              <a:rPr lang="cs-CZ" dirty="0" err="1" smtClean="0"/>
              <a:t>Muravjov-Apostol</a:t>
            </a:r>
            <a:r>
              <a:rPr lang="cs-CZ" dirty="0" smtClean="0"/>
              <a:t>, </a:t>
            </a:r>
            <a:r>
              <a:rPr lang="cs-CZ" dirty="0" err="1" smtClean="0"/>
              <a:t>Kachovskij</a:t>
            </a:r>
            <a:r>
              <a:rPr lang="cs-CZ" dirty="0" smtClean="0"/>
              <a:t>) byli popraveni, desítky povstalců  byly poslány do vyhnanství na Sibiř, kde pracovali v dolech, později v továrně</a:t>
            </a:r>
          </a:p>
          <a:p>
            <a:r>
              <a:rPr lang="cs-CZ" dirty="0" smtClean="0"/>
              <a:t>Byli osvobozeni amnestií Alexandra II. v r. 1856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468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Děkabristé na Senátním náměstí</a:t>
            </a:r>
            <a:endParaRPr lang="cs-CZ" b="1" dirty="0"/>
          </a:p>
        </p:txBody>
      </p:sp>
      <p:pic>
        <p:nvPicPr>
          <p:cNvPr id="16386" name="Picture 2" descr="https://upload.wikimedia.org/wikipedia/commons/thumb/2/2e/Kolman_decembrists.jpg/220px-Kolman_decembris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87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A.S.Puškin</a:t>
            </a:r>
            <a:r>
              <a:rPr lang="cs-CZ" b="1" dirty="0" smtClean="0"/>
              <a:t> a děkabristé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Byl blízký přítel mnohých z nich, ale povstání se neúčastnil (sám byl v té době ve vyhnanství v </a:t>
            </a:r>
            <a:r>
              <a:rPr lang="cs-CZ" dirty="0" err="1" smtClean="0"/>
              <a:t>Michajlovskom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Napsal báseň V </a:t>
            </a:r>
            <a:r>
              <a:rPr lang="cs-CZ" dirty="0" err="1" smtClean="0"/>
              <a:t>Sibir</a:t>
            </a:r>
            <a:r>
              <a:rPr lang="cs-CZ" dirty="0" smtClean="0"/>
              <a:t>, kterou posvětil děkabristům</a:t>
            </a:r>
          </a:p>
          <a:p>
            <a:pPr marL="457200" lvl="1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8166100" y="1681163"/>
            <a:ext cx="5183188" cy="823912"/>
          </a:xfrm>
        </p:spPr>
        <p:txBody>
          <a:bodyPr/>
          <a:lstStyle/>
          <a:p>
            <a:r>
              <a:rPr lang="ru-RU" dirty="0" smtClean="0"/>
              <a:t>В Сибирь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835900" y="2505075"/>
            <a:ext cx="5183188" cy="36845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Во глубине сибирских руд</a:t>
            </a:r>
            <a:br>
              <a:rPr lang="ru-RU" dirty="0"/>
            </a:br>
            <a:r>
              <a:rPr lang="ru-RU" dirty="0"/>
              <a:t>Храните гордое терпенье,</a:t>
            </a:r>
            <a:br>
              <a:rPr lang="ru-RU" dirty="0"/>
            </a:br>
            <a:r>
              <a:rPr lang="ru-RU" dirty="0"/>
              <a:t>Не пропадет ваш скорбный труд</a:t>
            </a:r>
            <a:br>
              <a:rPr lang="ru-RU" dirty="0"/>
            </a:br>
            <a:r>
              <a:rPr lang="ru-RU" dirty="0"/>
              <a:t>И дум высокое стремленье.</a:t>
            </a:r>
          </a:p>
          <a:p>
            <a:r>
              <a:rPr lang="ru-RU" dirty="0"/>
              <a:t>Несчастью верная сестра,</a:t>
            </a:r>
            <a:br>
              <a:rPr lang="ru-RU" dirty="0"/>
            </a:br>
            <a:r>
              <a:rPr lang="ru-RU" dirty="0"/>
              <a:t>Надежда в мрачном подземелье</a:t>
            </a:r>
            <a:br>
              <a:rPr lang="ru-RU" dirty="0"/>
            </a:br>
            <a:r>
              <a:rPr lang="ru-RU" dirty="0"/>
              <a:t>Разбудит бодрость и веселье,</a:t>
            </a:r>
            <a:br>
              <a:rPr lang="ru-RU" dirty="0"/>
            </a:br>
            <a:r>
              <a:rPr lang="ru-RU" dirty="0"/>
              <a:t>Придет желанная пора:</a:t>
            </a:r>
          </a:p>
          <a:p>
            <a:r>
              <a:rPr lang="ru-RU" dirty="0"/>
              <a:t>Любовь и дружество до вас</a:t>
            </a:r>
            <a:br>
              <a:rPr lang="ru-RU" dirty="0"/>
            </a:br>
            <a:r>
              <a:rPr lang="ru-RU" dirty="0"/>
              <a:t>Дойдут сквозь мрачные затворы,</a:t>
            </a:r>
            <a:br>
              <a:rPr lang="ru-RU" dirty="0"/>
            </a:br>
            <a:r>
              <a:rPr lang="ru-RU" dirty="0"/>
              <a:t>Как в ваши каторжные норы</a:t>
            </a:r>
            <a:br>
              <a:rPr lang="ru-RU" dirty="0"/>
            </a:br>
            <a:r>
              <a:rPr lang="ru-RU" dirty="0"/>
              <a:t>Доходит мой свободный глас.</a:t>
            </a:r>
          </a:p>
          <a:p>
            <a:r>
              <a:rPr lang="ru-RU" dirty="0"/>
              <a:t>Оковы тяжкие падут,</a:t>
            </a:r>
            <a:br>
              <a:rPr lang="ru-RU" dirty="0"/>
            </a:br>
            <a:r>
              <a:rPr lang="ru-RU" dirty="0"/>
              <a:t>Темницы рухнут — и свобода</a:t>
            </a:r>
            <a:br>
              <a:rPr lang="ru-RU" dirty="0"/>
            </a:br>
            <a:r>
              <a:rPr lang="ru-RU" dirty="0"/>
              <a:t>Вас примет радостно у входа,</a:t>
            </a:r>
            <a:br>
              <a:rPr lang="ru-RU" dirty="0"/>
            </a:br>
            <a:r>
              <a:rPr lang="ru-RU" dirty="0"/>
              <a:t>И братья меч вам отдадут.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820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Kníže </a:t>
            </a:r>
            <a:r>
              <a:rPr lang="cs-CZ" dirty="0" err="1" smtClean="0"/>
              <a:t>Volkonskij</a:t>
            </a:r>
            <a:r>
              <a:rPr lang="cs-CZ" dirty="0" smtClean="0"/>
              <a:t> s manželkou ve vězení (1830)</a:t>
            </a:r>
            <a:r>
              <a:rPr lang="ru-RU" dirty="0" smtClean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film </a:t>
            </a:r>
            <a:r>
              <a:rPr lang="ru-RU" dirty="0" smtClean="0"/>
              <a:t>«Звезда пленительного счастья»</a:t>
            </a:r>
            <a:endParaRPr lang="cs-CZ" dirty="0"/>
          </a:p>
        </p:txBody>
      </p:sp>
      <p:pic>
        <p:nvPicPr>
          <p:cNvPr id="17410" name="Picture 2" descr="https://upload.wikimedia.org/wikipedia/commons/thumb/8/8e/%D0%91%D0%B5%D1%81%D1%82%D1%83%D0%B6%D0%B5%D0%B2_%D0%9D._%D0%92%D0%BE%D0%BB%D0%BA%D0%BE%D0%BD%D1%81%D0%BA%D0%B8%D0%B9_%D0%A1.%D0%93._%D1%81_%D0%B6%D0%B5%D0%BD%D0%BE%D0%B9_%D0%B2_%D0%BA%D0%B0%D0%BC%D0%B5%D1%80%D0%B5_%D0%B2_%D0%9F%D0%B5%D1%82%D1%80%D0%BE%D0%B2%D1%81%D0%BA%D0%BE%D0%B9_%D1%82%D1%8E%D1%80%D1%8C%D0%BC%D0%B5.jpg/800px-%D0%91%D0%B5%D1%81%D1%82%D1%83%D0%B6%D0%B5%D0%B2_%D0%9D._%D0%92%D0%BE%D0%BB%D0%BA%D0%BE%D0%BD%D1%81%D0%BA%D0%B8%D0%B9_%D0%A1.%D0%93._%D1%81_%D0%B6%D0%B5%D0%BD%D0%BE%D0%B9_%D0%B2_%D0%BA%D0%B0%D0%BC%D0%B5%D1%80%D0%B5_%D0%B2_%D0%9F%D0%B5%D1%82%D1%80%D0%BE%D0%B2%D1%81%D0%BA%D0%BE%D0%B9_%D1%82%D1%8E%D1%80%D1%8C%D0%BC%D0%B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60" y="1690688"/>
            <a:ext cx="743204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27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 (1825 – 1855)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Ruský car, polský král a veliký kníže finský</a:t>
            </a:r>
          </a:p>
          <a:p>
            <a:r>
              <a:rPr lang="cs-CZ" dirty="0" smtClean="0"/>
              <a:t>Oženil se s pruskou princeznou Šarlotou, přijala ruské jméno Alexandra Fjodorovna,  měli 7 dětí</a:t>
            </a:r>
          </a:p>
          <a:p>
            <a:r>
              <a:rPr lang="cs-CZ" dirty="0" smtClean="0"/>
              <a:t>Nedostatečné vzdělání, měl zájem o vojenství – strategii a vojenské inženýrství, rád pořádal vojenské přehlídky a do nástupu na trůn byl vrchním inspektorem armády</a:t>
            </a:r>
          </a:p>
          <a:p>
            <a:r>
              <a:rPr lang="cs-CZ" dirty="0" smtClean="0"/>
              <a:t>Nepodporoval reformy, snažil se vše nechat při starém, nejevil zájem o revoluční či modernizační snahy, naopak se snažil o potlačení revolučních sil v Evropě, byl  nazýván „četník Evropy“</a:t>
            </a:r>
          </a:p>
          <a:p>
            <a:r>
              <a:rPr lang="cs-CZ" dirty="0" smtClean="0"/>
              <a:t>Založil tajnou policii, upevnil cenzuru a posílil státní ideologii</a:t>
            </a:r>
          </a:p>
          <a:p>
            <a:r>
              <a:rPr lang="cs-CZ" dirty="0" smtClean="0"/>
              <a:t>Usiloval o centralizaci země, potlačil roku 1830 povstání v Polsku a také povstání na Kavkaze (Čečensko)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629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Mikuláš I. a Alexandra Fjodorovna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690687"/>
            <a:ext cx="3987800" cy="508539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36" y="365125"/>
            <a:ext cx="4521964" cy="64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Zahraniční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upevnit vliv Ruska na jihu v oblasti Černého moře</a:t>
            </a:r>
          </a:p>
          <a:p>
            <a:r>
              <a:rPr lang="cs-CZ" dirty="0" smtClean="0"/>
              <a:t>Válka s Persií</a:t>
            </a:r>
          </a:p>
          <a:p>
            <a:r>
              <a:rPr lang="cs-CZ" dirty="0" smtClean="0"/>
              <a:t>Války s Tureckem, pomohl obnovit Řecké království</a:t>
            </a:r>
          </a:p>
          <a:p>
            <a:r>
              <a:rPr lang="cs-CZ" dirty="0" smtClean="0"/>
              <a:t>1853 začal </a:t>
            </a:r>
            <a:r>
              <a:rPr lang="cs-CZ" dirty="0" err="1" smtClean="0"/>
              <a:t>rusko</a:t>
            </a:r>
            <a:r>
              <a:rPr lang="cs-CZ" dirty="0" smtClean="0"/>
              <a:t> - tureckou válku o Krym, která se změnila na evropský konflikt, proti Rusku se do bojů zapojily Francie a Velká Británie</a:t>
            </a:r>
          </a:p>
          <a:p>
            <a:r>
              <a:rPr lang="cs-CZ" dirty="0" smtClean="0"/>
              <a:t>V roce 1855 před koncem války umírá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497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II. (1855 – 1881)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Získal skvělé vzdělání – hovořil několika jazyky, byl vzdělán v oblasti </a:t>
            </a:r>
            <a:r>
              <a:rPr lang="cs-CZ" dirty="0" smtClean="0">
                <a:hlinkClick r:id="rId2" tooltip="Právo"/>
              </a:rPr>
              <a:t>práv</a:t>
            </a:r>
            <a:r>
              <a:rPr lang="cs-CZ" dirty="0" smtClean="0"/>
              <a:t>, </a:t>
            </a:r>
            <a:r>
              <a:rPr lang="cs-CZ" dirty="0" smtClean="0">
                <a:hlinkClick r:id="rId3" tooltip="Politika"/>
              </a:rPr>
              <a:t>politických věd</a:t>
            </a:r>
            <a:r>
              <a:rPr lang="cs-CZ" dirty="0" smtClean="0"/>
              <a:t> i ve vojenských záležitostech.</a:t>
            </a:r>
          </a:p>
          <a:p>
            <a:r>
              <a:rPr lang="cs-CZ" dirty="0" smtClean="0"/>
              <a:t>Utrpěl porážku v rusko-turecké válce v r. 1856, což otřáslo velmocenským postavením Ruska</a:t>
            </a:r>
          </a:p>
          <a:p>
            <a:r>
              <a:rPr lang="cs-CZ" dirty="0" smtClean="0"/>
              <a:t>Snažil se o obnovu ruského vlivu, vede novou </a:t>
            </a:r>
            <a:r>
              <a:rPr lang="cs-CZ" dirty="0"/>
              <a:t>válku (</a:t>
            </a:r>
            <a:r>
              <a:rPr lang="cs-CZ" dirty="0" smtClean="0"/>
              <a:t>úspěšnou) </a:t>
            </a:r>
            <a:r>
              <a:rPr lang="cs-CZ" dirty="0"/>
              <a:t>s </a:t>
            </a:r>
            <a:r>
              <a:rPr lang="cs-CZ" dirty="0" smtClean="0"/>
              <a:t>Tureckem (1878- 1879)</a:t>
            </a:r>
          </a:p>
          <a:p>
            <a:r>
              <a:rPr lang="cs-CZ" dirty="0" smtClean="0"/>
              <a:t>Velký vliv má na Berlínském kongresu (1878), který má uspořádat poměry na Balkáně, Rusko získalo Besarábii</a:t>
            </a:r>
          </a:p>
          <a:p>
            <a:r>
              <a:rPr lang="cs-CZ" dirty="0" smtClean="0"/>
              <a:t>Roku 1867 prodal „za </a:t>
            </a:r>
            <a:r>
              <a:rPr lang="cs-CZ" dirty="0" err="1" smtClean="0"/>
              <a:t>šapku</a:t>
            </a:r>
            <a:r>
              <a:rPr lang="cs-CZ" dirty="0" smtClean="0"/>
              <a:t> </a:t>
            </a:r>
            <a:r>
              <a:rPr lang="cs-CZ" dirty="0" err="1" smtClean="0"/>
              <a:t>zolota</a:t>
            </a:r>
            <a:r>
              <a:rPr lang="cs-CZ" dirty="0" smtClean="0"/>
              <a:t>“ (7,2 </a:t>
            </a:r>
            <a:r>
              <a:rPr lang="cs-CZ" dirty="0" err="1" smtClean="0"/>
              <a:t>miliona</a:t>
            </a:r>
            <a:r>
              <a:rPr lang="cs-CZ" dirty="0" smtClean="0"/>
              <a:t> dolarů) Aljašku USA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21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1861 zrušení nevolnictví </a:t>
            </a:r>
          </a:p>
          <a:p>
            <a:r>
              <a:rPr lang="cs-CZ" dirty="0" smtClean="0"/>
              <a:t>Reforma soudnictví</a:t>
            </a:r>
          </a:p>
          <a:p>
            <a:r>
              <a:rPr lang="cs-CZ" dirty="0" smtClean="0"/>
              <a:t>Reforma místní správy</a:t>
            </a:r>
          </a:p>
          <a:p>
            <a:r>
              <a:rPr lang="cs-CZ" dirty="0" smtClean="0"/>
              <a:t>Reforma armády</a:t>
            </a:r>
          </a:p>
          <a:p>
            <a:r>
              <a:rPr lang="cs-CZ" dirty="0" smtClean="0"/>
              <a:t>Prozatímní pravidla o tisku = uvolnění cenzury (zrušení cenzury knih x ne brožur)</a:t>
            </a:r>
          </a:p>
          <a:p>
            <a:r>
              <a:rPr lang="cs-CZ" dirty="0" smtClean="0"/>
              <a:t>Příprava ústavy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70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Zrušení nevolnictví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cs-CZ" dirty="0" smtClean="0"/>
              <a:t>car vede jednání se šlechtou </a:t>
            </a:r>
          </a:p>
          <a:p>
            <a:pPr marL="514350" indent="-514350"/>
            <a:r>
              <a:rPr lang="cs-CZ" dirty="0" smtClean="0"/>
              <a:t>19. 2. 1861: carský </a:t>
            </a:r>
            <a:r>
              <a:rPr lang="cs-CZ" dirty="0" err="1" smtClean="0"/>
              <a:t>ukaz</a:t>
            </a:r>
            <a:r>
              <a:rPr lang="cs-CZ" dirty="0" smtClean="0"/>
              <a:t> </a:t>
            </a:r>
            <a:r>
              <a:rPr lang="cs-CZ" i="1" dirty="0" smtClean="0"/>
              <a:t>„O nejmilostivějším darování nevolníkům práv svobodného rolnického stavu a o tom, jak budou zaopatřeni“</a:t>
            </a:r>
            <a:endParaRPr lang="cs-CZ" b="1" dirty="0"/>
          </a:p>
          <a:p>
            <a:r>
              <a:rPr lang="cs-CZ" b="1" dirty="0" smtClean="0"/>
              <a:t>3 skupiny ruských rolníků: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Panští  </a:t>
            </a:r>
            <a:r>
              <a:rPr lang="cs-CZ" dirty="0" smtClean="0"/>
              <a:t>- patřili šlechtě (ca 10 mil.)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 </a:t>
            </a:r>
            <a:r>
              <a:rPr lang="cs-CZ" dirty="0" smtClean="0"/>
              <a:t>– patřili státu (ca 10 mil.)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Údělní  </a:t>
            </a:r>
            <a:r>
              <a:rPr lang="cs-CZ" dirty="0" smtClean="0"/>
              <a:t>– patřili carovi (ca 1 mil.)</a:t>
            </a:r>
          </a:p>
          <a:p>
            <a:pPr marL="0" indent="0">
              <a:buNone/>
            </a:pPr>
            <a:r>
              <a:rPr lang="cs-CZ" b="1" dirty="0" smtClean="0"/>
              <a:t>Nevolník = osobně svobodný občan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</a:t>
            </a:r>
            <a:r>
              <a:rPr lang="cs-CZ" dirty="0" smtClean="0"/>
              <a:t>1805 </a:t>
            </a:r>
            <a:r>
              <a:rPr lang="cs-CZ" dirty="0"/>
              <a:t>se věnoval vedení armády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Zřízení ministerstev, státní rady, a učinění mnoha reforem (např. školské, finanční atd.)</a:t>
            </a:r>
          </a:p>
          <a:p>
            <a:endParaRPr lang="cs-CZ" dirty="0" smtClean="0"/>
          </a:p>
          <a:p>
            <a:r>
              <a:rPr lang="cs-CZ" dirty="0" smtClean="0"/>
              <a:t>Roku 1825 doprovází svojí ženu na cestách a téhož roku umírá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5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Nespokojenost s reformou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Nedostatečná reforma, rolníci dostali málo půdy, kterou si museli odkoupit</a:t>
            </a:r>
          </a:p>
          <a:p>
            <a:r>
              <a:rPr lang="cs-CZ" b="1" dirty="0" smtClean="0"/>
              <a:t>Právo na výkup pozemku</a:t>
            </a:r>
            <a:r>
              <a:rPr lang="cs-CZ" dirty="0" smtClean="0"/>
              <a:t>, kde stála usedlost rolníka, musel zaplatit celou cenu</a:t>
            </a:r>
          </a:p>
          <a:p>
            <a:r>
              <a:rPr lang="cs-CZ" b="1" dirty="0" smtClean="0"/>
              <a:t>Stát 75 – 80 % ceny půdy</a:t>
            </a:r>
            <a:r>
              <a:rPr lang="cs-CZ" dirty="0" smtClean="0"/>
              <a:t> poskytl jako půjčku s 6% úrokem na 40 let</a:t>
            </a:r>
          </a:p>
          <a:p>
            <a:r>
              <a:rPr lang="cs-CZ" dirty="0" smtClean="0"/>
              <a:t>Ženy na půdu nárok neměly</a:t>
            </a:r>
          </a:p>
          <a:p>
            <a:r>
              <a:rPr lang="cs-CZ" dirty="0" smtClean="0"/>
              <a:t>Muži, kteří neměli usedlost nebo půdu ke dni reformy, byli osvobozeni zdarma a museli 2 roky pracovat jako nevolníci na půdě šlechty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159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20. 11. 1861 </a:t>
            </a:r>
            <a:r>
              <a:rPr lang="cs-CZ" dirty="0" smtClean="0"/>
              <a:t>– nařízení o reformě soudnictví a nové právní předpisy</a:t>
            </a:r>
          </a:p>
          <a:p>
            <a:r>
              <a:rPr lang="cs-CZ" dirty="0" smtClean="0"/>
              <a:t>Třístupňová soudní organizace podle evropského vzoru</a:t>
            </a:r>
          </a:p>
          <a:p>
            <a:r>
              <a:rPr lang="cs-CZ" b="1" dirty="0" smtClean="0"/>
              <a:t>Nezávislost soudů, oddělení od administrativy, zrušení stavovských privilegií, rovnost všech před soudem, presumpce neviny</a:t>
            </a:r>
          </a:p>
          <a:p>
            <a:r>
              <a:rPr lang="cs-CZ" dirty="0" smtClean="0"/>
              <a:t>Zavedení advokátů, notářů, veřejných soudních líčení, práva na obhajobu</a:t>
            </a:r>
          </a:p>
          <a:p>
            <a:r>
              <a:rPr lang="cs-CZ" dirty="0" smtClean="0"/>
              <a:t>Zavedení poroty a lidových zástupců</a:t>
            </a:r>
          </a:p>
          <a:p>
            <a:r>
              <a:rPr lang="cs-CZ" dirty="0" smtClean="0"/>
              <a:t>Zrušení tělesných trestů</a:t>
            </a:r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88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vnitřní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1. 1. 1864 </a:t>
            </a:r>
            <a:r>
              <a:rPr lang="cs-CZ" dirty="0" smtClean="0"/>
              <a:t>– nařízení o </a:t>
            </a:r>
            <a:r>
              <a:rPr lang="cs-CZ" dirty="0" err="1" smtClean="0"/>
              <a:t>gubernských</a:t>
            </a:r>
            <a:r>
              <a:rPr lang="cs-CZ" dirty="0" smtClean="0"/>
              <a:t> a újezdních zemských institucích</a:t>
            </a:r>
          </a:p>
          <a:p>
            <a:r>
              <a:rPr lang="cs-CZ" b="1" dirty="0" smtClean="0"/>
              <a:t>3 volební kurie </a:t>
            </a:r>
            <a:r>
              <a:rPr lang="cs-CZ" dirty="0" smtClean="0"/>
              <a:t>– statkářská, městská, rolnická</a:t>
            </a:r>
          </a:p>
          <a:p>
            <a:r>
              <a:rPr lang="cs-CZ" dirty="0" smtClean="0"/>
              <a:t>hospodářské a sociální otázky místního dosahu, obchod, školství, zdravotnictví</a:t>
            </a:r>
          </a:p>
          <a:p>
            <a:r>
              <a:rPr lang="cs-CZ" b="1" dirty="0" smtClean="0"/>
              <a:t>Zemstva </a:t>
            </a:r>
            <a:r>
              <a:rPr lang="cs-CZ" dirty="0" smtClean="0"/>
              <a:t>– převaha šlechty (asi 40 %), voleni podle majetku na 3 roky</a:t>
            </a:r>
          </a:p>
          <a:p>
            <a:r>
              <a:rPr lang="cs-CZ" b="1" dirty="0" smtClean="0"/>
              <a:t>Městská duma </a:t>
            </a:r>
            <a:r>
              <a:rPr lang="cs-CZ" dirty="0" smtClean="0"/>
              <a:t>– voleno podle majetkového a pobytového cenzu; převaha šlechty</a:t>
            </a:r>
          </a:p>
          <a:p>
            <a:pPr>
              <a:buNone/>
            </a:pPr>
            <a:r>
              <a:rPr lang="cs-CZ" dirty="0" smtClean="0"/>
              <a:t>   + </a:t>
            </a:r>
            <a:r>
              <a:rPr lang="cs-CZ" b="1" dirty="0" smtClean="0"/>
              <a:t>městská správa, starosta</a:t>
            </a:r>
          </a:p>
          <a:p>
            <a:r>
              <a:rPr lang="cs-CZ" dirty="0" smtClean="0"/>
              <a:t>Pod stálým dohledem policie, nutné schválení úřady</a:t>
            </a:r>
          </a:p>
          <a:p>
            <a:r>
              <a:rPr lang="cs-CZ" b="1" dirty="0" smtClean="0"/>
              <a:t>Školství</a:t>
            </a:r>
            <a:r>
              <a:rPr lang="cs-CZ" dirty="0" smtClean="0"/>
              <a:t> – zvýšení počtu lidových škol</a:t>
            </a:r>
          </a:p>
          <a:p>
            <a:r>
              <a:rPr lang="cs-CZ" dirty="0" smtClean="0"/>
              <a:t>Značný podíl na </a:t>
            </a:r>
            <a:r>
              <a:rPr lang="cs-CZ" b="1" dirty="0" smtClean="0"/>
              <a:t>povznesení kulturní a sociální úrovně venkova</a:t>
            </a:r>
            <a:endParaRPr lang="de-DE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888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armády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 smtClean="0"/>
              <a:t>Nedostatek kvalifikovaných důstojníků – vojenská gymnázia</a:t>
            </a:r>
          </a:p>
          <a:p>
            <a:r>
              <a:rPr lang="cs-CZ" sz="4800" b="1" dirty="0" smtClean="0"/>
              <a:t>1874 – všeobecná branná povinnost</a:t>
            </a:r>
          </a:p>
          <a:p>
            <a:r>
              <a:rPr lang="cs-CZ" sz="4800" b="1" dirty="0" smtClean="0"/>
              <a:t>Vojenská služba - 6 let </a:t>
            </a:r>
            <a:r>
              <a:rPr lang="cs-CZ" sz="4800" dirty="0" smtClean="0"/>
              <a:t>(dříve 25)</a:t>
            </a:r>
          </a:p>
          <a:p>
            <a:r>
              <a:rPr lang="cs-CZ" sz="4800" dirty="0" smtClean="0"/>
              <a:t>Zrušila stavovské výhody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506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Atentát na Alexandra II.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Celkem bylo na Alexandra II. Spácháno 5 atentátů, úspěšný byl až ten šestý</a:t>
            </a:r>
          </a:p>
          <a:p>
            <a:r>
              <a:rPr lang="cs-CZ" dirty="0" smtClean="0"/>
              <a:t>13. března 1881 teroristé skupiny </a:t>
            </a:r>
            <a:r>
              <a:rPr lang="cs-CZ" dirty="0" err="1" smtClean="0"/>
              <a:t>Narodnaja</a:t>
            </a:r>
            <a:r>
              <a:rPr lang="cs-CZ" dirty="0" smtClean="0"/>
              <a:t> </a:t>
            </a:r>
            <a:r>
              <a:rPr lang="cs-CZ" dirty="0" err="1" smtClean="0"/>
              <a:t>volja</a:t>
            </a:r>
            <a:r>
              <a:rPr lang="cs-CZ" dirty="0" smtClean="0"/>
              <a:t> hodili na kočár cara dvě bomby, Alexandr II. byl smrtelně raněn</a:t>
            </a:r>
          </a:p>
          <a:p>
            <a:r>
              <a:rPr lang="cs-CZ" dirty="0" smtClean="0"/>
              <a:t>Na místě atentátu byl postaven chrám </a:t>
            </a:r>
            <a:r>
              <a:rPr lang="cs-CZ" dirty="0" err="1" smtClean="0"/>
              <a:t>Spasa</a:t>
            </a:r>
            <a:r>
              <a:rPr lang="cs-CZ" dirty="0" smtClean="0"/>
              <a:t> na </a:t>
            </a:r>
            <a:r>
              <a:rPr lang="cs-CZ" dirty="0" err="1" smtClean="0"/>
              <a:t>Krovi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871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&amp;Scy;&amp;ocy;&amp;bcy;&amp;ocy;&amp;rcy; &amp;Vcy;&amp;ocy;&amp;scy;&amp;kcy;&amp;rcy;&amp;iecy;&amp;scy;&amp;iecy;&amp;ncy;&amp;icy;&amp;yacy; &amp;KHcy;&amp;rcy;&amp;icy;&amp;scy;&amp;tcy;&amp;ocy;&amp;vcy;&amp;acy;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65124"/>
            <a:ext cx="588645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33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III. (1881 – 1894)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Alexandr III. Nechtěl vládnout, původně měl nastoupit na trůn jeho starší bratr Mikuláš, který předčasně zemřel</a:t>
            </a:r>
          </a:p>
          <a:p>
            <a:r>
              <a:rPr lang="cs-CZ" dirty="0" smtClean="0"/>
              <a:t>Snažil se o umírněnou konzervativní politiku</a:t>
            </a:r>
          </a:p>
          <a:p>
            <a:r>
              <a:rPr lang="cs-CZ" dirty="0" smtClean="0"/>
              <a:t>Ulehčil v poplatcích za půdu rolníkům, aby zmírnil jejich postavení a zabránil krizi na venkově</a:t>
            </a:r>
          </a:p>
          <a:p>
            <a:r>
              <a:rPr lang="cs-CZ" dirty="0" smtClean="0"/>
              <a:t>Omezil pravomoci porotního soudu, odebral jim pravomoci soudit přestupky státních a městských úřadů</a:t>
            </a:r>
          </a:p>
          <a:p>
            <a:r>
              <a:rPr lang="cs-CZ" dirty="0" smtClean="0"/>
              <a:t>Snažil se povznést autoritu šlechtického stavu, v čem viděl spasení Ruska</a:t>
            </a:r>
          </a:p>
          <a:p>
            <a:r>
              <a:rPr lang="cs-CZ" dirty="0" smtClean="0"/>
              <a:t>Za jeho vlády Rusko nevedlo války, nazýván „Mírotvůrcem“</a:t>
            </a:r>
          </a:p>
          <a:p>
            <a:r>
              <a:rPr lang="cs-CZ" dirty="0" smtClean="0"/>
              <a:t>Uzavřel šťastný sňatek s dánskou princeznou Dagmar, která byla původně nevěstou jeho bratra, měli šest dětí, nejstarší syn Mikuláš II. se stal posledním ruským carem</a:t>
            </a:r>
          </a:p>
        </p:txBody>
      </p:sp>
    </p:spTree>
    <p:extLst>
      <p:ext uri="{BB962C8B-B14F-4D97-AF65-F5344CB8AC3E}">
        <p14:creationId xmlns:p14="http://schemas.microsoft.com/office/powerpoint/2010/main" val="2306056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III. a Marije Fjodorovna</a:t>
            </a:r>
            <a:endParaRPr lang="cs-CZ" dirty="0"/>
          </a:p>
        </p:txBody>
      </p:sp>
      <p:pic>
        <p:nvPicPr>
          <p:cNvPr id="20482" name="Picture 2" descr="https://upload.wikimedia.org/wikipedia/commons/thumb/2/26/Alexander-Maria.jpg/250px-Alexander-Ma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790224"/>
            <a:ext cx="41529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upload.wikimedia.org/wikipedia/commons/thumb/4/40/Sz%C3%A1sa_%C3%A9s_Minnie_in_1868.jpg/220px-Sz%C3%A1sa_%C3%A9s_Minnie_in_1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064000" cy="4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4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 fyzicky zdatný, měřil 193 cm a osobně zachránil svou rodinu při železničním neštěstí v roce 1888, kdy vykolejil vlak a car udržel zřícenou střechu vagónu dokud se rodina nezachránila</a:t>
            </a:r>
          </a:p>
          <a:p>
            <a:r>
              <a:rPr lang="cs-CZ" dirty="0" smtClean="0"/>
              <a:t>Povahou byl poměrně hrubý, často urážel své úředníky</a:t>
            </a:r>
          </a:p>
          <a:p>
            <a:r>
              <a:rPr lang="cs-CZ" dirty="0" smtClean="0"/>
              <a:t>Zemřel ve 49 letech na onemocnění ledvin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174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lexandr III. Alexandrovi&amp;ccaron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65124"/>
            <a:ext cx="50546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5124"/>
            <a:ext cx="5351779" cy="6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dirty="0" err="1" smtClean="0"/>
              <a:t>Čornej</a:t>
            </a:r>
            <a:r>
              <a:rPr lang="cs-CZ" dirty="0" smtClean="0"/>
              <a:t>, Petr et kol.: </a:t>
            </a:r>
            <a:r>
              <a:rPr lang="cs-CZ" i="1" dirty="0" smtClean="0"/>
              <a:t>Evropa králů a císařů. Významní panovníci a vládnoucí dynastie od 5. století do současnosti.</a:t>
            </a:r>
            <a:r>
              <a:rPr lang="cs-CZ" dirty="0" smtClean="0"/>
              <a:t> Praha, 2005.</a:t>
            </a:r>
          </a:p>
          <a:p>
            <a:pPr fontAlgn="base"/>
            <a:r>
              <a:rPr lang="cs-CZ" dirty="0" smtClean="0"/>
              <a:t>Hroch, Miroslav: </a:t>
            </a:r>
            <a:r>
              <a:rPr lang="cs-CZ" i="1" dirty="0" smtClean="0"/>
              <a:t>Historické události – Evropa.</a:t>
            </a:r>
            <a:r>
              <a:rPr lang="cs-CZ" dirty="0" smtClean="0"/>
              <a:t> Praha, 1977.</a:t>
            </a:r>
          </a:p>
          <a:p>
            <a:pPr fontAlgn="base"/>
            <a:r>
              <a:rPr lang="cs-CZ" dirty="0" smtClean="0"/>
              <a:t>Pečenka, Marek – Luňák, Petr: </a:t>
            </a:r>
            <a:r>
              <a:rPr lang="cs-CZ" i="1" dirty="0" smtClean="0"/>
              <a:t>Encyklopedie moderní historie.</a:t>
            </a:r>
            <a:r>
              <a:rPr lang="cs-CZ" dirty="0" smtClean="0"/>
              <a:t> Praha, 1999.</a:t>
            </a:r>
          </a:p>
          <a:p>
            <a:pPr fontAlgn="base"/>
            <a:r>
              <a:rPr lang="cs-CZ" dirty="0" smtClean="0"/>
              <a:t>Švankmajer, Milan – Veber, Václav – Sládek, Zdeněk – Moulis, Vladislav – Dvořák, Libor: </a:t>
            </a:r>
            <a:r>
              <a:rPr lang="cs-CZ" i="1" dirty="0" smtClean="0"/>
              <a:t>Dějiny Ruska. </a:t>
            </a:r>
            <a:r>
              <a:rPr lang="cs-CZ" dirty="0" smtClean="0"/>
              <a:t>Praha, 2004.</a:t>
            </a:r>
          </a:p>
          <a:p>
            <a:r>
              <a:rPr lang="cs-CZ" dirty="0" smtClean="0"/>
              <a:t>Všeobecná encyklopedie v osmi svazcích, DIDEROT, Praha 1999. ISBN 80-902555-2-3 (soubor), ISBN 80-902723-0-4 (8. svazek)</a:t>
            </a:r>
          </a:p>
          <a:p>
            <a:r>
              <a:rPr lang="cs-CZ" smtClean="0"/>
              <a:t>OBRÁZKY http://commons.wikimedia.org/wiki/File:CongressVienna.jpg</a:t>
            </a:r>
          </a:p>
          <a:p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0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Napoleon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Narodil se 15. srpna 1769 v </a:t>
            </a:r>
            <a:r>
              <a:rPr lang="cs-CZ" dirty="0" err="1" smtClean="0"/>
              <a:t>Ajaccio</a:t>
            </a:r>
            <a:r>
              <a:rPr lang="cs-CZ" dirty="0" smtClean="0"/>
              <a:t>  na Korsice</a:t>
            </a:r>
          </a:p>
          <a:p>
            <a:r>
              <a:rPr lang="cs-CZ" dirty="0" smtClean="0"/>
              <a:t>Byl francouzský vojevůdce a státník, císař v letech 1804–1814 a poté sto dní na přelomu jara a léta 1815. </a:t>
            </a:r>
          </a:p>
          <a:p>
            <a:r>
              <a:rPr lang="cs-CZ" dirty="0" smtClean="0"/>
              <a:t>Během Velké francouzské revoluce udělal závratnou kariéru: ve 24 letech byl generálem, krátce po třicítce prvním mužem ve státě a na vrcholu své moci ovládal většinu západní Evropy. </a:t>
            </a:r>
          </a:p>
          <a:p>
            <a:r>
              <a:rPr lang="cs-CZ" dirty="0" smtClean="0"/>
              <a:t>Rychlý byl i jeho pád; závěr života strávil ve vyhnanství.</a:t>
            </a:r>
          </a:p>
          <a:p>
            <a:r>
              <a:rPr lang="cs-CZ" dirty="0" smtClean="0"/>
              <a:t>Zemřel 5. května 1821 na ostrově Svatá Helena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7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ques-Louis David: Napoleon I. ve své pracovn&amp;ecaron; v Tuilerijském palá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5001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9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Vztahy Francie a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Pavel I. Napoleona obdivoval a chtěl s ním dobýt Indii</a:t>
            </a:r>
          </a:p>
          <a:p>
            <a:r>
              <a:rPr lang="cs-CZ" dirty="0" smtClean="0"/>
              <a:t>Alexandr I. Napoleona nenáviděl a snažil se vytvořit koalici proti němu</a:t>
            </a:r>
          </a:p>
          <a:p>
            <a:r>
              <a:rPr lang="cs-CZ" dirty="0" smtClean="0"/>
              <a:t>V květnu 1805 podnikl Napoleon I. vítěznou cestu po Itálii a nechal se korunovat italským králem</a:t>
            </a:r>
          </a:p>
          <a:p>
            <a:r>
              <a:rPr lang="cs-CZ" dirty="0" smtClean="0"/>
              <a:t> V červenci 1805 Rusko uzavřelo protifrancouzskou koalici s Velkou Británií a Rakouskem</a:t>
            </a:r>
          </a:p>
          <a:p>
            <a:r>
              <a:rPr lang="cs-CZ" dirty="0" smtClean="0"/>
              <a:t>Napoleon I. zahájil tažení proti Rakousku</a:t>
            </a:r>
          </a:p>
          <a:p>
            <a:r>
              <a:rPr lang="cs-CZ" dirty="0" smtClean="0"/>
              <a:t>K rozhodující bitvě došlo 2. prosince 1805 u Slavkova (</a:t>
            </a:r>
            <a:r>
              <a:rPr lang="cs-CZ" dirty="0" err="1" smtClean="0"/>
              <a:t>Austerlitz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45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Bitva u Slavkova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známá též jako </a:t>
            </a:r>
            <a:r>
              <a:rPr lang="cs-CZ" b="1" dirty="0" smtClean="0"/>
              <a:t>bitva tří císařů</a:t>
            </a:r>
            <a:r>
              <a:rPr lang="cs-CZ" dirty="0" smtClean="0"/>
              <a:t>, se odehrála 2. prosince</a:t>
            </a:r>
            <a:r>
              <a:rPr lang="cs-CZ" baseline="30000" dirty="0" smtClean="0">
                <a:hlinkClick r:id="rId2" tooltip="Juliánský kalendář"/>
              </a:rPr>
              <a:t>.</a:t>
            </a:r>
            <a:r>
              <a:rPr lang="cs-CZ" dirty="0" smtClean="0"/>
              <a:t> 1805 zhruba mezi vesnicemi </a:t>
            </a:r>
            <a:r>
              <a:rPr lang="cs-CZ" dirty="0" smtClean="0">
                <a:hlinkClick r:id="rId3" tooltip="Telnice (okres Brno-venkov)"/>
              </a:rPr>
              <a:t>Telnice</a:t>
            </a:r>
            <a:r>
              <a:rPr lang="cs-CZ" dirty="0" smtClean="0"/>
              <a:t> a </a:t>
            </a:r>
            <a:r>
              <a:rPr lang="cs-CZ" dirty="0" smtClean="0">
                <a:hlinkClick r:id="rId4" tooltip="Tvarožná"/>
              </a:rPr>
              <a:t>Tvarožná</a:t>
            </a:r>
            <a:r>
              <a:rPr lang="cs-CZ" dirty="0" smtClean="0"/>
              <a:t> nedaleko </a:t>
            </a:r>
            <a:r>
              <a:rPr lang="cs-CZ" dirty="0" smtClean="0">
                <a:hlinkClick r:id="rId5" tooltip="Slavkov u Brna"/>
              </a:rPr>
              <a:t>Slavkova u Brna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Francouzská armáda v čele s císařem </a:t>
            </a:r>
            <a:r>
              <a:rPr lang="cs-CZ" dirty="0" smtClean="0">
                <a:hlinkClick r:id="rId6" tooltip="Napoleon Bonaparte"/>
              </a:rPr>
              <a:t>Napoleonem</a:t>
            </a:r>
            <a:r>
              <a:rPr lang="cs-CZ" dirty="0" smtClean="0"/>
              <a:t> zde drtivě porazila vojsko </a:t>
            </a:r>
            <a:r>
              <a:rPr lang="cs-CZ" dirty="0" smtClean="0">
                <a:hlinkClick r:id="rId7" tooltip="Válka třetí koalice"/>
              </a:rPr>
              <a:t>III. koalice</a:t>
            </a:r>
            <a:r>
              <a:rPr lang="cs-CZ" dirty="0" smtClean="0"/>
              <a:t>, kterou zastupovali vojáci </a:t>
            </a:r>
            <a:r>
              <a:rPr lang="cs-CZ" dirty="0" smtClean="0">
                <a:hlinkClick r:id="rId8" tooltip="Ruské impérium"/>
              </a:rPr>
              <a:t>Ruského impéria</a:t>
            </a:r>
            <a:r>
              <a:rPr lang="cs-CZ" dirty="0" smtClean="0"/>
              <a:t> v čele s carem </a:t>
            </a:r>
            <a:r>
              <a:rPr lang="cs-CZ" dirty="0" smtClean="0">
                <a:hlinkClick r:id="rId9" tooltip="Alexandr I. Pavlovič"/>
              </a:rPr>
              <a:t>Alexandrem I.</a:t>
            </a:r>
            <a:r>
              <a:rPr lang="cs-CZ" dirty="0" smtClean="0"/>
              <a:t> a generálem </a:t>
            </a:r>
            <a:r>
              <a:rPr lang="cs-CZ" dirty="0" smtClean="0">
                <a:hlinkClick r:id="rId10" tooltip="Michail Illarionovič Kutuzov"/>
              </a:rPr>
              <a:t>M. I. </a:t>
            </a:r>
            <a:r>
              <a:rPr lang="cs-CZ" dirty="0" err="1" smtClean="0">
                <a:hlinkClick r:id="rId10" tooltip="Michail Illarionovič Kutuzov"/>
              </a:rPr>
              <a:t>Kutuzovem</a:t>
            </a:r>
            <a:r>
              <a:rPr lang="cs-CZ" dirty="0" smtClean="0"/>
              <a:t> a oddíly </a:t>
            </a:r>
            <a:r>
              <a:rPr lang="cs-CZ" dirty="0" smtClean="0">
                <a:hlinkClick r:id="rId11" tooltip="Rakouské císařství"/>
              </a:rPr>
              <a:t>Rakouského císařství</a:t>
            </a:r>
            <a:r>
              <a:rPr lang="cs-CZ" dirty="0" smtClean="0"/>
              <a:t> pod vrchním velením císaře </a:t>
            </a:r>
            <a:r>
              <a:rPr lang="cs-CZ" dirty="0" smtClean="0">
                <a:hlinkClick r:id="rId12" tooltip="František I. Rakouský"/>
              </a:rPr>
              <a:t>Františka I.</a:t>
            </a:r>
            <a:r>
              <a:rPr lang="cs-CZ" dirty="0" smtClean="0"/>
              <a:t> </a:t>
            </a:r>
          </a:p>
          <a:p>
            <a:r>
              <a:rPr lang="cs-CZ" dirty="0" smtClean="0"/>
              <a:t>Střetnutí u Slavkova je jednou z nejznámějších bitev, které proběhly na území </a:t>
            </a:r>
            <a:r>
              <a:rPr lang="cs-CZ" dirty="0" smtClean="0">
                <a:hlinkClick r:id="rId13" tooltip="Morava"/>
              </a:rPr>
              <a:t>Moravy</a:t>
            </a:r>
            <a:r>
              <a:rPr lang="cs-CZ" dirty="0" smtClean="0"/>
              <a:t>, a spolu s </a:t>
            </a:r>
            <a:r>
              <a:rPr lang="cs-CZ" dirty="0" smtClean="0">
                <a:hlinkClick r:id="rId14" tooltip="Bitva u Gaugamél"/>
              </a:rPr>
              <a:t>bitvou u </a:t>
            </a:r>
            <a:r>
              <a:rPr lang="cs-CZ" dirty="0" err="1" smtClean="0">
                <a:hlinkClick r:id="rId14" tooltip="Bitva u Gaugamél"/>
              </a:rPr>
              <a:t>Gaugamél</a:t>
            </a:r>
            <a:r>
              <a:rPr lang="cs-CZ" dirty="0" smtClean="0"/>
              <a:t>, </a:t>
            </a:r>
            <a:r>
              <a:rPr lang="cs-CZ" dirty="0" smtClean="0">
                <a:hlinkClick r:id="rId15" tooltip="Bitva u Kann"/>
              </a:rPr>
              <a:t>bitvou u Kann</a:t>
            </a:r>
            <a:r>
              <a:rPr lang="cs-CZ" dirty="0" smtClean="0"/>
              <a:t> a </a:t>
            </a:r>
            <a:r>
              <a:rPr lang="cs-CZ" dirty="0" smtClean="0">
                <a:hlinkClick r:id="rId16" tooltip="Bitva u Leuthenu"/>
              </a:rPr>
              <a:t>bitvou u </a:t>
            </a:r>
            <a:r>
              <a:rPr lang="cs-CZ" dirty="0" err="1" smtClean="0">
                <a:hlinkClick r:id="rId16" tooltip="Bitva u Leuthenu"/>
              </a:rPr>
              <a:t>Leuthenu</a:t>
            </a:r>
            <a:r>
              <a:rPr lang="cs-CZ" dirty="0" smtClean="0"/>
              <a:t> patří mezi mistrovská díla taktiky.</a:t>
            </a:r>
            <a:r>
              <a:rPr lang="cs-CZ" baseline="30000" dirty="0" smtClean="0">
                <a:hlinkClick r:id="rId17"/>
              </a:rPr>
              <a:t>[4]</a:t>
            </a:r>
            <a:r>
              <a:rPr lang="cs-CZ" dirty="0" smtClean="0"/>
              <a:t> </a:t>
            </a:r>
          </a:p>
          <a:p>
            <a:r>
              <a:rPr lang="cs-CZ" dirty="0" smtClean="0"/>
              <a:t>Napoleonovo vítězství nejenže rozbilo svazek III. koalice, ale mělo také vliv na uspořádání státních celků v celé tehdejší střední Evropě, zejména pak v </a:t>
            </a:r>
            <a:r>
              <a:rPr lang="cs-CZ" dirty="0" smtClean="0">
                <a:hlinkClick r:id="rId18" tooltip="Svatá říše římská"/>
              </a:rPr>
              <a:t>římskoněmecké říši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Přestože francouzský císař řídil úvodní fáze bitvy z návrší </a:t>
            </a:r>
            <a:r>
              <a:rPr lang="cs-CZ" dirty="0" err="1" smtClean="0">
                <a:hlinkClick r:id="rId19" tooltip="Žuráň"/>
              </a:rPr>
              <a:t>Žuráň</a:t>
            </a:r>
            <a:r>
              <a:rPr lang="cs-CZ" dirty="0" smtClean="0"/>
              <a:t> (286 m n. m., dnes v katastru obce </a:t>
            </a:r>
            <a:r>
              <a:rPr lang="cs-CZ" dirty="0" smtClean="0">
                <a:hlinkClick r:id="rId20" tooltip="Podolí (okres Brno-venkov)"/>
              </a:rPr>
              <a:t>Podolí</a:t>
            </a:r>
            <a:r>
              <a:rPr lang="cs-CZ" dirty="0" smtClean="0"/>
              <a:t> v okrese </a:t>
            </a:r>
            <a:r>
              <a:rPr lang="cs-CZ" dirty="0" smtClean="0">
                <a:hlinkClick r:id="rId21" tooltip="Okres Brno-venkov"/>
              </a:rPr>
              <a:t>Brno-venkov</a:t>
            </a:r>
            <a:r>
              <a:rPr lang="cs-CZ" dirty="0" smtClean="0"/>
              <a:t>) a František I. s carem Alexandrem měli svůj hlavní stan zřízený v </a:t>
            </a:r>
            <a:r>
              <a:rPr lang="cs-CZ" dirty="0" smtClean="0">
                <a:hlinkClick r:id="rId22" tooltip="Křenovice (okres Vyškov)"/>
              </a:rPr>
              <a:t>Křenovicích</a:t>
            </a:r>
            <a:r>
              <a:rPr lang="cs-CZ" dirty="0" smtClean="0"/>
              <a:t>, nazval francouzský císař bitvu podle Slavkova, vzdáleného od centra bojiště zhruba 9 km.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5443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1958</Words>
  <Application>Microsoft Office PowerPoint</Application>
  <PresentationFormat>Širokoúhlá obrazovka</PresentationFormat>
  <Paragraphs>199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Rusko v 19.století</vt:lpstr>
      <vt:lpstr>Alexandr I. Pavlovič</vt:lpstr>
      <vt:lpstr>Prezentace aplikace PowerPoint</vt:lpstr>
      <vt:lpstr>Prezentace aplikace PowerPoint</vt:lpstr>
      <vt:lpstr>Prezentace aplikace PowerPoint</vt:lpstr>
      <vt:lpstr>Napoleon</vt:lpstr>
      <vt:lpstr>Prezentace aplikace PowerPoint</vt:lpstr>
      <vt:lpstr>Vztahy Francie a Ruska</vt:lpstr>
      <vt:lpstr>Bitva u Slavkova </vt:lpstr>
      <vt:lpstr>Alexandr I., František I. a Napoleon I.</vt:lpstr>
      <vt:lpstr>Prezentace aplikace PowerPoint</vt:lpstr>
      <vt:lpstr>Prezentace aplikace PowerPoint</vt:lpstr>
      <vt:lpstr>Prezentace aplikace PowerPoint</vt:lpstr>
      <vt:lpstr>Prezentace aplikace PowerPoint</vt:lpstr>
      <vt:lpstr>Ruské tažení</vt:lpstr>
      <vt:lpstr>Bitva u Borodina</vt:lpstr>
      <vt:lpstr>Prezentace aplikace PowerPoint</vt:lpstr>
      <vt:lpstr>Vojenská porada ve Fili</vt:lpstr>
      <vt:lpstr>Kutuzov  (1747 – 1813)</vt:lpstr>
      <vt:lpstr>Napoleonova porážka</vt:lpstr>
      <vt:lpstr>Prezentace aplikace PowerPoint</vt:lpstr>
      <vt:lpstr>Konečná porážka Napoleona</vt:lpstr>
      <vt:lpstr>Prezentace aplikace PowerPoint</vt:lpstr>
      <vt:lpstr>Císařovna Josefína                 Marie Luisa                                                                         Habsbursko-Lotrinská</vt:lpstr>
      <vt:lpstr>Vídeňský kongres</vt:lpstr>
      <vt:lpstr>Rozhodnutí kongresu</vt:lpstr>
      <vt:lpstr>Prezentace aplikace PowerPoint</vt:lpstr>
      <vt:lpstr>SVATÁ ALIANCE</vt:lpstr>
      <vt:lpstr>Povstání děkabristů</vt:lpstr>
      <vt:lpstr>Prezentace aplikace PowerPoint</vt:lpstr>
      <vt:lpstr>Děkabristé na Senátním náměstí</vt:lpstr>
      <vt:lpstr>A.S.Puškin a děkabristé</vt:lpstr>
      <vt:lpstr>Kníže Volkonskij s manželkou ve vězení (1830), film «Звезда пленительного счастья»</vt:lpstr>
      <vt:lpstr>Mikuláš I (1825 – 1855)</vt:lpstr>
      <vt:lpstr>Mikuláš I. a Alexandra Fjodorovna</vt:lpstr>
      <vt:lpstr>Zahraniční politika</vt:lpstr>
      <vt:lpstr>Alexandr II. (1855 – 1881)</vt:lpstr>
      <vt:lpstr>Reformy</vt:lpstr>
      <vt:lpstr>Zrušení nevolnictví</vt:lpstr>
      <vt:lpstr>Nespokojenost s reformou</vt:lpstr>
      <vt:lpstr>Reforma soudnictví</vt:lpstr>
      <vt:lpstr>Reforma vnitřní správy</vt:lpstr>
      <vt:lpstr>Reforma armády</vt:lpstr>
      <vt:lpstr>Atentát na Alexandra II.</vt:lpstr>
      <vt:lpstr>Prezentace aplikace PowerPoint</vt:lpstr>
      <vt:lpstr>Alexandr III. (1881 – 1894)</vt:lpstr>
      <vt:lpstr>Alexandr III. a Marije Fjodorovna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19.století</dc:title>
  <dc:creator>Hobzova</dc:creator>
  <cp:lastModifiedBy>Bobrzykova</cp:lastModifiedBy>
  <cp:revision>39</cp:revision>
  <dcterms:created xsi:type="dcterms:W3CDTF">2015-04-12T02:58:36Z</dcterms:created>
  <dcterms:modified xsi:type="dcterms:W3CDTF">2017-05-18T13:31:44Z</dcterms:modified>
</cp:coreProperties>
</file>