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87" r:id="rId4"/>
    <p:sldId id="289" r:id="rId5"/>
    <p:sldId id="290" r:id="rId6"/>
    <p:sldId id="273" r:id="rId7"/>
    <p:sldId id="293" r:id="rId8"/>
    <p:sldId id="291" r:id="rId9"/>
    <p:sldId id="294" r:id="rId10"/>
    <p:sldId id="295" r:id="rId11"/>
    <p:sldId id="260" r:id="rId12"/>
    <p:sldId id="296" r:id="rId13"/>
    <p:sldId id="276" r:id="rId14"/>
    <p:sldId id="270" r:id="rId15"/>
    <p:sldId id="269" r:id="rId16"/>
    <p:sldId id="274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</p:sldIdLst>
  <p:sldSz cx="12192000" cy="6858000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9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cs-CZ"/>
              <a:t>Klikněte pro úpravu formátu komentářů</a:t>
            </a:r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cs-CZ"/>
              <a:t>&lt;záhlaví&gt;</a:t>
            </a:r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cs-CZ"/>
              <a:t>&lt;datum/čas&gt;</a:t>
            </a:r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cs-CZ"/>
              <a:t>&lt;zápatí&gt;</a:t>
            </a:r>
            <a:endParaRPr/>
          </a:p>
        </p:txBody>
      </p:sp>
      <p:sp>
        <p:nvSpPr>
          <p:cNvPr id="10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59560E34-184E-4600-B6D0-A30973D765E3}" type="slidenum">
              <a:rPr lang="cs-CZ"/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6916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cs-CZ"/>
              <a:t>Z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17437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728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728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106680" y="36817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17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728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728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880" cy="52167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106680" y="36817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7280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cs-CZ"/>
              <a:t>Klikněte pro úpravu formátu textu nadpisu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728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cs-CZ"/>
              <a:t>Klikněte pro úpravu formátu textu osnovy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cs-CZ"/>
              <a:t>Druhá úroveň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cs-CZ"/>
              <a:t>Třetí úroveň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cs-CZ"/>
              <a:t>Čtvrtá úroveň osnovy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cs-CZ"/>
              <a:t>Pátá úroveň osnovy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cs-CZ"/>
              <a:t>Šestá úroveň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cs-CZ"/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f/Ivan_III_of_Russia_3.jpg" TargetMode="External"/><Relationship Id="rId2" Type="http://schemas.openxmlformats.org/officeDocument/2006/relationships/hyperlink" Target="https://www.google.cz/search?q=ivan+3&amp;rlz=1C1SKPL_enCZ431CZ431&amp;espv=210&amp;es_sm=122&amp;tbm=isch&amp;tbo=u&amp;source=univ&amp;sa=X&amp;ei=Hf4JU5i8LpGV7AbdkoHwBQ&amp;ved=0CD0QsAQ&amp;biw=1280&amp;bih=899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cs-CZ" sz="6000">
                <a:solidFill>
                  <a:srgbClr val="000000"/>
                </a:solidFill>
                <a:latin typeface="Calibri Light"/>
              </a:rPr>
              <a:t>Moskevská Rus</a:t>
            </a:r>
            <a:endParaRPr dirty="0"/>
          </a:p>
        </p:txBody>
      </p:sp>
      <p:sp>
        <p:nvSpPr>
          <p:cNvPr id="111" name="CustomShape 2"/>
          <p:cNvSpPr/>
          <p:nvPr/>
        </p:nvSpPr>
        <p:spPr>
          <a:xfrm>
            <a:off x="1523880" y="3602160"/>
            <a:ext cx="9143280" cy="1654920"/>
          </a:xfrm>
          <a:prstGeom prst="rect">
            <a:avLst/>
          </a:prstGeom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Ivan III Velký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/>
          </p:nvPr>
        </p:nvSpPr>
        <p:spPr>
          <a:xfrm>
            <a:off x="731340" y="1820420"/>
            <a:ext cx="10728360" cy="3977280"/>
          </a:xfrm>
        </p:spPr>
        <p:txBody>
          <a:bodyPr/>
          <a:lstStyle/>
          <a:p>
            <a:r>
              <a:rPr lang="cs-CZ" dirty="0" smtClean="0"/>
              <a:t>Připojil Jaroslavské, Permské, </a:t>
            </a:r>
            <a:r>
              <a:rPr lang="cs-CZ" dirty="0" err="1" smtClean="0"/>
              <a:t>Vjatské</a:t>
            </a:r>
            <a:r>
              <a:rPr lang="cs-CZ" dirty="0" smtClean="0"/>
              <a:t>, </a:t>
            </a:r>
          </a:p>
          <a:p>
            <a:pPr marL="0" indent="0">
              <a:buNone/>
            </a:pPr>
            <a:r>
              <a:rPr lang="cs-CZ" dirty="0" smtClean="0"/>
              <a:t>Tverské a Novgorodské knížectví</a:t>
            </a:r>
          </a:p>
          <a:p>
            <a:r>
              <a:rPr lang="cs-CZ" b="1" dirty="0" smtClean="0"/>
              <a:t>Konec mongolského jha – 1480</a:t>
            </a:r>
            <a:r>
              <a:rPr lang="cs-CZ" dirty="0" smtClean="0"/>
              <a:t>, „</a:t>
            </a:r>
            <a:r>
              <a:rPr lang="ru-RU" dirty="0"/>
              <a:t>С</a:t>
            </a:r>
            <a:r>
              <a:rPr lang="ru-RU" dirty="0" smtClean="0"/>
              <a:t>тояние на реке Угре</a:t>
            </a:r>
            <a:r>
              <a:rPr lang="cs-CZ" dirty="0" smtClean="0"/>
              <a:t>“</a:t>
            </a:r>
            <a:endParaRPr lang="ru-RU" dirty="0" smtClean="0"/>
          </a:p>
          <a:p>
            <a:r>
              <a:rPr lang="cs-CZ" dirty="0" smtClean="0"/>
              <a:t>Prohlásil se za Pána vší Rusi –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Великий князь -</a:t>
            </a:r>
            <a:r>
              <a:rPr lang="cs-CZ" dirty="0" smtClean="0"/>
              <a:t> </a:t>
            </a:r>
            <a:r>
              <a:rPr lang="ru-RU" dirty="0" smtClean="0"/>
              <a:t>Государь всея Руси</a:t>
            </a:r>
            <a:r>
              <a:rPr lang="cs-CZ" dirty="0" smtClean="0"/>
              <a:t> </a:t>
            </a:r>
            <a:r>
              <a:rPr lang="ru-RU" sz="1400" dirty="0" smtClean="0"/>
              <a:t>(</a:t>
            </a:r>
            <a:r>
              <a:rPr lang="cs-CZ" sz="1400" dirty="0"/>
              <a:t>nejen Moskevského knížectví</a:t>
            </a:r>
            <a:r>
              <a:rPr lang="cs-CZ" sz="1400" dirty="0" smtClean="0"/>
              <a:t>)</a:t>
            </a:r>
          </a:p>
          <a:p>
            <a:r>
              <a:rPr lang="cs-CZ" dirty="0" smtClean="0"/>
              <a:t>Postavil červený Kreml</a:t>
            </a:r>
          </a:p>
          <a:p>
            <a:r>
              <a:rPr lang="cs-CZ" dirty="0" smtClean="0"/>
              <a:t>1497 – SUDĚBNÍK</a:t>
            </a:r>
          </a:p>
          <a:p>
            <a:r>
              <a:rPr lang="cs-CZ" dirty="0" smtClean="0"/>
              <a:t>Sjednocený stát se stal jmenovat Rusko – </a:t>
            </a:r>
            <a:r>
              <a:rPr lang="ru-RU" dirty="0" smtClean="0"/>
              <a:t>Россия</a:t>
            </a:r>
          </a:p>
          <a:p>
            <a:r>
              <a:rPr lang="en-US" dirty="0" err="1" smtClean="0"/>
              <a:t>Rusko</a:t>
            </a:r>
            <a:r>
              <a:rPr lang="en-US" dirty="0" smtClean="0"/>
              <a:t> se </a:t>
            </a:r>
            <a:r>
              <a:rPr lang="en-US" dirty="0" err="1" smtClean="0"/>
              <a:t>stalo</a:t>
            </a:r>
            <a:r>
              <a:rPr lang="en-US" dirty="0" smtClean="0"/>
              <a:t> </a:t>
            </a:r>
            <a:r>
              <a:rPr lang="en-US" dirty="0" err="1" smtClean="0"/>
              <a:t>centrem</a:t>
            </a:r>
            <a:r>
              <a:rPr lang="en-US" dirty="0" smtClean="0"/>
              <a:t> </a:t>
            </a:r>
            <a:r>
              <a:rPr lang="en-US" dirty="0" err="1" smtClean="0"/>
              <a:t>pravoslav</a:t>
            </a:r>
            <a:r>
              <a:rPr lang="cs-CZ" dirty="0" smtClean="0"/>
              <a:t>í 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2528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1984680" y="273240"/>
            <a:ext cx="9597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 dirty="0"/>
          </a:p>
        </p:txBody>
      </p:sp>
      <p:sp>
        <p:nvSpPr>
          <p:cNvPr id="122" name="TextShape 2"/>
          <p:cNvSpPr txBox="1"/>
          <p:nvPr/>
        </p:nvSpPr>
        <p:spPr>
          <a:xfrm>
            <a:off x="609480" y="1604520"/>
            <a:ext cx="10728360" cy="3977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pic>
        <p:nvPicPr>
          <p:cNvPr id="1026" name="Picture 2" descr="Кар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585" y="592785"/>
            <a:ext cx="729615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900igr.net/datas/istorija/Edinoe-gosudarstvo/0016-016-TSentralizatsija-gosudarstvennoj-vlas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078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1348180" y="299744"/>
            <a:ext cx="9597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cs-CZ" sz="4800" dirty="0" err="1"/>
              <a:t>Suděbnik</a:t>
            </a:r>
            <a:r>
              <a:rPr lang="cs-CZ" sz="4800" dirty="0"/>
              <a:t> 1497</a:t>
            </a:r>
            <a:endParaRPr dirty="0"/>
          </a:p>
        </p:txBody>
      </p:sp>
      <p:sp>
        <p:nvSpPr>
          <p:cNvPr id="166" name="TextShape 2"/>
          <p:cNvSpPr txBox="1"/>
          <p:nvPr/>
        </p:nvSpPr>
        <p:spPr>
          <a:xfrm>
            <a:off x="533400" y="1604520"/>
            <a:ext cx="11226800" cy="5307480"/>
          </a:xfrm>
          <a:prstGeom prst="rect">
            <a:avLst/>
          </a:prstGeom>
        </p:spPr>
        <p:txBody>
          <a:bodyPr wrap="none" lIns="0" tIns="0" rIns="0" bIns="0"/>
          <a:lstStyle/>
          <a:p>
            <a:pPr marL="457200" indent="-457200" algn="just">
              <a:lnSpc>
                <a:spcPct val="100000"/>
              </a:lnSpc>
              <a:buSzPct val="25000"/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Nejvýznamnější ruský právní kodex z období </a:t>
            </a:r>
            <a:endParaRPr lang="cs-CZ" sz="2800" dirty="0" smtClean="0">
              <a:solidFill>
                <a:srgbClr val="000000"/>
              </a:solidFill>
              <a:latin typeface="Lucida Sans Unicode"/>
            </a:endParaRPr>
          </a:p>
          <a:p>
            <a:pPr algn="just">
              <a:lnSpc>
                <a:spcPct val="100000"/>
              </a:lnSpc>
              <a:buSzPct val="25000"/>
            </a:pP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s</a:t>
            </a: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jednocování severovýchodní 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Rusi</a:t>
            </a:r>
            <a:endParaRPr sz="2800" dirty="0"/>
          </a:p>
          <a:p>
            <a:pPr marL="457200" indent="-457200" algn="just">
              <a:lnSpc>
                <a:spcPct val="100000"/>
              </a:lnSpc>
              <a:buSzPct val="25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Věnoval pozornost centrální správě a soudnictví </a:t>
            </a:r>
            <a:endParaRPr lang="cs-CZ" sz="2800" dirty="0" smtClean="0">
              <a:solidFill>
                <a:srgbClr val="000000"/>
              </a:solidFill>
              <a:latin typeface="Lucida Sans Unicode"/>
            </a:endParaRPr>
          </a:p>
          <a:p>
            <a:pPr algn="just">
              <a:lnSpc>
                <a:spcPct val="100000"/>
              </a:lnSpc>
              <a:buSzPct val="25000"/>
            </a:pP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(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aby soudce nepřijímal úplatky</a:t>
            </a: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)</a:t>
            </a:r>
          </a:p>
          <a:p>
            <a:pPr marL="457200" indent="-457200" algn="just">
              <a:lnSpc>
                <a:spcPct val="100000"/>
              </a:lnSpc>
              <a:buSzPct val="25000"/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Činnost 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soudnictví podřízena kontrole </a:t>
            </a: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velkoknížecích</a:t>
            </a:r>
          </a:p>
          <a:p>
            <a:pPr algn="just">
              <a:lnSpc>
                <a:spcPct val="100000"/>
              </a:lnSpc>
              <a:buSzPct val="25000"/>
            </a:pP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zástupců</a:t>
            </a:r>
            <a:endParaRPr sz="2800" dirty="0"/>
          </a:p>
          <a:p>
            <a:pPr marL="457200" indent="-457200" algn="just">
              <a:lnSpc>
                <a:spcPct val="100000"/>
              </a:lnSpc>
              <a:buSzPct val="25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Uzákonil zrušení svobodného odchodu ruského </a:t>
            </a:r>
            <a:r>
              <a:rPr lang="cs-CZ" sz="2800" i="1" dirty="0" err="1">
                <a:solidFill>
                  <a:srgbClr val="000000"/>
                </a:solidFill>
                <a:latin typeface="Lucida Sans Unicode"/>
              </a:rPr>
              <a:t>cholopa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 – </a:t>
            </a:r>
            <a:endParaRPr lang="cs-CZ" sz="2800" dirty="0" smtClean="0">
              <a:solidFill>
                <a:srgbClr val="000000"/>
              </a:solidFill>
              <a:latin typeface="Lucida Sans Unicode"/>
            </a:endParaRPr>
          </a:p>
          <a:p>
            <a:pPr algn="just">
              <a:lnSpc>
                <a:spcPct val="100000"/>
              </a:lnSpc>
              <a:buSzPct val="25000"/>
            </a:pP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svobodný 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odchod omezen na dva týdny v roce, týden </a:t>
            </a:r>
            <a:endParaRPr lang="cs-CZ" sz="2800" dirty="0" smtClean="0">
              <a:solidFill>
                <a:srgbClr val="000000"/>
              </a:solidFill>
              <a:latin typeface="Lucida Sans Unicode"/>
            </a:endParaRPr>
          </a:p>
          <a:p>
            <a:pPr algn="just">
              <a:lnSpc>
                <a:spcPct val="100000"/>
              </a:lnSpc>
              <a:buSzPct val="25000"/>
            </a:pP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před 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a po sv. Jiří </a:t>
            </a: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(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26. listopadu po skončení všech </a:t>
            </a:r>
            <a:endParaRPr lang="cs-CZ" sz="2800" dirty="0" smtClean="0">
              <a:solidFill>
                <a:srgbClr val="000000"/>
              </a:solidFill>
              <a:latin typeface="Lucida Sans Unicode"/>
            </a:endParaRPr>
          </a:p>
          <a:p>
            <a:pPr algn="just">
              <a:lnSpc>
                <a:spcPct val="100000"/>
              </a:lnSpc>
              <a:buSzPct val="25000"/>
            </a:pP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polních 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prací </a:t>
            </a:r>
            <a:r>
              <a:rPr lang="ru-RU" sz="2800" dirty="0" smtClean="0">
                <a:solidFill>
                  <a:srgbClr val="000000"/>
                </a:solidFill>
                <a:latin typeface="Lucida Sans Unicode"/>
              </a:rPr>
              <a:t>- </a:t>
            </a:r>
            <a:r>
              <a:rPr lang="ru-RU" sz="2800" dirty="0" smtClean="0">
                <a:solidFill>
                  <a:srgbClr val="000000"/>
                </a:solidFill>
                <a:latin typeface="Lucida Sans Unicode"/>
              </a:rPr>
              <a:t>Юрьев день</a:t>
            </a: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)</a:t>
            </a:r>
            <a:endParaRPr sz="2800" dirty="0"/>
          </a:p>
          <a:p>
            <a:pPr marL="457200" indent="-457200" algn="just">
              <a:lnSpc>
                <a:spcPct val="100000"/>
              </a:lnSpc>
              <a:buSzPct val="25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Platil pro všechny vrstvy a třídy ruské společnosti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1984680" y="273240"/>
            <a:ext cx="9597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cs-CZ" sz="4800" dirty="0"/>
              <a:t>Rozšíření Moskevské Rusi</a:t>
            </a:r>
            <a:endParaRPr dirty="0"/>
          </a:p>
        </p:txBody>
      </p:sp>
      <p:sp>
        <p:nvSpPr>
          <p:cNvPr id="150" name="TextShape 2"/>
          <p:cNvSpPr txBox="1"/>
          <p:nvPr/>
        </p:nvSpPr>
        <p:spPr>
          <a:xfrm>
            <a:off x="1984680" y="1422360"/>
            <a:ext cx="9178200" cy="54356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endParaRPr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/>
          </p:nvPr>
        </p:nvSpPr>
        <p:spPr>
          <a:xfrm>
            <a:off x="418980" y="3654690"/>
            <a:ext cx="10514880" cy="1325520"/>
          </a:xfrm>
        </p:spPr>
        <p:txBody>
          <a:bodyPr/>
          <a:lstStyle/>
          <a:p>
            <a:pPr>
              <a:buSzPct val="25000"/>
            </a:pPr>
            <a:r>
              <a:rPr lang="cs-CZ" dirty="0" smtClean="0">
                <a:latin typeface="Times New Roman"/>
              </a:rPr>
              <a:t>1505 </a:t>
            </a:r>
            <a:r>
              <a:rPr lang="cs-CZ" dirty="0" smtClean="0">
                <a:latin typeface="Times New Roman"/>
              </a:rPr>
              <a:t>– 1533 vláda </a:t>
            </a:r>
            <a:endParaRPr lang="cs-CZ" dirty="0" smtClean="0">
              <a:latin typeface="Times New Roman"/>
            </a:endParaRPr>
          </a:p>
          <a:p>
            <a:pPr>
              <a:buSzPct val="25000"/>
            </a:pPr>
            <a:r>
              <a:rPr lang="cs-CZ" b="1" dirty="0" smtClean="0">
                <a:latin typeface="Times New Roman"/>
              </a:rPr>
              <a:t>Vasilije </a:t>
            </a:r>
            <a:r>
              <a:rPr lang="cs-CZ" b="1" dirty="0" smtClean="0">
                <a:latin typeface="Times New Roman"/>
              </a:rPr>
              <a:t>III.</a:t>
            </a:r>
            <a:endParaRPr lang="cs-CZ" dirty="0" smtClean="0"/>
          </a:p>
          <a:p>
            <a:pPr algn="just">
              <a:lnSpc>
                <a:spcPct val="100000"/>
              </a:lnSpc>
              <a:buSzPct val="25000"/>
              <a:buFont typeface="StarSymbol"/>
              <a:buChar char=""/>
            </a:pP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cs-CZ" dirty="0" smtClean="0"/>
              <a:t>Připojeni Smolenska, </a:t>
            </a:r>
          </a:p>
          <a:p>
            <a:r>
              <a:rPr lang="cs-CZ" dirty="0" smtClean="0"/>
              <a:t>Rjazani, Pskova</a:t>
            </a:r>
            <a:endParaRPr lang="cs-CZ" dirty="0"/>
          </a:p>
        </p:txBody>
      </p:sp>
      <p:pic>
        <p:nvPicPr>
          <p:cNvPr id="3074" name="Picture 2" descr="http://expert.ru/data/public/483504/483573/shema-rur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1241553"/>
            <a:ext cx="5359220" cy="547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1411247" y="845640"/>
            <a:ext cx="9597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cs-CZ" sz="5400" dirty="0">
                <a:latin typeface="Times New Roman"/>
              </a:rPr>
              <a:t>Důsledky mongolského jha</a:t>
            </a:r>
            <a:endParaRPr dirty="0"/>
          </a:p>
        </p:txBody>
      </p:sp>
      <p:sp>
        <p:nvSpPr>
          <p:cNvPr id="148" name="TextShape 2"/>
          <p:cNvSpPr txBox="1"/>
          <p:nvPr/>
        </p:nvSpPr>
        <p:spPr>
          <a:xfrm>
            <a:off x="1734480" y="1418040"/>
            <a:ext cx="9353520" cy="543996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endParaRPr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/>
          </p:nvPr>
        </p:nvSpPr>
        <p:spPr>
          <a:xfrm>
            <a:off x="414094" y="1790639"/>
            <a:ext cx="10514880" cy="4800780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SzPct val="25000"/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rgbClr val="000000"/>
                </a:solidFill>
                <a:latin typeface="Times New Roman"/>
              </a:rPr>
              <a:t>Násilné přerušení a zpřetrhání kulturních, politických i obchodních styků </a:t>
            </a:r>
          </a:p>
          <a:p>
            <a:pPr marL="0" indent="0">
              <a:lnSpc>
                <a:spcPct val="100000"/>
              </a:lnSpc>
              <a:buSzPct val="25000"/>
              <a:buNone/>
            </a:pPr>
            <a:r>
              <a:rPr lang="cs-CZ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cs-CZ" sz="2800" dirty="0" smtClean="0">
                <a:solidFill>
                  <a:srgbClr val="000000"/>
                </a:solidFill>
                <a:latin typeface="Times New Roman"/>
              </a:rPr>
              <a:t>  Rusi s Evropou ve 13. a 14. stol. </a:t>
            </a:r>
            <a:r>
              <a:rPr lang="cs-CZ" sz="2800" dirty="0" smtClean="0">
                <a:solidFill>
                  <a:srgbClr val="000000"/>
                </a:solidFill>
                <a:latin typeface="Times New Roman"/>
                <a:ea typeface="Lucida Sans Unicode"/>
              </a:rPr>
              <a:t>→ izolace Ruska</a:t>
            </a:r>
            <a:endParaRPr lang="cs-CZ" sz="2800" dirty="0" smtClean="0"/>
          </a:p>
          <a:p>
            <a:pPr marL="457200" indent="-457200">
              <a:lnSpc>
                <a:spcPct val="100000"/>
              </a:lnSpc>
              <a:buSzPct val="25000"/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rgbClr val="000000"/>
                </a:solidFill>
                <a:latin typeface="Times New Roman"/>
              </a:rPr>
              <a:t>Odlišný  vývoj </a:t>
            </a:r>
            <a:r>
              <a:rPr lang="cs-CZ" sz="2800" dirty="0" smtClean="0">
                <a:solidFill>
                  <a:srgbClr val="000000"/>
                </a:solidFill>
                <a:latin typeface="Times New Roman"/>
                <a:ea typeface="Lucida Sans Unicode"/>
              </a:rPr>
              <a:t>→ </a:t>
            </a:r>
            <a:r>
              <a:rPr lang="cs-CZ" sz="2800" dirty="0" smtClean="0">
                <a:solidFill>
                  <a:srgbClr val="000000"/>
                </a:solidFill>
                <a:latin typeface="Times New Roman"/>
              </a:rPr>
              <a:t>Rusko – středověk, Evropa – renesance</a:t>
            </a:r>
            <a:endParaRPr lang="cs-CZ" sz="2800" dirty="0" smtClean="0"/>
          </a:p>
          <a:p>
            <a:pPr marL="457200" indent="-457200">
              <a:lnSpc>
                <a:spcPct val="100000"/>
              </a:lnSpc>
              <a:buSzPct val="25000"/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rgbClr val="000000"/>
                </a:solidFill>
                <a:latin typeface="Times New Roman"/>
              </a:rPr>
              <a:t>Hospodářský a kulturní úpadek Ruska </a:t>
            </a:r>
            <a:r>
              <a:rPr lang="cs-CZ" sz="2800" dirty="0" smtClean="0">
                <a:solidFill>
                  <a:srgbClr val="000000"/>
                </a:solidFill>
                <a:latin typeface="Times New Roman"/>
                <a:ea typeface="Lucida Sans Unicode"/>
              </a:rPr>
              <a:t>→</a:t>
            </a:r>
            <a:r>
              <a:rPr lang="cs-CZ" sz="2800" dirty="0" smtClean="0">
                <a:solidFill>
                  <a:srgbClr val="000000"/>
                </a:solidFill>
                <a:latin typeface="Times New Roman"/>
              </a:rPr>
              <a:t> zaostává za Evropou o </a:t>
            </a:r>
          </a:p>
          <a:p>
            <a:pPr marL="0" indent="0">
              <a:lnSpc>
                <a:spcPct val="100000"/>
              </a:lnSpc>
              <a:buSzPct val="25000"/>
              <a:buNone/>
            </a:pPr>
            <a:r>
              <a:rPr lang="cs-CZ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cs-CZ" sz="2800" dirty="0" smtClean="0">
                <a:solidFill>
                  <a:srgbClr val="000000"/>
                </a:solidFill>
                <a:latin typeface="Times New Roman"/>
              </a:rPr>
              <a:t>  téměř 250 let</a:t>
            </a:r>
            <a:endParaRPr lang="cs-CZ" sz="2800" dirty="0" smtClean="0"/>
          </a:p>
          <a:p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1984680" y="273240"/>
            <a:ext cx="9597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cs-CZ" sz="4400">
                <a:latin typeface="Times New Roman"/>
              </a:rPr>
              <a:t>Kultura Moskevské Rusi</a:t>
            </a:r>
            <a:endParaRPr/>
          </a:p>
        </p:txBody>
      </p:sp>
      <p:sp>
        <p:nvSpPr>
          <p:cNvPr id="162" name="TextShape 2"/>
          <p:cNvSpPr txBox="1"/>
          <p:nvPr/>
        </p:nvSpPr>
        <p:spPr>
          <a:xfrm>
            <a:off x="1984680" y="1224000"/>
            <a:ext cx="9353520" cy="5760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/>
          </p:nvPr>
        </p:nvSpPr>
        <p:spPr>
          <a:xfrm>
            <a:off x="965080" y="4092760"/>
            <a:ext cx="10514880" cy="1325520"/>
          </a:xfr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cs-CZ" sz="3600" b="1" dirty="0" smtClean="0">
                <a:latin typeface="Times New Roman"/>
              </a:rPr>
              <a:t>Literatura</a:t>
            </a:r>
            <a:endParaRPr lang="cs-CZ" dirty="0" smtClean="0"/>
          </a:p>
          <a:p>
            <a:r>
              <a:rPr lang="cs-CZ" sz="2000" dirty="0" smtClean="0"/>
              <a:t>Potřeba úředních záznamů, letopisy v Novgorodu a Moskvě, 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papír místo pergamenu, jednodušší písmo (ustav a </a:t>
            </a:r>
            <a:r>
              <a:rPr lang="cs-CZ" sz="2000" dirty="0" err="1" smtClean="0"/>
              <a:t>poluustav</a:t>
            </a:r>
            <a:r>
              <a:rPr lang="cs-CZ" sz="2000" dirty="0" smtClean="0"/>
              <a:t>)</a:t>
            </a:r>
          </a:p>
          <a:p>
            <a:endParaRPr lang="cs-CZ" sz="2400" dirty="0" smtClean="0">
              <a:latin typeface="Times New Roman"/>
            </a:endParaRPr>
          </a:p>
          <a:p>
            <a:r>
              <a:rPr lang="cs-CZ" sz="2400" dirty="0" smtClean="0">
                <a:latin typeface="Times New Roman"/>
              </a:rPr>
              <a:t>Letopisy</a:t>
            </a:r>
            <a:r>
              <a:rPr lang="cs-CZ" sz="2400" dirty="0" smtClean="0">
                <a:latin typeface="Times New Roman"/>
              </a:rPr>
              <a:t>:</a:t>
            </a:r>
            <a:endParaRPr lang="cs-CZ" sz="2400" dirty="0" smtClean="0"/>
          </a:p>
          <a:p>
            <a:r>
              <a:rPr lang="cs-CZ" sz="2000" dirty="0" smtClean="0"/>
              <a:t>«</a:t>
            </a:r>
            <a:r>
              <a:rPr lang="ru-RU" sz="2000" dirty="0" smtClean="0"/>
              <a:t>Троицкая летопись» – </a:t>
            </a:r>
            <a:r>
              <a:rPr lang="cs-CZ" sz="2000" dirty="0" smtClean="0"/>
              <a:t>Trojický letopis, Moskevský letopisný 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svod (sbírka, kodex) v r. 1479</a:t>
            </a:r>
          </a:p>
          <a:p>
            <a:r>
              <a:rPr lang="cs-CZ" sz="2000" dirty="0" smtClean="0"/>
              <a:t>«</a:t>
            </a:r>
            <a:r>
              <a:rPr lang="ru-RU" sz="2000" dirty="0" smtClean="0"/>
              <a:t>Хронограф» – </a:t>
            </a:r>
            <a:r>
              <a:rPr lang="cs-CZ" sz="2000" dirty="0" smtClean="0"/>
              <a:t>první ruský chronograf v r. 1442</a:t>
            </a:r>
          </a:p>
          <a:p>
            <a:endParaRPr lang="cs-CZ" sz="2000" dirty="0" smtClean="0"/>
          </a:p>
          <a:p>
            <a:r>
              <a:rPr lang="cs-CZ" sz="2000" dirty="0" smtClean="0"/>
              <a:t>Pověsti:  «</a:t>
            </a:r>
            <a:r>
              <a:rPr lang="ru-RU" sz="2000" dirty="0" smtClean="0"/>
              <a:t>О битве на Калке», «Повесть о разорении Рязани Батыем», повести о Александре </a:t>
            </a:r>
          </a:p>
          <a:p>
            <a:r>
              <a:rPr lang="ru-RU" sz="2000" dirty="0" smtClean="0"/>
              <a:t>Невском, </a:t>
            </a:r>
            <a:r>
              <a:rPr lang="cs-CZ" sz="2000" dirty="0" smtClean="0"/>
              <a:t>např. «</a:t>
            </a:r>
            <a:r>
              <a:rPr lang="ru-RU" sz="2000" dirty="0" smtClean="0"/>
              <a:t>Житие Александра Невского</a:t>
            </a:r>
            <a:r>
              <a:rPr lang="ru-RU" sz="2000" dirty="0" smtClean="0"/>
              <a:t>»,</a:t>
            </a:r>
            <a:r>
              <a:rPr lang="cs-CZ" sz="2000" dirty="0" smtClean="0"/>
              <a:t> </a:t>
            </a:r>
            <a:r>
              <a:rPr lang="ru-RU" sz="2000" dirty="0" smtClean="0"/>
              <a:t>«</a:t>
            </a:r>
            <a:r>
              <a:rPr lang="ru-RU" sz="2000" dirty="0" smtClean="0"/>
              <a:t>Сказание о Мамаевом побоище»</a:t>
            </a:r>
          </a:p>
          <a:p>
            <a:endParaRPr lang="ru-RU" sz="2000" dirty="0" smtClean="0"/>
          </a:p>
          <a:p>
            <a:endParaRPr lang="ru-RU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4" name="TextShape 2"/>
          <p:cNvSpPr txBox="1"/>
          <p:nvPr/>
        </p:nvSpPr>
        <p:spPr>
          <a:xfrm>
            <a:off x="429704" y="1027620"/>
            <a:ext cx="9641520" cy="5184000"/>
          </a:xfrm>
          <a:prstGeom prst="rect">
            <a:avLst/>
          </a:prstGeom>
        </p:spPr>
        <p:txBody>
          <a:bodyPr wrap="none" lIns="0" tIns="0" rIns="0" bIns="0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Poema: «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Задонщина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» – 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Zadonština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Životopisy: «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Житие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метрополита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Петра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Житие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Сергия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Радонежского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»  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Cestopisy: «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Путешествие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три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моря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Афанасия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Никитина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Legendy: «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Сказание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невидимом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граде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Китеже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»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Historické písně: «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Песня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Щелкане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Дудентьевиче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»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8" name="TextShape 2"/>
          <p:cNvSpPr txBox="1"/>
          <p:nvPr/>
        </p:nvSpPr>
        <p:spPr>
          <a:xfrm>
            <a:off x="1984680" y="1604520"/>
            <a:ext cx="935352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cs-CZ" sz="2800" b="1" dirty="0" smtClean="0">
                <a:solidFill>
                  <a:srgbClr val="000000"/>
                </a:solidFill>
                <a:latin typeface="Lucida Sans Unicode"/>
              </a:rPr>
              <a:t>MALÍŘSTVÍ</a:t>
            </a: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Řada fresek v byzantském </a:t>
            </a: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slohu</a:t>
            </a:r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endParaRPr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Ikony – náboženské obrazy na dubové desce, </a:t>
            </a:r>
            <a:endParaRPr lang="cs-CZ" sz="2800" dirty="0" smtClean="0">
              <a:solidFill>
                <a:srgbClr val="000000"/>
              </a:solidFill>
              <a:latin typeface="Lucida Sans Unicode"/>
            </a:endParaRPr>
          </a:p>
          <a:p>
            <a:pPr>
              <a:lnSpc>
                <a:spcPct val="100000"/>
              </a:lnSpc>
              <a:buSzPct val="25000"/>
            </a:pP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zobrazují 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Ježíše, svaté a </a:t>
            </a: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Bohorodičku</a:t>
            </a:r>
          </a:p>
          <a:p>
            <a:pPr>
              <a:lnSpc>
                <a:spcPct val="100000"/>
              </a:lnSpc>
              <a:buSzPct val="25000"/>
            </a:pPr>
            <a:endParaRPr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Umělci: </a:t>
            </a:r>
            <a:r>
              <a:rPr lang="cs-CZ" sz="2800" dirty="0" err="1">
                <a:solidFill>
                  <a:srgbClr val="000000"/>
                </a:solidFill>
                <a:latin typeface="Lucida Sans Unicode"/>
              </a:rPr>
              <a:t>Theofan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Lucida Sans Unicode"/>
              </a:rPr>
              <a:t>Grek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, Andrej </a:t>
            </a:r>
            <a:r>
              <a:rPr lang="cs-CZ" sz="2800" dirty="0" err="1">
                <a:solidFill>
                  <a:srgbClr val="000000"/>
                </a:solidFill>
                <a:latin typeface="Lucida Sans Unicode"/>
              </a:rPr>
              <a:t>Rubljov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70" name="TextShape 2"/>
          <p:cNvSpPr txBox="1"/>
          <p:nvPr/>
        </p:nvSpPr>
        <p:spPr>
          <a:xfrm>
            <a:off x="1984680" y="1604520"/>
            <a:ext cx="935352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71" name="Picture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6000" y="1728000"/>
            <a:ext cx="3142080" cy="3854160"/>
          </a:xfrm>
          <a:prstGeom prst="rect">
            <a:avLst/>
          </a:prstGeom>
        </p:spPr>
      </p:pic>
      <p:pic>
        <p:nvPicPr>
          <p:cNvPr id="172" name="Picture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92000" y="1728000"/>
            <a:ext cx="3168000" cy="3854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cs-CZ" sz="4400">
                <a:solidFill>
                  <a:srgbClr val="000000"/>
                </a:solidFill>
                <a:latin typeface="Calibri Light"/>
              </a:rPr>
              <a:t>Založení Moskvy</a:t>
            </a:r>
            <a:endParaRPr/>
          </a:p>
        </p:txBody>
      </p:sp>
      <p:sp>
        <p:nvSpPr>
          <p:cNvPr id="113" name="CustomShape 2"/>
          <p:cNvSpPr/>
          <p:nvPr/>
        </p:nvSpPr>
        <p:spPr>
          <a:xfrm>
            <a:off x="721539" y="1466971"/>
            <a:ext cx="10514880" cy="4512488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 dirty="0">
                <a:solidFill>
                  <a:srgbClr val="000000"/>
                </a:solidFill>
                <a:latin typeface="Calibri"/>
              </a:rPr>
              <a:t>Původně nevelká osada </a:t>
            </a:r>
            <a:r>
              <a:rPr lang="cs-CZ" sz="2800" dirty="0" err="1">
                <a:solidFill>
                  <a:srgbClr val="000000"/>
                </a:solidFill>
                <a:latin typeface="Calibri"/>
              </a:rPr>
              <a:t>Kučkovo</a:t>
            </a:r>
            <a:r>
              <a:rPr lang="cs-CZ" sz="2800" dirty="0">
                <a:solidFill>
                  <a:srgbClr val="000000"/>
                </a:solidFill>
                <a:latin typeface="Calibri"/>
              </a:rPr>
              <a:t> na břehu Moskvy, 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800" dirty="0" smtClean="0">
                <a:solidFill>
                  <a:srgbClr val="000000"/>
                </a:solidFill>
                <a:latin typeface="Calibri"/>
              </a:rPr>
              <a:t>Součást </a:t>
            </a:r>
            <a:r>
              <a:rPr lang="cs-CZ" sz="2800" dirty="0" err="1">
                <a:solidFill>
                  <a:srgbClr val="000000"/>
                </a:solidFill>
                <a:latin typeface="Calibri"/>
              </a:rPr>
              <a:t>Vladimirsko</a:t>
            </a:r>
            <a:r>
              <a:rPr lang="cs-CZ" sz="2800" dirty="0">
                <a:solidFill>
                  <a:srgbClr val="000000"/>
                </a:solidFill>
                <a:latin typeface="Calibri"/>
              </a:rPr>
              <a:t> –</a:t>
            </a:r>
            <a:r>
              <a:rPr lang="cs-CZ" sz="2800" dirty="0" err="1">
                <a:solidFill>
                  <a:srgbClr val="000000"/>
                </a:solidFill>
                <a:latin typeface="Calibri"/>
              </a:rPr>
              <a:t>suzdalského</a:t>
            </a:r>
            <a:r>
              <a:rPr lang="cs-CZ" sz="2800" dirty="0">
                <a:solidFill>
                  <a:srgbClr val="000000"/>
                </a:solidFill>
                <a:latin typeface="Calibri"/>
              </a:rPr>
              <a:t> knížectví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 b="1" dirty="0">
                <a:solidFill>
                  <a:srgbClr val="000000"/>
                </a:solidFill>
                <a:latin typeface="Calibri"/>
              </a:rPr>
              <a:t>1147</a:t>
            </a:r>
            <a:r>
              <a:rPr lang="cs-CZ" sz="2800" dirty="0">
                <a:solidFill>
                  <a:srgbClr val="000000"/>
                </a:solidFill>
                <a:latin typeface="Calibri"/>
              </a:rPr>
              <a:t> první písemná zmínka – </a:t>
            </a:r>
            <a:r>
              <a:rPr lang="cs-CZ" sz="2800" i="1" dirty="0">
                <a:solidFill>
                  <a:srgbClr val="000000"/>
                </a:solidFill>
                <a:latin typeface="Calibri"/>
              </a:rPr>
              <a:t>kníže </a:t>
            </a:r>
            <a:r>
              <a:rPr lang="cs-CZ" sz="2800" b="1" i="1" dirty="0">
                <a:solidFill>
                  <a:srgbClr val="000000"/>
                </a:solidFill>
                <a:latin typeface="Calibri"/>
              </a:rPr>
              <a:t>Jurij </a:t>
            </a:r>
            <a:r>
              <a:rPr lang="cs-CZ" sz="2800" b="1" i="1" dirty="0" err="1" smtClean="0">
                <a:solidFill>
                  <a:srgbClr val="000000"/>
                </a:solidFill>
                <a:latin typeface="Calibri"/>
              </a:rPr>
              <a:t>Dolgorukij</a:t>
            </a:r>
            <a:r>
              <a:rPr lang="cs-CZ" sz="2800" i="1" dirty="0" smtClean="0">
                <a:solidFill>
                  <a:srgbClr val="000000"/>
                </a:solidFill>
                <a:latin typeface="Calibri"/>
              </a:rPr>
              <a:t> </a:t>
            </a:r>
            <a:endParaRPr i="1" dirty="0"/>
          </a:p>
          <a:p>
            <a:pPr>
              <a:lnSpc>
                <a:spcPct val="100000"/>
              </a:lnSpc>
            </a:pPr>
            <a:r>
              <a:rPr lang="cs-CZ" sz="2800" i="1" dirty="0" smtClean="0">
                <a:solidFill>
                  <a:srgbClr val="000000"/>
                </a:solidFill>
                <a:latin typeface="Calibri"/>
              </a:rPr>
              <a:t>sem </a:t>
            </a:r>
            <a:r>
              <a:rPr lang="cs-CZ" sz="2800" i="1" dirty="0">
                <a:solidFill>
                  <a:srgbClr val="000000"/>
                </a:solidFill>
                <a:latin typeface="Calibri"/>
              </a:rPr>
              <a:t>zve svého spojence </a:t>
            </a:r>
            <a:r>
              <a:rPr lang="cs-CZ" sz="2800" i="1" dirty="0" smtClean="0">
                <a:solidFill>
                  <a:srgbClr val="000000"/>
                </a:solidFill>
                <a:latin typeface="Calibri"/>
              </a:rPr>
              <a:t>knížete Svjatoslava</a:t>
            </a:r>
            <a:endParaRPr i="1"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 dirty="0">
                <a:solidFill>
                  <a:srgbClr val="000000"/>
                </a:solidFill>
                <a:latin typeface="Calibri"/>
              </a:rPr>
              <a:t>1156 budování palisád a opevnění kolem Moskvy, tj. 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2800" dirty="0">
                <a:solidFill>
                  <a:srgbClr val="000000"/>
                </a:solidFill>
                <a:latin typeface="Calibri"/>
              </a:rPr>
              <a:t>    vybudování hradu Moskva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 dirty="0">
                <a:solidFill>
                  <a:srgbClr val="000000"/>
                </a:solidFill>
                <a:latin typeface="Calibri"/>
              </a:rPr>
              <a:t>Přesídlení představitelů ruské církve – stavba chrámů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 dirty="0">
                <a:solidFill>
                  <a:srgbClr val="000000"/>
                </a:solidFill>
                <a:latin typeface="Calibri"/>
              </a:rPr>
              <a:t>Moskevské knížectví vzniklo </a:t>
            </a:r>
            <a:r>
              <a:rPr lang="cs-CZ" sz="2800" dirty="0" smtClean="0">
                <a:solidFill>
                  <a:srgbClr val="000000"/>
                </a:solidFill>
                <a:latin typeface="Calibri"/>
              </a:rPr>
              <a:t>v </a:t>
            </a:r>
            <a:r>
              <a:rPr lang="cs-CZ" sz="2800" dirty="0">
                <a:solidFill>
                  <a:srgbClr val="000000"/>
                </a:solidFill>
                <a:latin typeface="Calibri"/>
              </a:rPr>
              <a:t>70.letech 13. st.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 dirty="0">
                <a:solidFill>
                  <a:srgbClr val="000000"/>
                </a:solidFill>
                <a:latin typeface="Calibri"/>
              </a:rPr>
              <a:t>Vzniká tak nové centrum na severovýchodě Rusi,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2800" dirty="0">
                <a:solidFill>
                  <a:srgbClr val="000000"/>
                </a:solidFill>
                <a:latin typeface="Calibri"/>
              </a:rPr>
              <a:t>postupně roste jeho význam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</p:txBody>
      </p:sp>
      <p:pic>
        <p:nvPicPr>
          <p:cNvPr id="114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21960" y="365040"/>
            <a:ext cx="3169080" cy="625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74" name="TextShape 2"/>
          <p:cNvSpPr txBox="1"/>
          <p:nvPr/>
        </p:nvSpPr>
        <p:spPr>
          <a:xfrm>
            <a:off x="1984680" y="1604520"/>
            <a:ext cx="935352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75" name="Obrázek 17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4000" y="0"/>
            <a:ext cx="4536000" cy="54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77" name="TextShape 2"/>
          <p:cNvSpPr txBox="1"/>
          <p:nvPr/>
        </p:nvSpPr>
        <p:spPr>
          <a:xfrm>
            <a:off x="838080" y="1934720"/>
            <a:ext cx="10728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cs-CZ" sz="2600" b="1" dirty="0" smtClean="0">
                <a:solidFill>
                  <a:srgbClr val="000000"/>
                </a:solidFill>
                <a:latin typeface="Lucida Sans Unicode"/>
              </a:rPr>
              <a:t>ARCHITEKTURA</a:t>
            </a: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Moskva:  Kreml, kostely (</a:t>
            </a:r>
            <a:r>
              <a:rPr lang="cs-CZ" sz="2800" dirty="0" err="1">
                <a:solidFill>
                  <a:srgbClr val="000000"/>
                </a:solidFill>
                <a:latin typeface="Lucida Sans Unicode"/>
              </a:rPr>
              <a:t>Vozněsenija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, </a:t>
            </a:r>
            <a:r>
              <a:rPr lang="cs-CZ" sz="2800" dirty="0" err="1" smtClean="0">
                <a:solidFill>
                  <a:srgbClr val="000000"/>
                </a:solidFill>
                <a:latin typeface="Lucida Sans Unicode"/>
              </a:rPr>
              <a:t>Simeonov</a:t>
            </a: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, </a:t>
            </a:r>
          </a:p>
          <a:p>
            <a:pPr>
              <a:lnSpc>
                <a:spcPct val="100000"/>
              </a:lnSpc>
            </a:pPr>
            <a:r>
              <a:rPr lang="cs-CZ" sz="2800" dirty="0" err="1" smtClean="0">
                <a:solidFill>
                  <a:srgbClr val="000000"/>
                </a:solidFill>
                <a:latin typeface="Lucida Sans Unicode"/>
              </a:rPr>
              <a:t>Andronnikov</a:t>
            </a: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, </a:t>
            </a:r>
            <a:r>
              <a:rPr lang="cs-CZ" sz="2800" dirty="0" err="1">
                <a:solidFill>
                  <a:srgbClr val="000000"/>
                </a:solidFill>
                <a:latin typeface="Lucida Sans Unicode"/>
              </a:rPr>
              <a:t>Uspenskij</a:t>
            </a: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)</a:t>
            </a: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Novgorod: chrámy </a:t>
            </a:r>
            <a:r>
              <a:rPr lang="cs-CZ" sz="2800" dirty="0" err="1">
                <a:solidFill>
                  <a:srgbClr val="000000"/>
                </a:solidFill>
                <a:latin typeface="Lucida Sans Unicode"/>
              </a:rPr>
              <a:t>Blagověščenija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 na </a:t>
            </a:r>
            <a:r>
              <a:rPr lang="cs-CZ" sz="2800" dirty="0" err="1">
                <a:solidFill>
                  <a:srgbClr val="000000"/>
                </a:solidFill>
                <a:latin typeface="Lucida Sans Unicode"/>
              </a:rPr>
              <a:t>Gorodišči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, </a:t>
            </a:r>
            <a:endParaRPr lang="cs-CZ" sz="2800" dirty="0" smtClean="0">
              <a:solidFill>
                <a:srgbClr val="000000"/>
              </a:solidFill>
              <a:latin typeface="Lucida Sans Unicode"/>
            </a:endParaRPr>
          </a:p>
          <a:p>
            <a:pPr>
              <a:lnSpc>
                <a:spcPct val="100000"/>
              </a:lnSpc>
            </a:pPr>
            <a:r>
              <a:rPr lang="cs-CZ" sz="2800" dirty="0" err="1" smtClean="0">
                <a:solidFill>
                  <a:srgbClr val="000000"/>
                </a:solidFill>
                <a:latin typeface="Lucida Sans Unicode"/>
              </a:rPr>
              <a:t>Spasa</a:t>
            </a: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v </a:t>
            </a:r>
            <a:r>
              <a:rPr lang="cs-CZ" sz="2800" dirty="0" err="1">
                <a:solidFill>
                  <a:srgbClr val="000000"/>
                </a:solidFill>
                <a:latin typeface="Lucida Sans Unicode"/>
              </a:rPr>
              <a:t>Kovalevě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, </a:t>
            </a:r>
            <a:r>
              <a:rPr lang="cs-CZ" sz="2800" dirty="0" err="1" smtClean="0">
                <a:solidFill>
                  <a:srgbClr val="000000"/>
                </a:solidFill>
                <a:latin typeface="Lucida Sans Unicode"/>
              </a:rPr>
              <a:t>Uspenija</a:t>
            </a: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v Bolotově, </a:t>
            </a:r>
            <a:r>
              <a:rPr lang="cs-CZ" sz="2800" dirty="0" err="1">
                <a:solidFill>
                  <a:srgbClr val="000000"/>
                </a:solidFill>
                <a:latin typeface="Lucida Sans Unicode"/>
              </a:rPr>
              <a:t>Spasa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 na Iljově </a:t>
            </a: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ulici</a:t>
            </a: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Dále v Pskově, Tveru, Nižním Novgorodu, Rjazani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1984680" y="220680"/>
            <a:ext cx="9597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cs-CZ" sz="4400"/>
              <a:t>Spasskij sobor Andronnikova monastyra</a:t>
            </a:r>
            <a:endParaRPr/>
          </a:p>
        </p:txBody>
      </p:sp>
      <p:sp>
        <p:nvSpPr>
          <p:cNvPr id="179" name="TextShape 2"/>
          <p:cNvSpPr txBox="1"/>
          <p:nvPr/>
        </p:nvSpPr>
        <p:spPr>
          <a:xfrm>
            <a:off x="1984680" y="1604520"/>
            <a:ext cx="935352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80" name="Obrázek 17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0000" y="1142640"/>
            <a:ext cx="5578200" cy="5985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1984680" y="273240"/>
            <a:ext cx="9597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cs-CZ" sz="4400"/>
              <a:t>Chrám v Kovalěvě</a:t>
            </a:r>
            <a:endParaRPr/>
          </a:p>
        </p:txBody>
      </p:sp>
      <p:sp>
        <p:nvSpPr>
          <p:cNvPr id="182" name="TextShape 2"/>
          <p:cNvSpPr txBox="1"/>
          <p:nvPr/>
        </p:nvSpPr>
        <p:spPr>
          <a:xfrm>
            <a:off x="1984680" y="1604520"/>
            <a:ext cx="935352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83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0000" y="1080000"/>
            <a:ext cx="5688000" cy="5726160"/>
          </a:xfrm>
          <a:prstGeom prst="rect">
            <a:avLst/>
          </a:prstGeom>
          <a:ln>
            <a:solidFill>
              <a:srgbClr val="3465A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1984680" y="273240"/>
            <a:ext cx="9597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cs-CZ" sz="4400"/>
              <a:t>Uspenskij chram v Kremlu</a:t>
            </a:r>
            <a:endParaRPr/>
          </a:p>
        </p:txBody>
      </p:sp>
      <p:sp>
        <p:nvSpPr>
          <p:cNvPr id="185" name="TextShape 2"/>
          <p:cNvSpPr txBox="1"/>
          <p:nvPr/>
        </p:nvSpPr>
        <p:spPr>
          <a:xfrm>
            <a:off x="1984680" y="1604520"/>
            <a:ext cx="935352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86" name="Obrázek 18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96000" y="1224000"/>
            <a:ext cx="5333040" cy="5582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1984680" y="273240"/>
            <a:ext cx="9597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cs-CZ" sz="4800"/>
              <a:t>Kreml při Ivaně Kalitě (14.st.)</a:t>
            </a:r>
            <a:endParaRPr/>
          </a:p>
        </p:txBody>
      </p:sp>
      <p:sp>
        <p:nvSpPr>
          <p:cNvPr id="188" name="TextShape 2"/>
          <p:cNvSpPr txBox="1"/>
          <p:nvPr/>
        </p:nvSpPr>
        <p:spPr>
          <a:xfrm>
            <a:off x="1984680" y="1604520"/>
            <a:ext cx="935352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89" name="Obrázek 18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1739" y="1418040"/>
            <a:ext cx="8356461" cy="5439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1984680" y="273240"/>
            <a:ext cx="9597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cs-CZ" sz="4800"/>
              <a:t>Zdroje</a:t>
            </a:r>
            <a:endParaRPr/>
          </a:p>
        </p:txBody>
      </p:sp>
      <p:sp>
        <p:nvSpPr>
          <p:cNvPr id="191" name="TextShape 2"/>
          <p:cNvSpPr txBox="1"/>
          <p:nvPr/>
        </p:nvSpPr>
        <p:spPr>
          <a:xfrm>
            <a:off x="609480" y="1604520"/>
            <a:ext cx="10728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2" name="TextShape 3"/>
          <p:cNvSpPr txBox="1"/>
          <p:nvPr/>
        </p:nvSpPr>
        <p:spPr>
          <a:xfrm>
            <a:off x="576000" y="2088000"/>
            <a:ext cx="11113920" cy="37839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2200" dirty="0">
                <a:solidFill>
                  <a:srgbClr val="000000"/>
                </a:solidFill>
                <a:latin typeface="Times New Roman"/>
              </a:rPr>
              <a:t>ŠVANKMAJER, Milan. </a:t>
            </a:r>
            <a:r>
              <a:rPr lang="cs-CZ" sz="2200" i="1" dirty="0">
                <a:solidFill>
                  <a:srgbClr val="000000"/>
                </a:solidFill>
                <a:latin typeface="Times New Roman"/>
              </a:rPr>
              <a:t>Dějiny Ruska</a:t>
            </a:r>
            <a:r>
              <a:rPr lang="cs-CZ" sz="2200" dirty="0">
                <a:solidFill>
                  <a:srgbClr val="000000"/>
                </a:solidFill>
                <a:latin typeface="Times New Roman"/>
              </a:rPr>
              <a:t>. 3. </a:t>
            </a:r>
            <a:r>
              <a:rPr lang="cs-CZ" sz="2200" dirty="0" err="1">
                <a:solidFill>
                  <a:srgbClr val="000000"/>
                </a:solidFill>
                <a:latin typeface="Times New Roman"/>
              </a:rPr>
              <a:t>rozšíř</a:t>
            </a:r>
            <a:r>
              <a:rPr lang="cs-CZ" sz="2200" dirty="0">
                <a:solidFill>
                  <a:srgbClr val="000000"/>
                </a:solidFill>
                <a:latin typeface="Times New Roman"/>
              </a:rPr>
              <a:t>. vyd. Praha: Lidové noviny, 1999. 886 s. </a:t>
            </a:r>
            <a:endParaRPr lang="cs-CZ" sz="2200" dirty="0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cs-CZ" sz="2200" dirty="0" smtClean="0">
                <a:solidFill>
                  <a:srgbClr val="000000"/>
                </a:solidFill>
                <a:latin typeface="Times New Roman"/>
              </a:rPr>
              <a:t>ISBN </a:t>
            </a:r>
            <a:r>
              <a:rPr lang="cs-CZ" sz="2200" dirty="0">
                <a:solidFill>
                  <a:srgbClr val="000000"/>
                </a:solidFill>
                <a:latin typeface="Times New Roman"/>
              </a:rPr>
              <a:t>80-7106-216-2.</a:t>
            </a:r>
            <a:endParaRPr dirty="0"/>
          </a:p>
          <a:p>
            <a:pPr>
              <a:lnSpc>
                <a:spcPct val="95000"/>
              </a:lnSpc>
            </a:pPr>
            <a:r>
              <a:rPr lang="cs-CZ" sz="2200" i="1" dirty="0">
                <a:solidFill>
                  <a:srgbClr val="000000"/>
                </a:solidFill>
                <a:latin typeface="Times New Roman"/>
              </a:rPr>
              <a:t>Kapesní atlas světových dějin. </a:t>
            </a:r>
            <a:r>
              <a:rPr lang="cs-CZ" sz="2200" dirty="0" err="1">
                <a:solidFill>
                  <a:srgbClr val="000000"/>
                </a:solidFill>
                <a:latin typeface="Times New Roman"/>
              </a:rPr>
              <a:t>Edited</a:t>
            </a:r>
            <a:r>
              <a:rPr lang="cs-CZ" sz="2200" dirty="0">
                <a:solidFill>
                  <a:srgbClr val="000000"/>
                </a:solidFill>
                <a:latin typeface="Times New Roman"/>
              </a:rPr>
              <a:t> by Jindřich Švestka - Petr Cafourek. 2. vyd. </a:t>
            </a:r>
            <a:endParaRPr lang="cs-CZ" sz="2200" dirty="0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95000"/>
              </a:lnSpc>
            </a:pPr>
            <a:r>
              <a:rPr lang="cs-CZ" sz="2200" dirty="0" smtClean="0">
                <a:solidFill>
                  <a:srgbClr val="000000"/>
                </a:solidFill>
                <a:latin typeface="Times New Roman"/>
              </a:rPr>
              <a:t>Praha</a:t>
            </a:r>
            <a:r>
              <a:rPr lang="cs-CZ" sz="2200" dirty="0">
                <a:solidFill>
                  <a:srgbClr val="000000"/>
                </a:solidFill>
                <a:latin typeface="Times New Roman"/>
              </a:rPr>
              <a:t>: Geodetický a kartografický podnik, 1989. 172, 69 s. ISBN 80-7011-011-2.</a:t>
            </a:r>
            <a:endParaRPr dirty="0"/>
          </a:p>
          <a:p>
            <a:pPr>
              <a:lnSpc>
                <a:spcPct val="95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cs-CZ" sz="2200" b="1" dirty="0">
                <a:solidFill>
                  <a:srgbClr val="000000"/>
                </a:solidFill>
                <a:latin typeface="Times New Roman"/>
              </a:rPr>
              <a:t>OBRÁZKY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2200" u="sng" dirty="0">
                <a:solidFill>
                  <a:srgbClr val="000000"/>
                </a:solidFill>
                <a:latin typeface="Times New Roman"/>
                <a:hlinkClick r:id="rId2"/>
              </a:rPr>
              <a:t>http://upload.wikimedia.org/wikipedia/commons/1/1d/GoldenHorde1300.png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2200" u="sng" dirty="0">
                <a:solidFill>
                  <a:srgbClr val="000000"/>
                </a:solidFill>
                <a:latin typeface="Times New Roman"/>
                <a:hlinkClick r:id="rId3"/>
              </a:rPr>
              <a:t>http://upload.wikimedia.org/wikipedia/commons/7/7f/Ivan_III_of_Russia_3.jpg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cs-CZ" sz="2200" b="1" dirty="0">
                <a:solidFill>
                  <a:srgbClr val="000000"/>
                </a:solidFill>
                <a:latin typeface="Times New Roman"/>
              </a:rPr>
              <a:t>INTERNETOVÉ ZDROJE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2200" dirty="0">
                <a:solidFill>
                  <a:srgbClr val="000000"/>
                </a:solidFill>
                <a:latin typeface="Times New Roman"/>
              </a:rPr>
              <a:t>Šilhán, Vladimír. Ivan III. – stavitel Moskvy [online]. Vystaveno 17. 01. 2005 cit. [ 23. 2. 2014].  </a:t>
            </a:r>
            <a:endParaRPr dirty="0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5380" y="0"/>
            <a:ext cx="10514880" cy="1325520"/>
          </a:xfrm>
        </p:spPr>
        <p:txBody>
          <a:bodyPr/>
          <a:lstStyle/>
          <a:p>
            <a:pPr algn="ctr"/>
            <a:r>
              <a:rPr lang="cs-CZ" sz="3200" dirty="0" smtClean="0"/>
              <a:t>Kníže </a:t>
            </a:r>
            <a:r>
              <a:rPr lang="cs-CZ" sz="3200" b="1" dirty="0" smtClean="0"/>
              <a:t>Ivan </a:t>
            </a:r>
            <a:r>
              <a:rPr lang="cs-CZ" sz="3200" b="1" dirty="0" err="1" smtClean="0"/>
              <a:t>Danilovič</a:t>
            </a:r>
            <a:r>
              <a:rPr lang="cs-CZ" sz="3200" b="1" dirty="0" smtClean="0"/>
              <a:t> </a:t>
            </a:r>
            <a:r>
              <a:rPr lang="cs-CZ" sz="3200" dirty="0" smtClean="0"/>
              <a:t>(</a:t>
            </a:r>
            <a:r>
              <a:rPr lang="cs-CZ" sz="3200" dirty="0" err="1" smtClean="0"/>
              <a:t>Kalita</a:t>
            </a:r>
            <a:r>
              <a:rPr lang="cs-CZ" sz="3200" dirty="0" smtClean="0"/>
              <a:t>) (</a:t>
            </a:r>
            <a:r>
              <a:rPr lang="cs-CZ" sz="3200" dirty="0" smtClean="0"/>
              <a:t>1328 – 1340)</a:t>
            </a: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348010" y="2313479"/>
            <a:ext cx="10728360" cy="491282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Jako </a:t>
            </a:r>
            <a:r>
              <a:rPr lang="cs-CZ" sz="2400" dirty="0" smtClean="0"/>
              <a:t>první dostal chánský </a:t>
            </a:r>
            <a:r>
              <a:rPr lang="cs-CZ" sz="2400" i="1" dirty="0" smtClean="0"/>
              <a:t>jarlyk </a:t>
            </a:r>
            <a:r>
              <a:rPr lang="cs-CZ" sz="2400" dirty="0" smtClean="0"/>
              <a:t>na knížectví </a:t>
            </a:r>
            <a:endParaRPr lang="cs-CZ" sz="2400" dirty="0" smtClean="0"/>
          </a:p>
          <a:p>
            <a:r>
              <a:rPr lang="cs-CZ" sz="2000" i="1" dirty="0" smtClean="0"/>
              <a:t>Schopný</a:t>
            </a:r>
            <a:r>
              <a:rPr lang="cs-CZ" sz="2000" i="1" dirty="0"/>
              <a:t>, velmi </a:t>
            </a:r>
            <a:r>
              <a:rPr lang="cs-CZ" sz="2000" i="1" dirty="0" smtClean="0"/>
              <a:t>pragmatický vládce</a:t>
            </a:r>
          </a:p>
          <a:p>
            <a:r>
              <a:rPr lang="cs-CZ" sz="2000" i="1" dirty="0" smtClean="0"/>
              <a:t>Shromáždil </a:t>
            </a:r>
            <a:r>
              <a:rPr lang="cs-CZ" sz="2000" i="1" dirty="0"/>
              <a:t>značné finanční prostředky tím, že si velkou část daní ponechával</a:t>
            </a:r>
          </a:p>
          <a:p>
            <a:r>
              <a:rPr lang="cs-CZ" sz="2000" i="1" dirty="0"/>
              <a:t>použil je na další rozšiřování území moskevského knížectví, </a:t>
            </a:r>
            <a:endParaRPr lang="cs-CZ" sz="2000" i="1" dirty="0" smtClean="0"/>
          </a:p>
          <a:p>
            <a:r>
              <a:rPr lang="cs-CZ" sz="2000" i="1" dirty="0" smtClean="0"/>
              <a:t>okázalou </a:t>
            </a:r>
            <a:r>
              <a:rPr lang="cs-CZ" sz="2000" i="1" dirty="0"/>
              <a:t>výstavbu v sídelní Moskvě, ale také k podplácení představitelů </a:t>
            </a:r>
          </a:p>
          <a:p>
            <a:r>
              <a:rPr lang="cs-CZ" sz="2000" i="1" dirty="0" smtClean="0"/>
              <a:t>Zlaté </a:t>
            </a:r>
            <a:r>
              <a:rPr lang="cs-CZ" sz="2000" i="1" dirty="0"/>
              <a:t>hordy, aby je přiměl jednat ve svém </a:t>
            </a:r>
            <a:r>
              <a:rPr lang="cs-CZ" sz="2000" i="1" dirty="0" smtClean="0"/>
              <a:t>zájmu</a:t>
            </a:r>
          </a:p>
          <a:p>
            <a:endParaRPr lang="cs-CZ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Dosáhl</a:t>
            </a:r>
            <a:r>
              <a:rPr lang="cs-CZ" sz="2400" dirty="0" smtClean="0"/>
              <a:t>, že ustaly nájezdy tatarských výběrčích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Připojil ke svému knížectví </a:t>
            </a:r>
            <a:r>
              <a:rPr lang="cs-CZ" sz="2400" dirty="0" smtClean="0"/>
              <a:t>Rostov</a:t>
            </a: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Obehnal město dubovou stěnou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Obnovil </a:t>
            </a:r>
            <a:r>
              <a:rPr lang="cs-CZ" sz="2400" dirty="0" smtClean="0"/>
              <a:t>Kreml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r>
              <a:rPr lang="cs-CZ" sz="2800" dirty="0" smtClean="0"/>
              <a:t>V </a:t>
            </a:r>
            <a:r>
              <a:rPr lang="cs-CZ" sz="2800" dirty="0" smtClean="0"/>
              <a:t>Moskvě usídlil metropolita pravoslavné církve – 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</a:t>
            </a:r>
            <a:r>
              <a:rPr lang="cs-CZ" sz="2800" i="1" dirty="0" smtClean="0"/>
              <a:t>tímto Moskva posílila své postavení mezi </a:t>
            </a:r>
            <a:endParaRPr lang="cs-CZ" sz="2800" i="1" dirty="0" smtClean="0"/>
          </a:p>
          <a:p>
            <a:pPr marL="0" indent="0">
              <a:buNone/>
            </a:pPr>
            <a:r>
              <a:rPr lang="cs-CZ" sz="2800" i="1" dirty="0" smtClean="0"/>
              <a:t>ostatními </a:t>
            </a:r>
            <a:r>
              <a:rPr lang="cs-CZ" sz="2800" i="1" dirty="0" smtClean="0"/>
              <a:t>městy </a:t>
            </a:r>
          </a:p>
          <a:p>
            <a:pPr marL="0" indent="0">
              <a:buNone/>
            </a:pPr>
            <a:endParaRPr lang="cs-CZ" sz="2800" i="1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075" y="3257550"/>
            <a:ext cx="28289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66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Dmitrij</a:t>
            </a:r>
            <a:r>
              <a:rPr lang="cs-CZ" dirty="0" smtClean="0"/>
              <a:t> </a:t>
            </a:r>
            <a:r>
              <a:rPr lang="cs-CZ" dirty="0" err="1" smtClean="0"/>
              <a:t>Ivanovič</a:t>
            </a:r>
            <a:r>
              <a:rPr lang="cs-CZ" dirty="0" smtClean="0"/>
              <a:t> (Donský)</a:t>
            </a:r>
            <a:br>
              <a:rPr lang="cs-CZ" dirty="0" smtClean="0"/>
            </a:br>
            <a:r>
              <a:rPr lang="cs-CZ" dirty="0" smtClean="0"/>
              <a:t>(1363 – 1389)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609480" y="2061719"/>
            <a:ext cx="10728360" cy="452733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První ruské vítězství nad Tatary – </a:t>
            </a:r>
            <a:r>
              <a:rPr lang="cs-CZ" sz="2400" dirty="0" smtClean="0"/>
              <a:t>bitva </a:t>
            </a:r>
            <a:r>
              <a:rPr lang="cs-CZ" sz="2400" dirty="0" smtClean="0"/>
              <a:t>na řece </a:t>
            </a:r>
            <a:r>
              <a:rPr lang="cs-CZ" sz="2400" dirty="0" err="1" smtClean="0"/>
              <a:t>Voži</a:t>
            </a:r>
            <a:r>
              <a:rPr lang="cs-CZ" sz="2400" dirty="0" smtClean="0"/>
              <a:t>,</a:t>
            </a:r>
          </a:p>
          <a:p>
            <a:r>
              <a:rPr lang="cs-CZ" sz="2400" dirty="0"/>
              <a:t>k</a:t>
            </a:r>
            <a:r>
              <a:rPr lang="cs-CZ" sz="2400" dirty="0" smtClean="0"/>
              <a:t>níže </a:t>
            </a:r>
            <a:r>
              <a:rPr lang="cs-CZ" sz="2400" dirty="0" err="1" smtClean="0"/>
              <a:t>Dmitrij</a:t>
            </a:r>
            <a:r>
              <a:rPr lang="cs-CZ" sz="2400" dirty="0" smtClean="0"/>
              <a:t> přestal platit daň: příčina </a:t>
            </a:r>
            <a:r>
              <a:rPr lang="cs-CZ" sz="2400" dirty="0" err="1" smtClean="0"/>
              <a:t>Kulikovské</a:t>
            </a:r>
            <a:r>
              <a:rPr lang="cs-CZ" sz="2400" dirty="0" smtClean="0"/>
              <a:t> bitvy.</a:t>
            </a:r>
          </a:p>
          <a:p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1380 – </a:t>
            </a:r>
            <a:r>
              <a:rPr lang="cs-CZ" sz="2400" dirty="0" err="1" smtClean="0"/>
              <a:t>Kulikovská</a:t>
            </a:r>
            <a:r>
              <a:rPr lang="cs-CZ" sz="2400" dirty="0" smtClean="0"/>
              <a:t> bitva – porážení Tatarů</a:t>
            </a:r>
          </a:p>
          <a:p>
            <a:pPr marL="342900" indent="-342900">
              <a:buSzPct val="25000"/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Roman"/>
                <a:ea typeface="Arial"/>
              </a:rPr>
              <a:t>-ruské </a:t>
            </a:r>
            <a:r>
              <a:rPr lang="cs-CZ" sz="2400" dirty="0">
                <a:latin typeface="Times New Roman"/>
                <a:ea typeface="Arial"/>
              </a:rPr>
              <a:t>vojsko (150 000 mužů) </a:t>
            </a:r>
            <a:r>
              <a:rPr lang="cs-CZ" sz="2400" dirty="0" smtClean="0">
                <a:latin typeface="Times New Roman"/>
                <a:ea typeface="Arial"/>
              </a:rPr>
              <a:t>proti chánovi </a:t>
            </a:r>
            <a:r>
              <a:rPr lang="cs-CZ" sz="2400" dirty="0" err="1">
                <a:latin typeface="Times New Roman"/>
                <a:ea typeface="Arial"/>
              </a:rPr>
              <a:t>Mamajevovi</a:t>
            </a:r>
            <a:r>
              <a:rPr lang="cs-CZ" sz="2400" dirty="0">
                <a:latin typeface="Times New Roman"/>
                <a:ea typeface="Arial"/>
              </a:rPr>
              <a:t> </a:t>
            </a:r>
            <a:endParaRPr lang="cs-CZ" sz="2400" dirty="0" smtClean="0">
              <a:latin typeface="Times New Roman"/>
              <a:ea typeface="Arial"/>
            </a:endParaRPr>
          </a:p>
          <a:p>
            <a:pPr>
              <a:buSzPct val="25000"/>
            </a:pPr>
            <a:r>
              <a:rPr lang="cs-CZ" sz="2400" dirty="0" smtClean="0">
                <a:latin typeface="Times New Roman"/>
                <a:ea typeface="Arial"/>
              </a:rPr>
              <a:t>a </a:t>
            </a:r>
            <a:r>
              <a:rPr lang="cs-CZ" sz="2400" dirty="0">
                <a:latin typeface="Times New Roman"/>
                <a:ea typeface="Arial"/>
              </a:rPr>
              <a:t>jeho spojenci litevskému knížeti </a:t>
            </a:r>
            <a:r>
              <a:rPr lang="cs-CZ" sz="2400" dirty="0" err="1">
                <a:latin typeface="Times New Roman"/>
                <a:ea typeface="Arial"/>
              </a:rPr>
              <a:t>Jagellovi</a:t>
            </a:r>
            <a:r>
              <a:rPr lang="cs-CZ" sz="2400" dirty="0">
                <a:latin typeface="Times New Roman"/>
                <a:ea typeface="Arial"/>
              </a:rPr>
              <a:t> </a:t>
            </a:r>
            <a:r>
              <a:rPr lang="cs-CZ" sz="2400" dirty="0" smtClean="0">
                <a:latin typeface="Times New Roman"/>
                <a:ea typeface="Arial"/>
              </a:rPr>
              <a:t>(</a:t>
            </a:r>
            <a:r>
              <a:rPr lang="cs-CZ" sz="2400" dirty="0">
                <a:latin typeface="Times New Roman"/>
                <a:ea typeface="Arial"/>
              </a:rPr>
              <a:t>nestihl se dostavit) </a:t>
            </a:r>
            <a:endParaRPr lang="cs-CZ" sz="2400" dirty="0"/>
          </a:p>
          <a:p>
            <a:pPr marL="342900" indent="-342900">
              <a:buSzPct val="25000"/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Roman"/>
                <a:ea typeface="Arial"/>
              </a:rPr>
              <a:t>-velmi </a:t>
            </a:r>
            <a:r>
              <a:rPr lang="cs-CZ" sz="2400" dirty="0">
                <a:latin typeface="Times New Roman"/>
                <a:ea typeface="Arial"/>
              </a:rPr>
              <a:t>krvavá bitva (padlo asi 200 000 mužů) → vítězství Rusů</a:t>
            </a: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Horda stále měla větší silu než </a:t>
            </a:r>
            <a:r>
              <a:rPr lang="cs-CZ" sz="2400" dirty="0" smtClean="0"/>
              <a:t>Moskva, </a:t>
            </a:r>
            <a:r>
              <a:rPr lang="cs-CZ" sz="2400" dirty="0" err="1" smtClean="0"/>
              <a:t>Dmitrij</a:t>
            </a:r>
            <a:r>
              <a:rPr lang="cs-CZ" sz="2400" dirty="0" smtClean="0"/>
              <a:t> </a:t>
            </a:r>
            <a:r>
              <a:rPr lang="cs-CZ" sz="2400" dirty="0" smtClean="0"/>
              <a:t>Donský dále platil tatarskou daň.</a:t>
            </a:r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102" y="1866339"/>
            <a:ext cx="2329853" cy="27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52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Konec 14. století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2012826" cy="3977640"/>
          </a:xfrm>
        </p:spPr>
        <p:txBody>
          <a:bodyPr/>
          <a:lstStyle/>
          <a:p>
            <a:r>
              <a:rPr lang="cs-CZ" sz="1800" dirty="0" smtClean="0"/>
              <a:t>Rus rozdělena na knížectví: </a:t>
            </a:r>
          </a:p>
          <a:p>
            <a:pPr marL="0" indent="0">
              <a:buNone/>
            </a:pPr>
            <a:r>
              <a:rPr lang="cs-CZ" sz="1800" dirty="0" smtClean="0"/>
              <a:t>Rostovské, Tverské, </a:t>
            </a:r>
            <a:r>
              <a:rPr lang="cs-CZ" sz="1800" dirty="0" err="1" smtClean="0"/>
              <a:t>Rjazanské</a:t>
            </a:r>
            <a:r>
              <a:rPr lang="cs-CZ" sz="1800" dirty="0" smtClean="0"/>
              <a:t>, </a:t>
            </a:r>
          </a:p>
          <a:p>
            <a:pPr marL="0" indent="0">
              <a:buNone/>
            </a:pPr>
            <a:r>
              <a:rPr lang="cs-CZ" sz="1800" dirty="0" smtClean="0"/>
              <a:t>Jaroslavské, Moskevské, </a:t>
            </a:r>
          </a:p>
          <a:p>
            <a:pPr marL="0" indent="0">
              <a:buNone/>
            </a:pPr>
            <a:r>
              <a:rPr lang="cs-CZ" sz="1800" dirty="0" smtClean="0"/>
              <a:t>Novgorodská a Pskovská republiky</a:t>
            </a:r>
          </a:p>
          <a:p>
            <a:pPr marL="0" indent="0">
              <a:buNone/>
            </a:pPr>
            <a:endParaRPr lang="cs-CZ" sz="1800" dirty="0" smtClean="0"/>
          </a:p>
          <a:p>
            <a:r>
              <a:rPr lang="cs-CZ" sz="1800" dirty="0" smtClean="0"/>
              <a:t>Platili daň Zlaté Hordě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740" y="1353671"/>
            <a:ext cx="7808259" cy="531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22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59" name="TextShape 2"/>
          <p:cNvSpPr txBox="1"/>
          <p:nvPr/>
        </p:nvSpPr>
        <p:spPr>
          <a:xfrm>
            <a:off x="1984680" y="1604520"/>
            <a:ext cx="935352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60" name="Obrázek 15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0000" y="-6840"/>
            <a:ext cx="8712000" cy="6990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Příčiny posílení moci Moskevského státu: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/>
          </p:nvPr>
        </p:nvSpPr>
        <p:spPr>
          <a:xfrm>
            <a:off x="635985" y="1690560"/>
            <a:ext cx="6520190" cy="3977280"/>
          </a:xfrm>
        </p:spPr>
        <p:txBody>
          <a:bodyPr/>
          <a:lstStyle/>
          <a:p>
            <a:r>
              <a:rPr lang="cs-CZ" sz="2400" dirty="0"/>
              <a:t>Povahové vlastnosti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prvních </a:t>
            </a:r>
            <a:r>
              <a:rPr lang="cs-CZ" sz="2400" dirty="0"/>
              <a:t>moskevských </a:t>
            </a:r>
            <a:r>
              <a:rPr lang="cs-CZ" sz="2400" dirty="0" smtClean="0"/>
              <a:t>knížat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Výhodná zeměpisná poloha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(</a:t>
            </a:r>
            <a:r>
              <a:rPr lang="cs-CZ" sz="2400" dirty="0"/>
              <a:t>přistěhovalectví, obchodní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a </a:t>
            </a:r>
            <a:r>
              <a:rPr lang="cs-CZ" sz="2400" dirty="0"/>
              <a:t>politické podmínky) </a:t>
            </a: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Církevní podpora,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přenos </a:t>
            </a:r>
            <a:r>
              <a:rPr lang="cs-CZ" sz="2400" dirty="0"/>
              <a:t>centra ruského pravoslaví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z </a:t>
            </a:r>
            <a:r>
              <a:rPr lang="cs-CZ" sz="2400" dirty="0"/>
              <a:t>Vladimira do Moskvy</a:t>
            </a:r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/>
          </p:nvPr>
        </p:nvSpPr>
        <p:spPr>
          <a:xfrm>
            <a:off x="7358270" y="1690560"/>
            <a:ext cx="4518991" cy="3977280"/>
          </a:xfrm>
        </p:spPr>
        <p:txBody>
          <a:bodyPr/>
          <a:lstStyle/>
          <a:p>
            <a:r>
              <a:rPr lang="cs-CZ" dirty="0"/>
              <a:t>Podpora Zlatou hordou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(</a:t>
            </a:r>
            <a:r>
              <a:rPr lang="cs-CZ" dirty="0"/>
              <a:t>jarlyky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.Právo vybírat daň pro chána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014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7180" y="365040"/>
            <a:ext cx="10514880" cy="1325520"/>
          </a:xfrm>
        </p:spPr>
        <p:txBody>
          <a:bodyPr/>
          <a:lstStyle/>
          <a:p>
            <a:r>
              <a:rPr lang="cs-CZ" dirty="0" smtClean="0"/>
              <a:t>Příčiny vzniku centralizovaného státu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418980" y="2342322"/>
            <a:ext cx="10514880" cy="4147930"/>
          </a:xfrm>
        </p:spPr>
        <p:txBody>
          <a:bodyPr/>
          <a:lstStyle/>
          <a:p>
            <a:r>
              <a:rPr lang="cs-CZ" sz="2800" b="1" dirty="0" smtClean="0"/>
              <a:t>Vnějšně-politická</a:t>
            </a:r>
            <a:r>
              <a:rPr lang="cs-CZ" sz="2800" dirty="0" smtClean="0"/>
              <a:t>: boj s vnějšími nepřáteli (zejména s Mongoly)</a:t>
            </a:r>
          </a:p>
          <a:p>
            <a:endParaRPr lang="cs-CZ" sz="2800" dirty="0" smtClean="0"/>
          </a:p>
          <a:p>
            <a:r>
              <a:rPr lang="cs-CZ" sz="2800" b="1" dirty="0" err="1" smtClean="0"/>
              <a:t>Ekomonické</a:t>
            </a:r>
            <a:r>
              <a:rPr lang="cs-CZ" sz="2800" b="1" dirty="0" smtClean="0"/>
              <a:t>: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cs-CZ" sz="2800" dirty="0" smtClean="0"/>
              <a:t>rozvoj feudalizmu.</a:t>
            </a:r>
          </a:p>
          <a:p>
            <a:pPr marL="171450" indent="-171450">
              <a:buFontTx/>
              <a:buChar char="-"/>
            </a:pPr>
            <a:r>
              <a:rPr lang="cs-CZ" sz="2000" dirty="0"/>
              <a:t>Feudální vztah se vytváří na různých úrovních mezi svobodnými lidmi, </a:t>
            </a:r>
            <a:endParaRPr lang="cs-CZ" sz="2000" dirty="0" smtClean="0"/>
          </a:p>
          <a:p>
            <a:r>
              <a:rPr lang="cs-CZ" sz="2000" dirty="0" smtClean="0"/>
              <a:t>vazalem</a:t>
            </a:r>
            <a:r>
              <a:rPr lang="cs-CZ" sz="2000" dirty="0"/>
              <a:t> na jedné straně a lenním pánem na druhé. </a:t>
            </a:r>
            <a:endParaRPr lang="ru-RU" sz="2000" dirty="0"/>
          </a:p>
          <a:p>
            <a:pPr marL="171450" indent="-171450">
              <a:buFontTx/>
              <a:buChar char="-"/>
            </a:pPr>
            <a:r>
              <a:rPr lang="cs-CZ" sz="2000" dirty="0"/>
              <a:t>Vazal se zavazuje k věrnosti, poslušnosti a službě (zejména vojenské) vůči pánovi, </a:t>
            </a:r>
            <a:endParaRPr lang="cs-CZ" sz="2000" dirty="0" smtClean="0"/>
          </a:p>
          <a:p>
            <a:r>
              <a:rPr lang="cs-CZ" sz="2000" dirty="0" smtClean="0"/>
              <a:t>ten </a:t>
            </a:r>
            <a:r>
              <a:rPr lang="cs-CZ" sz="2000" dirty="0"/>
              <a:t>mu za to zaručuje ochranu a materiální zajištění prostřednictvím léna. </a:t>
            </a:r>
            <a:endParaRPr lang="ru-RU" sz="2000" dirty="0"/>
          </a:p>
          <a:p>
            <a:pPr marL="171450" indent="-171450">
              <a:buFontTx/>
              <a:buChar char="-"/>
            </a:pPr>
            <a:r>
              <a:rPr lang="cs-CZ" sz="2000" dirty="0"/>
              <a:t>Léno bývá nejčastěji půda, kterou obhospodařují venkované a držitele léna živí</a:t>
            </a:r>
            <a:r>
              <a:rPr lang="cs-CZ" sz="2000" dirty="0" smtClean="0"/>
              <a:t>.</a:t>
            </a:r>
          </a:p>
          <a:p>
            <a:endParaRPr lang="cs-CZ" sz="20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cs-CZ" sz="2800" dirty="0" smtClean="0"/>
              <a:t>Vzniká nová forma vlastnictví půdy – </a:t>
            </a:r>
            <a:r>
              <a:rPr lang="cs-CZ" sz="2800" dirty="0" err="1" smtClean="0"/>
              <a:t>pomestje</a:t>
            </a:r>
            <a:r>
              <a:rPr lang="cs-CZ" sz="2800" dirty="0" smtClean="0"/>
              <a:t>, </a:t>
            </a:r>
          </a:p>
          <a:p>
            <a:r>
              <a:rPr lang="cs-CZ" sz="2000" i="1" dirty="0" err="1" smtClean="0"/>
              <a:t>rus</a:t>
            </a:r>
            <a:r>
              <a:rPr lang="cs-CZ" sz="2000" dirty="0" smtClean="0"/>
              <a:t>.: </a:t>
            </a:r>
            <a:r>
              <a:rPr lang="ru-RU" sz="2000" dirty="0" smtClean="0"/>
              <a:t>поместье</a:t>
            </a:r>
            <a:r>
              <a:rPr lang="ru-RU" sz="2000" dirty="0"/>
              <a:t> </a:t>
            </a:r>
            <a:r>
              <a:rPr lang="ru-RU" sz="2000" dirty="0" smtClean="0"/>
              <a:t>(</a:t>
            </a:r>
            <a:r>
              <a:rPr lang="cs-CZ" sz="2000" dirty="0" smtClean="0"/>
              <a:t>půda jako odměna za vojenskou službu)</a:t>
            </a:r>
          </a:p>
          <a:p>
            <a:endParaRPr lang="cs-CZ" sz="2000" dirty="0"/>
          </a:p>
          <a:p>
            <a:r>
              <a:rPr lang="cs-CZ" sz="2800" b="1" dirty="0" smtClean="0"/>
              <a:t>Kulturní: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2800" dirty="0" smtClean="0"/>
              <a:t>Stejné náboženství a kultura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2800" dirty="0" smtClean="0"/>
              <a:t>Církevní podpora</a:t>
            </a:r>
          </a:p>
          <a:p>
            <a:endParaRPr lang="cs-CZ" sz="1200" dirty="0"/>
          </a:p>
          <a:p>
            <a:endParaRPr lang="ru-RU" sz="1200" dirty="0" smtClean="0"/>
          </a:p>
          <a:p>
            <a:endParaRPr lang="ru-RU" sz="1200" dirty="0" smtClean="0"/>
          </a:p>
          <a:p>
            <a:pPr marL="171450" indent="-171450">
              <a:buFontTx/>
              <a:buChar char="-"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04531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IVAN III </a:t>
            </a:r>
            <a:r>
              <a:rPr lang="cs-CZ" dirty="0" smtClean="0"/>
              <a:t>Velký </a:t>
            </a:r>
            <a:r>
              <a:rPr lang="en-US" dirty="0" smtClean="0"/>
              <a:t>(1462 – 1505)</a:t>
            </a:r>
            <a:endParaRPr lang="cs-CZ" dirty="0"/>
          </a:p>
        </p:txBody>
      </p:sp>
      <p:pic>
        <p:nvPicPr>
          <p:cNvPr id="2050" name="Picture 2" descr="http://www.ynical.org/images/stories/gosudari/ivan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2149475"/>
            <a:ext cx="3076575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583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4452</TotalTime>
  <Words>768</Words>
  <Application>Microsoft Office PowerPoint</Application>
  <PresentationFormat>Širokoúhlá obrazovka</PresentationFormat>
  <Paragraphs>171</Paragraphs>
  <Slides>26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DejaVu Sans</vt:lpstr>
      <vt:lpstr>Lucida Sans Unicode</vt:lpstr>
      <vt:lpstr>StarSymbol</vt:lpstr>
      <vt:lpstr>Times New Roman</vt:lpstr>
      <vt:lpstr>Wingdings</vt:lpstr>
      <vt:lpstr>Office Theme</vt:lpstr>
      <vt:lpstr>Prezentace aplikace PowerPoint</vt:lpstr>
      <vt:lpstr>Prezentace aplikace PowerPoint</vt:lpstr>
      <vt:lpstr>Kníže Ivan Danilovič (Kalita) (1328 – 1340)</vt:lpstr>
      <vt:lpstr>Dmitrij Ivanovič (Donský) (1363 – 1389)</vt:lpstr>
      <vt:lpstr>Konec 14. století</vt:lpstr>
      <vt:lpstr>Prezentace aplikace PowerPoint</vt:lpstr>
      <vt:lpstr>Příčiny posílení moci Moskevského státu: </vt:lpstr>
      <vt:lpstr>Příčiny vzniku centralizovaného státu </vt:lpstr>
      <vt:lpstr>IVAN III Velký (1462 – 1505)</vt:lpstr>
      <vt:lpstr>Ivan III Velký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Hobzová</dc:creator>
  <cp:lastModifiedBy>JANA</cp:lastModifiedBy>
  <cp:revision>51</cp:revision>
  <dcterms:modified xsi:type="dcterms:W3CDTF">2016-03-08T13:41:40Z</dcterms:modified>
</cp:coreProperties>
</file>