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3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35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2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6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3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2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93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92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90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6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Военная литература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09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4504" y="29197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Писатели-фронтовики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6400" y="20816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000" b="1" dirty="0" smtClean="0"/>
              <a:t>Бондарев, Быков</a:t>
            </a:r>
            <a:r>
              <a:rPr lang="ru-RU" sz="4000" dirty="0" smtClean="0"/>
              <a:t>, Ананьев, </a:t>
            </a:r>
            <a:r>
              <a:rPr lang="ru-RU" sz="4000" b="1" dirty="0" smtClean="0"/>
              <a:t>Бакланов</a:t>
            </a:r>
            <a:r>
              <a:rPr lang="ru-RU" sz="4000" dirty="0" smtClean="0"/>
              <a:t>, Гончаров, </a:t>
            </a:r>
            <a:r>
              <a:rPr lang="ru-RU" sz="4000" b="1" dirty="0" smtClean="0"/>
              <a:t>Богомолов</a:t>
            </a:r>
            <a:r>
              <a:rPr lang="ru-RU" sz="4000" dirty="0" smtClean="0"/>
              <a:t>, Курочкин, </a:t>
            </a:r>
            <a:r>
              <a:rPr lang="ru-RU" sz="4000" b="1" dirty="0" smtClean="0"/>
              <a:t>Астафьев</a:t>
            </a:r>
            <a:r>
              <a:rPr lang="ru-RU" sz="4000" dirty="0" smtClean="0"/>
              <a:t>, Симонов.</a:t>
            </a: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079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Эпические романы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5512" y="2679065"/>
            <a:ext cx="10515600" cy="4351338"/>
          </a:xfrm>
        </p:spPr>
        <p:txBody>
          <a:bodyPr/>
          <a:lstStyle/>
          <a:p>
            <a:r>
              <a:rPr lang="ru-RU" dirty="0" smtClean="0"/>
              <a:t>М. Шолохов </a:t>
            </a:r>
            <a:r>
              <a:rPr lang="cs-CZ" dirty="0" smtClean="0"/>
              <a:t>„</a:t>
            </a:r>
            <a:r>
              <a:rPr lang="ru-RU" dirty="0" smtClean="0"/>
              <a:t>Судьба человека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К. Симонов </a:t>
            </a:r>
            <a:r>
              <a:rPr lang="cs-CZ" dirty="0" smtClean="0"/>
              <a:t>„</a:t>
            </a:r>
            <a:r>
              <a:rPr lang="ru-RU" dirty="0" smtClean="0"/>
              <a:t>Живые и мертвые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 err="1" smtClean="0"/>
              <a:t>Гроссман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Жизнь и судьба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36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cs-CZ" dirty="0" smtClean="0"/>
              <a:t>60</a:t>
            </a:r>
            <a:r>
              <a:rPr lang="ru-RU" dirty="0" smtClean="0"/>
              <a:t>-гг.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Краткие произведения, </a:t>
            </a:r>
            <a:r>
              <a:rPr lang="cs-CZ" dirty="0" smtClean="0"/>
              <a:t>„</a:t>
            </a:r>
            <a:r>
              <a:rPr lang="ru-RU" dirty="0" smtClean="0"/>
              <a:t>лейтенантская проза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Авторы описывали жизнь и проблемы отдельных людей</a:t>
            </a:r>
          </a:p>
          <a:p>
            <a:r>
              <a:rPr lang="ru-RU" dirty="0" smtClean="0"/>
              <a:t>Авторы показывали, что СССР был не готов к войне</a:t>
            </a:r>
          </a:p>
          <a:p>
            <a:r>
              <a:rPr lang="ru-RU" dirty="0" smtClean="0"/>
              <a:t>Авторов обвиняли в </a:t>
            </a:r>
            <a:r>
              <a:rPr lang="ru-RU" dirty="0" err="1" smtClean="0"/>
              <a:t>дегероизации</a:t>
            </a:r>
            <a:r>
              <a:rPr lang="ru-RU" dirty="0" smtClean="0"/>
              <a:t> (преуменьшение подвига народа)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72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1944" y="197192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</a:t>
            </a:r>
            <a:r>
              <a:rPr lang="ru-RU" dirty="0" smtClean="0"/>
              <a:t>. Некрасов </a:t>
            </a:r>
            <a:r>
              <a:rPr lang="cs-CZ" dirty="0" smtClean="0"/>
              <a:t>„</a:t>
            </a:r>
            <a:r>
              <a:rPr lang="ru-RU" dirty="0" smtClean="0"/>
              <a:t>В окопах Сталинграда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Б. Васильев </a:t>
            </a:r>
            <a:r>
              <a:rPr lang="cs-CZ" dirty="0" smtClean="0"/>
              <a:t>„</a:t>
            </a:r>
            <a:r>
              <a:rPr lang="ru-RU" dirty="0" smtClean="0"/>
              <a:t>А зори здесь тихие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В. Быков </a:t>
            </a:r>
            <a:r>
              <a:rPr lang="cs-CZ" dirty="0" smtClean="0"/>
              <a:t>„</a:t>
            </a:r>
            <a:r>
              <a:rPr lang="ru-RU" dirty="0" smtClean="0"/>
              <a:t>Обелиск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46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792" y="1155065"/>
            <a:ext cx="7205472" cy="4351338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Втора́я</a:t>
            </a:r>
            <a:r>
              <a:rPr lang="ru-RU" sz="3200" b="1" dirty="0"/>
              <a:t> </a:t>
            </a:r>
            <a:r>
              <a:rPr lang="ru-RU" sz="3200" b="1" dirty="0" err="1"/>
              <a:t>мирова́я</a:t>
            </a:r>
            <a:r>
              <a:rPr lang="ru-RU" sz="3200" b="1" dirty="0"/>
              <a:t> война́</a:t>
            </a:r>
            <a:r>
              <a:rPr lang="ru-RU" sz="3200" dirty="0"/>
              <a:t> 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(</a:t>
            </a:r>
            <a:r>
              <a:rPr lang="ru-RU" sz="3200" dirty="0"/>
              <a:t>1 сентября 1939 — 2 сентября 1945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b="1" dirty="0" err="1"/>
              <a:t>Вели́кая</a:t>
            </a:r>
            <a:r>
              <a:rPr lang="ru-RU" sz="3200" b="1" dirty="0"/>
              <a:t> </a:t>
            </a:r>
            <a:r>
              <a:rPr lang="ru-RU" sz="3200" b="1" dirty="0" err="1"/>
              <a:t>Оте́чественная</a:t>
            </a:r>
            <a:r>
              <a:rPr lang="ru-RU" sz="3200" b="1" dirty="0"/>
              <a:t> война́ </a:t>
            </a:r>
            <a:endParaRPr lang="ru-RU" sz="3200" b="1" dirty="0" smtClean="0"/>
          </a:p>
          <a:p>
            <a:r>
              <a:rPr lang="ru-RU" sz="3200" dirty="0" smtClean="0"/>
              <a:t>(21 июня 1941— 9 мая 1945)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02" y="1155065"/>
            <a:ext cx="2876322" cy="37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Тематика военной прозы: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2456" y="2398649"/>
            <a:ext cx="4026408" cy="4351338"/>
          </a:xfrm>
        </p:spPr>
        <p:txBody>
          <a:bodyPr/>
          <a:lstStyle/>
          <a:p>
            <a:r>
              <a:rPr lang="ru-RU" sz="3600" dirty="0" smtClean="0"/>
              <a:t>Война</a:t>
            </a:r>
          </a:p>
          <a:p>
            <a:r>
              <a:rPr lang="ru-RU" sz="3600" dirty="0" smtClean="0"/>
              <a:t>Человек на войне</a:t>
            </a:r>
          </a:p>
          <a:p>
            <a:r>
              <a:rPr lang="ru-RU" sz="3600" dirty="0" smtClean="0"/>
              <a:t>Родина</a:t>
            </a:r>
          </a:p>
          <a:p>
            <a:r>
              <a:rPr lang="ru-RU" sz="3600" dirty="0" smtClean="0"/>
              <a:t>Победа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Výsledek obrázku pro вставай страна огром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71" y="23103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8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военной литературы принято делить на три группы: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созданные во время войны (1941 – 1945 гг.)</a:t>
            </a:r>
          </a:p>
          <a:p>
            <a:pPr marL="0" indent="0">
              <a:buNone/>
            </a:pPr>
            <a:endParaRPr lang="ru-RU" sz="3200" b="1" dirty="0" smtClean="0"/>
          </a:p>
          <a:p>
            <a:r>
              <a:rPr lang="ru-RU" sz="3200" b="1" dirty="0"/>
              <a:t>н</a:t>
            </a:r>
            <a:r>
              <a:rPr lang="ru-RU" sz="3200" b="1" dirty="0" smtClean="0"/>
              <a:t>аписанные после войны (участниками, очевидцами)</a:t>
            </a:r>
          </a:p>
          <a:p>
            <a:pPr marL="0" indent="0">
              <a:buNone/>
            </a:pPr>
            <a:endParaRPr lang="ru-RU" sz="3200" b="1" dirty="0" smtClean="0"/>
          </a:p>
          <a:p>
            <a:r>
              <a:rPr lang="ru-RU" sz="3200" b="1" dirty="0"/>
              <a:t>с</a:t>
            </a:r>
            <a:r>
              <a:rPr lang="ru-RU" sz="3200" b="1" dirty="0" smtClean="0"/>
              <a:t>озданные спустя десятилетия после войны (участниками или авторами, родившимися после войны)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9243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Произведения, созданные во время войны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9752" y="2113153"/>
            <a:ext cx="8032496" cy="4351338"/>
          </a:xfrm>
        </p:spPr>
        <p:txBody>
          <a:bodyPr/>
          <a:lstStyle/>
          <a:p>
            <a:r>
              <a:rPr lang="ru-RU" dirty="0" smtClean="0"/>
              <a:t>Популярный жанр – поэзия</a:t>
            </a:r>
          </a:p>
          <a:p>
            <a:r>
              <a:rPr lang="ru-RU" dirty="0" smtClean="0"/>
              <a:t>В прозе – краткие произведения (художественные и публицистические)</a:t>
            </a:r>
          </a:p>
          <a:p>
            <a:r>
              <a:rPr lang="ru-RU" dirty="0" smtClean="0"/>
              <a:t>Многие авторы называли себя </a:t>
            </a:r>
            <a:r>
              <a:rPr lang="cs-CZ" dirty="0" smtClean="0"/>
              <a:t>„</a:t>
            </a:r>
            <a:r>
              <a:rPr lang="ru-RU" dirty="0" smtClean="0"/>
              <a:t>окопные поэты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Агитбригады (ездили по фронту, в госпитали)</a:t>
            </a:r>
          </a:p>
          <a:p>
            <a:r>
              <a:rPr lang="ru-RU" dirty="0" smtClean="0"/>
              <a:t>Для произведений характерно </a:t>
            </a:r>
            <a:r>
              <a:rPr lang="ru-RU" b="1" dirty="0" smtClean="0"/>
              <a:t>идеализирование</a:t>
            </a:r>
            <a:r>
              <a:rPr lang="ru-RU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8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произведений военного периода характерны: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6400" y="2849753"/>
            <a:ext cx="10515600" cy="4351338"/>
          </a:xfrm>
        </p:spPr>
        <p:txBody>
          <a:bodyPr/>
          <a:lstStyle/>
          <a:p>
            <a:r>
              <a:rPr lang="ru-RU" b="1" dirty="0" smtClean="0"/>
              <a:t>романтические </a:t>
            </a:r>
            <a:r>
              <a:rPr lang="ru-RU" b="1" dirty="0"/>
              <a:t>и </a:t>
            </a:r>
            <a:r>
              <a:rPr lang="ru-RU" b="1" dirty="0" smtClean="0"/>
              <a:t>лирические элементы</a:t>
            </a:r>
          </a:p>
          <a:p>
            <a:r>
              <a:rPr lang="ru-RU" dirty="0" smtClean="0"/>
              <a:t>использование </a:t>
            </a:r>
            <a:r>
              <a:rPr lang="ru-RU" b="1" dirty="0" smtClean="0"/>
              <a:t>декламационных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/>
              <a:t>песенных интонаций</a:t>
            </a:r>
            <a:r>
              <a:rPr lang="ru-RU" dirty="0"/>
              <a:t>, ораторских оборотов, </a:t>
            </a:r>
            <a:endParaRPr lang="ru-RU" dirty="0" smtClean="0"/>
          </a:p>
          <a:p>
            <a:r>
              <a:rPr lang="ru-RU" dirty="0" smtClean="0"/>
              <a:t>обращение </a:t>
            </a:r>
            <a:r>
              <a:rPr lang="ru-RU" dirty="0"/>
              <a:t>к таким поэтическим средствам, как </a:t>
            </a:r>
            <a:r>
              <a:rPr lang="ru-RU" b="1" dirty="0"/>
              <a:t>аллегория, символ, метафора.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69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97940" y="1827213"/>
            <a:ext cx="3340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 меня, и я вернусь. 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Только очень жди,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наводят грусть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Желтые дожди,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снега метут,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жара,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других не ждут,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Позабыв вчера.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из дальних мест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Писем не придет,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уж надоест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Всем, кто вместе ждет.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37100" y="18256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 меня, и я вернусь,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Не желай добра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Всем, кто знает наизусть,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Что забыть пора.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Пусть поверят сын и мать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 то, что нет меня,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Пусть друзья устанут ждать,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Сядут у огня,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Выпьют горькое вино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На помин души...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Жди. И с ними заодно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Выпить не спеши.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05800" y="18256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Жди меня, и я вернусь,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смертям назло.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ждал меня, тот пусть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Скажет: - Повезло.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понять, не ждавшим им,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среди огня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Ожиданием своим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спасла меня.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выжил, будем знать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мы с тобой,-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ты умела ждать,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никто другой.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zrukov_zhdi_menya_i_ya_vernus_(NaitiMP3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825" y="5587999"/>
            <a:ext cx="587375" cy="58737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750734" y="5881686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К. Симонов, 1941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8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Группы послевоенных произведений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0840" y="1923161"/>
            <a:ext cx="6793992" cy="4351338"/>
          </a:xfrm>
        </p:spPr>
        <p:txBody>
          <a:bodyPr/>
          <a:lstStyle/>
          <a:p>
            <a:r>
              <a:rPr lang="ru-RU" b="1" dirty="0" smtClean="0"/>
              <a:t>художественно-документальные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героико-эпические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осмысление </a:t>
            </a:r>
            <a:r>
              <a:rPr lang="ru-RU" b="1" dirty="0"/>
              <a:t>значения </a:t>
            </a:r>
            <a:r>
              <a:rPr lang="ru-RU" b="1" dirty="0" smtClean="0"/>
              <a:t>отдельной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человеческой личности на войне</a:t>
            </a:r>
            <a:r>
              <a:rPr lang="ru-RU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7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040" y="105752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В этот период происходит переосмысление взглядов на события.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Война – не только подвиг, героизм, но и изматывающий ежедневный труд.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Описываются не масштабные, а более частные ситуации, жизнь солдат и рабочих.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Описание войны становится более объективным</a:t>
            </a:r>
            <a:endParaRPr lang="cs-CZ" sz="3200" dirty="0"/>
          </a:p>
        </p:txBody>
      </p:sp>
      <p:sp>
        <p:nvSpPr>
          <p:cNvPr id="2" name="Obdélník 1"/>
          <p:cNvSpPr/>
          <p:nvPr/>
        </p:nvSpPr>
        <p:spPr>
          <a:xfrm>
            <a:off x="1082040" y="517436"/>
            <a:ext cx="9675213" cy="320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350"/>
              </a:lnSpc>
              <a:spcAft>
                <a:spcPts val="0"/>
              </a:spcAft>
            </a:pPr>
            <a:r>
              <a:rPr lang="ru-RU" sz="3200" b="1" kern="50" dirty="0">
                <a:latin typeface="Liberation Serif"/>
                <a:ea typeface="Droid Sans Fallback"/>
                <a:cs typeface="FreeSans"/>
              </a:rPr>
              <a:t>Расцвет военной прозы – середина </a:t>
            </a:r>
            <a:r>
              <a:rPr lang="cs-CZ" sz="3200" b="1" kern="50" dirty="0">
                <a:latin typeface="Liberation Serif"/>
                <a:ea typeface="Droid Sans Fallback"/>
                <a:cs typeface="FreeSans"/>
              </a:rPr>
              <a:t>50-</a:t>
            </a:r>
            <a:r>
              <a:rPr lang="ru-RU" sz="3200" b="1" kern="50" dirty="0">
                <a:latin typeface="Liberation Serif"/>
                <a:ea typeface="Droid Sans Fallback"/>
                <a:cs typeface="FreeSans"/>
              </a:rPr>
              <a:t>х годов</a:t>
            </a:r>
            <a:endParaRPr lang="cs-CZ" sz="3200" kern="50" dirty="0">
              <a:effectLst/>
              <a:latin typeface="Liberation Serif"/>
              <a:ea typeface="Droid Sans Fallback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769872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324</Words>
  <Application>Microsoft Office PowerPoint</Application>
  <PresentationFormat>Širokoúhlá obrazovka</PresentationFormat>
  <Paragraphs>58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Droid Sans Fallback</vt:lpstr>
      <vt:lpstr>FreeSans</vt:lpstr>
      <vt:lpstr>Liberation Serif</vt:lpstr>
      <vt:lpstr>Times New Roman</vt:lpstr>
      <vt:lpstr>Motiv Office</vt:lpstr>
      <vt:lpstr>Военная литература</vt:lpstr>
      <vt:lpstr>Prezentace aplikace PowerPoint</vt:lpstr>
      <vt:lpstr>Тематика военной прозы:</vt:lpstr>
      <vt:lpstr>Произведения военной литературы принято делить на три группы:</vt:lpstr>
      <vt:lpstr>Произведения, созданные во время войны</vt:lpstr>
      <vt:lpstr>Для произведений военного периода характерны:</vt:lpstr>
      <vt:lpstr>Prezentace aplikace PowerPoint</vt:lpstr>
      <vt:lpstr>Группы послевоенных произведений</vt:lpstr>
      <vt:lpstr>Prezentace aplikace PowerPoint</vt:lpstr>
      <vt:lpstr>Писатели-фронтовики</vt:lpstr>
      <vt:lpstr>Эпические романы</vt:lpstr>
      <vt:lpstr>С 60-гг. :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проза</dc:title>
  <dc:creator>JANA</dc:creator>
  <cp:lastModifiedBy>JANA</cp:lastModifiedBy>
  <cp:revision>12</cp:revision>
  <dcterms:created xsi:type="dcterms:W3CDTF">2017-02-20T07:06:31Z</dcterms:created>
  <dcterms:modified xsi:type="dcterms:W3CDTF">2017-02-22T21:16:22Z</dcterms:modified>
</cp:coreProperties>
</file>