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D098-48B4-4098-BCB7-2FCBD3E78576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1B53-47A5-4B16-8BBE-94CBC90782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D098-48B4-4098-BCB7-2FCBD3E78576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1B53-47A5-4B16-8BBE-94CBC90782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D098-48B4-4098-BCB7-2FCBD3E78576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1B53-47A5-4B16-8BBE-94CBC90782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D098-48B4-4098-BCB7-2FCBD3E78576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1B53-47A5-4B16-8BBE-94CBC90782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D098-48B4-4098-BCB7-2FCBD3E78576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1B53-47A5-4B16-8BBE-94CBC90782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D098-48B4-4098-BCB7-2FCBD3E78576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1B53-47A5-4B16-8BBE-94CBC90782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D098-48B4-4098-BCB7-2FCBD3E78576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1B53-47A5-4B16-8BBE-94CBC90782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D098-48B4-4098-BCB7-2FCBD3E78576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1B53-47A5-4B16-8BBE-94CBC90782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D098-48B4-4098-BCB7-2FCBD3E78576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1B53-47A5-4B16-8BBE-94CBC90782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D098-48B4-4098-BCB7-2FCBD3E78576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1B53-47A5-4B16-8BBE-94CBC90782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D098-48B4-4098-BCB7-2FCBD3E78576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1B53-47A5-4B16-8BBE-94CBC90782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4D098-48B4-4098-BCB7-2FCBD3E78576}" type="datetimeFigureOut">
              <a:rPr lang="cs-CZ" smtClean="0"/>
              <a:pPr/>
              <a:t>15.05.2017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41B53-47A5-4B16-8BBE-94CBC907823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728192"/>
          </a:xfrm>
        </p:spPr>
        <p:txBody>
          <a:bodyPr>
            <a:no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Комплект учебников русского языка для средних школ и гимназий</a:t>
            </a:r>
            <a:br>
              <a:rPr lang="ru-RU" dirty="0" smtClean="0"/>
            </a:br>
            <a:r>
              <a:rPr lang="cs-CZ" dirty="0" smtClean="0"/>
              <a:t>„</a:t>
            </a:r>
            <a:r>
              <a:rPr lang="ru-RU" dirty="0" smtClean="0"/>
              <a:t>Поехали 4</a:t>
            </a:r>
            <a:r>
              <a:rPr lang="cs-CZ" dirty="0" smtClean="0"/>
              <a:t>“</a:t>
            </a:r>
            <a:r>
              <a:rPr lang="ru-RU" dirty="0" smtClean="0"/>
              <a:t/>
            </a:r>
            <a:br>
              <a:rPr lang="ru-RU" dirty="0" smtClean="0"/>
            </a:br>
            <a:endParaRPr lang="cs-C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97152"/>
            <a:ext cx="8229600" cy="132901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                       Поспелова Татьяна                                                                        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632848" cy="1512168"/>
          </a:xfrm>
        </p:spPr>
        <p:txBody>
          <a:bodyPr>
            <a:normAutofit fontScale="90000"/>
          </a:bodyPr>
          <a:lstStyle/>
          <a:p>
            <a:r>
              <a:rPr lang="ru-RU" sz="4800" dirty="0" smtClean="0"/>
              <a:t>Учебный комплект</a:t>
            </a:r>
            <a:r>
              <a:rPr lang="en-US" sz="4800" dirty="0" smtClean="0"/>
              <a:t> </a:t>
            </a:r>
            <a:r>
              <a:rPr lang="ru-RU" sz="4800" dirty="0" smtClean="0"/>
              <a:t> </a:t>
            </a:r>
            <a:r>
              <a:rPr lang="en-US" sz="4800" dirty="0" smtClean="0"/>
              <a:t>“</a:t>
            </a:r>
            <a:r>
              <a:rPr lang="ru-RU" sz="4800" dirty="0" smtClean="0"/>
              <a:t>Поехали 4</a:t>
            </a:r>
            <a:r>
              <a:rPr lang="en-US" sz="4800" dirty="0" smtClean="0"/>
              <a:t>”</a:t>
            </a:r>
            <a:endParaRPr lang="cs-CZ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628800"/>
            <a:ext cx="6840760" cy="4104456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 комплект входят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Учебник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Рабочая тетрадь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Методические рекомендации для учителя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С</a:t>
            </a:r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ru-RU" dirty="0" smtClean="0">
                <a:solidFill>
                  <a:schemeClr val="tx1"/>
                </a:solidFill>
              </a:rPr>
              <a:t>-диск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Аудиокассета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217443"/>
          </a:xfrm>
        </p:spPr>
        <p:txBody>
          <a:bodyPr/>
          <a:lstStyle/>
          <a:p>
            <a:r>
              <a:rPr lang="ru-RU" i="1" dirty="0" smtClean="0"/>
              <a:t>Издательство</a:t>
            </a:r>
            <a:r>
              <a:rPr lang="en-US" dirty="0" smtClean="0"/>
              <a:t>: ALBRA</a:t>
            </a:r>
          </a:p>
          <a:p>
            <a:endParaRPr lang="cs-CZ" dirty="0" smtClean="0"/>
          </a:p>
          <a:p>
            <a:r>
              <a:rPr lang="en-US" i="1" dirty="0" smtClean="0"/>
              <a:t>A</a:t>
            </a:r>
            <a:r>
              <a:rPr lang="ru-RU" i="1" dirty="0" smtClean="0"/>
              <a:t>вторы</a:t>
            </a:r>
            <a:r>
              <a:rPr lang="en-US" dirty="0" smtClean="0"/>
              <a:t>: </a:t>
            </a:r>
            <a:r>
              <a:rPr lang="cs-CZ" dirty="0" smtClean="0"/>
              <a:t>Hana Žofková</a:t>
            </a:r>
            <a:r>
              <a:rPr lang="ru-RU" dirty="0" smtClean="0"/>
              <a:t>, К</a:t>
            </a:r>
            <a:r>
              <a:rPr lang="cs-CZ" dirty="0" smtClean="0"/>
              <a:t>laudia Eibenová</a:t>
            </a:r>
            <a:r>
              <a:rPr lang="ru-RU" dirty="0" smtClean="0"/>
              <a:t>, </a:t>
            </a:r>
            <a:r>
              <a:rPr lang="cs-CZ" dirty="0" smtClean="0"/>
              <a:t>Zuzana Liptáková</a:t>
            </a:r>
            <a:r>
              <a:rPr lang="ru-RU" dirty="0" smtClean="0"/>
              <a:t>, </a:t>
            </a:r>
            <a:r>
              <a:rPr lang="en-US" dirty="0" err="1" smtClean="0"/>
              <a:t>Jaroslav</a:t>
            </a:r>
            <a:r>
              <a:rPr lang="en-US" dirty="0" smtClean="0"/>
              <a:t> </a:t>
            </a:r>
            <a:r>
              <a:rPr lang="cs-CZ" dirty="0" smtClean="0"/>
              <a:t>Šaroch</a:t>
            </a:r>
          </a:p>
          <a:p>
            <a:endParaRPr lang="cs-CZ" dirty="0" smtClean="0"/>
          </a:p>
          <a:p>
            <a:r>
              <a:rPr lang="ru-RU" i="1" dirty="0" smtClean="0"/>
              <a:t>Уровень</a:t>
            </a:r>
            <a:r>
              <a:rPr lang="en-US" dirty="0" smtClean="0"/>
              <a:t>: </a:t>
            </a:r>
            <a:r>
              <a:rPr lang="cs-CZ" dirty="0" smtClean="0"/>
              <a:t>A</a:t>
            </a:r>
            <a:r>
              <a:rPr lang="en-US" dirty="0" smtClean="0"/>
              <a:t>-</a:t>
            </a:r>
            <a:r>
              <a:rPr lang="ru-RU" dirty="0" smtClean="0"/>
              <a:t>2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Учебник</a:t>
            </a:r>
            <a:r>
              <a:rPr lang="ru-RU" dirty="0" smtClean="0"/>
              <a:t> </a:t>
            </a:r>
            <a:endParaRPr lang="cs-C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cs-CZ" sz="3500" i="1" dirty="0" smtClean="0"/>
              <a:t>C</a:t>
            </a:r>
            <a:r>
              <a:rPr lang="en-US" sz="3500" i="1" dirty="0" smtClean="0"/>
              <a:t>o</a:t>
            </a:r>
            <a:r>
              <a:rPr lang="ru-RU" sz="3500" i="1" dirty="0" smtClean="0"/>
              <a:t>держание</a:t>
            </a:r>
            <a:r>
              <a:rPr lang="en-US" dirty="0" smtClean="0"/>
              <a:t>:</a:t>
            </a:r>
          </a:p>
          <a:p>
            <a:r>
              <a:rPr lang="ru-RU" dirty="0" err="1" smtClean="0"/>
              <a:t>Минипесенник</a:t>
            </a:r>
            <a:r>
              <a:rPr lang="cs-CZ" dirty="0" smtClean="0"/>
              <a:t>.</a:t>
            </a:r>
            <a:endParaRPr lang="ru-RU" dirty="0" smtClean="0"/>
          </a:p>
          <a:p>
            <a:r>
              <a:rPr lang="ru-RU" dirty="0" smtClean="0"/>
              <a:t> 7 лекций</a:t>
            </a:r>
            <a:r>
              <a:rPr lang="cs-CZ" dirty="0" smtClean="0"/>
              <a:t>.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Обобщение изученного.</a:t>
            </a:r>
          </a:p>
          <a:p>
            <a:r>
              <a:rPr lang="ru-RU" dirty="0" smtClean="0"/>
              <a:t>Русско-чешский словарь.</a:t>
            </a:r>
          </a:p>
          <a:p>
            <a:r>
              <a:rPr lang="ru-RU" dirty="0" smtClean="0"/>
              <a:t> Чешско-русский словарь.</a:t>
            </a:r>
          </a:p>
          <a:p>
            <a:r>
              <a:rPr lang="en-US" dirty="0" smtClean="0"/>
              <a:t> </a:t>
            </a:r>
            <a:r>
              <a:rPr lang="ru-RU" dirty="0" smtClean="0"/>
              <a:t>Таблица спряжения некоторых глаголов, представляющих трудности.</a:t>
            </a:r>
          </a:p>
          <a:p>
            <a:r>
              <a:rPr lang="en-US" dirty="0" smtClean="0"/>
              <a:t> </a:t>
            </a:r>
            <a:r>
              <a:rPr lang="ru-RU" dirty="0" smtClean="0"/>
              <a:t>Библиография.</a:t>
            </a:r>
          </a:p>
          <a:p>
            <a:endParaRPr lang="cs-CZ" dirty="0"/>
          </a:p>
        </p:txBody>
      </p:sp>
      <p:pic>
        <p:nvPicPr>
          <p:cNvPr id="2051" name="Picture 3" descr="C:\Users\Pospe\Pictures\11888205_800_800_wm_f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692695"/>
            <a:ext cx="1644774" cy="2368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7776864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Темы уроков </a:t>
            </a:r>
            <a:br>
              <a:rPr lang="ru-RU" dirty="0" smtClean="0"/>
            </a:br>
            <a:r>
              <a:rPr lang="en-US" sz="3100" dirty="0" smtClean="0"/>
              <a:t>(</a:t>
            </a:r>
            <a:r>
              <a:rPr lang="ru-RU" sz="3100" dirty="0" smtClean="0"/>
              <a:t>подобраны в соответствии с пожеланиями учеников</a:t>
            </a:r>
            <a:r>
              <a:rPr lang="en-US" sz="3100" dirty="0" smtClean="0"/>
              <a:t>):</a:t>
            </a:r>
            <a:r>
              <a:rPr lang="ru-RU" dirty="0" smtClean="0"/>
              <a:t/>
            </a:r>
            <a:br>
              <a:rPr lang="ru-RU" dirty="0" smtClean="0"/>
            </a:br>
            <a:endParaRPr lang="cs-C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</a:t>
            </a:r>
            <a:r>
              <a:rPr lang="ru-RU" i="1" dirty="0" smtClean="0"/>
              <a:t>Экскурсии по Праге</a:t>
            </a:r>
          </a:p>
          <a:p>
            <a:r>
              <a:rPr lang="ru-RU" dirty="0" smtClean="0"/>
              <a:t>2) </a:t>
            </a:r>
            <a:r>
              <a:rPr lang="ru-RU" i="1" dirty="0" smtClean="0"/>
              <a:t>О собаках</a:t>
            </a:r>
          </a:p>
          <a:p>
            <a:r>
              <a:rPr lang="ru-RU" dirty="0" smtClean="0"/>
              <a:t>3) </a:t>
            </a:r>
            <a:r>
              <a:rPr lang="ru-RU" i="1" dirty="0" smtClean="0"/>
              <a:t>Спорт</a:t>
            </a:r>
          </a:p>
          <a:p>
            <a:r>
              <a:rPr lang="ru-RU" dirty="0" smtClean="0"/>
              <a:t>4) </a:t>
            </a:r>
            <a:r>
              <a:rPr lang="ru-RU" i="1" dirty="0" smtClean="0"/>
              <a:t>Рассказы о людях</a:t>
            </a:r>
          </a:p>
          <a:p>
            <a:r>
              <a:rPr lang="ru-RU" i="1" dirty="0" smtClean="0"/>
              <a:t>5) Необычные  истории</a:t>
            </a:r>
          </a:p>
          <a:p>
            <a:r>
              <a:rPr lang="ru-RU" dirty="0" smtClean="0"/>
              <a:t>6) </a:t>
            </a:r>
            <a:r>
              <a:rPr lang="ru-RU" i="1" dirty="0" smtClean="0"/>
              <a:t>Жизнь моих сверстников в России</a:t>
            </a:r>
          </a:p>
          <a:p>
            <a:r>
              <a:rPr lang="ru-RU" dirty="0" smtClean="0"/>
              <a:t>7</a:t>
            </a:r>
            <a:r>
              <a:rPr lang="ru-RU" i="1" dirty="0" smtClean="0"/>
              <a:t>) Лекция в виде журнала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Рабочая тетрадь</a:t>
            </a:r>
            <a:endParaRPr lang="cs-CZ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i="1" dirty="0" smtClean="0"/>
              <a:t>Содержание</a:t>
            </a:r>
            <a:r>
              <a:rPr lang="en-US" i="1" dirty="0" smtClean="0"/>
              <a:t>:</a:t>
            </a:r>
          </a:p>
          <a:p>
            <a:r>
              <a:rPr lang="ru-RU" dirty="0" smtClean="0"/>
              <a:t>1) Повторяем то, что знаем.</a:t>
            </a:r>
          </a:p>
          <a:p>
            <a:r>
              <a:rPr lang="ru-RU" dirty="0" smtClean="0"/>
              <a:t>2) Оцени свои знания.</a:t>
            </a:r>
          </a:p>
          <a:p>
            <a:r>
              <a:rPr lang="ru-RU" dirty="0" smtClean="0"/>
              <a:t>3) Задания к урокам.</a:t>
            </a:r>
          </a:p>
          <a:p>
            <a:r>
              <a:rPr lang="ru-RU" dirty="0" smtClean="0"/>
              <a:t>4) Напиши письмо о себе (рефлексия).</a:t>
            </a:r>
          </a:p>
          <a:p>
            <a:r>
              <a:rPr lang="ru-RU" dirty="0" smtClean="0"/>
              <a:t>5) Ключ к упражнениям.</a:t>
            </a:r>
            <a:endParaRPr lang="cs-CZ" dirty="0"/>
          </a:p>
        </p:txBody>
      </p:sp>
      <p:pic>
        <p:nvPicPr>
          <p:cNvPr id="4" name="Picture 2" descr="C:\Users\Pospe\Pictures\101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764704"/>
            <a:ext cx="1736193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 </a:t>
            </a:r>
            <a:r>
              <a:rPr lang="ru-RU" u="sng" dirty="0" smtClean="0"/>
              <a:t>Методическое пособие </a:t>
            </a:r>
            <a:endParaRPr lang="cs-CZ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i="1" dirty="0" smtClean="0"/>
              <a:t>Содержание</a:t>
            </a:r>
            <a:r>
              <a:rPr lang="en-US" i="1" dirty="0" smtClean="0"/>
              <a:t>:</a:t>
            </a:r>
            <a:endParaRPr lang="ru-RU" i="1" dirty="0" smtClean="0"/>
          </a:p>
          <a:p>
            <a:r>
              <a:rPr lang="ru-RU" dirty="0" smtClean="0"/>
              <a:t>1) Основные черты учебного</a:t>
            </a:r>
          </a:p>
          <a:p>
            <a:pPr>
              <a:buNone/>
            </a:pPr>
            <a:r>
              <a:rPr lang="ru-RU" dirty="0" smtClean="0"/>
              <a:t>    комплекса.</a:t>
            </a:r>
          </a:p>
          <a:p>
            <a:r>
              <a:rPr lang="ru-RU" dirty="0" smtClean="0"/>
              <a:t>2) Материалы к отдельным лекциям.</a:t>
            </a:r>
          </a:p>
          <a:p>
            <a:r>
              <a:rPr lang="ru-RU" dirty="0" smtClean="0"/>
              <a:t>3) Примеры заданий к отдельным урокам для самостоятельной работы учеников в интернете.</a:t>
            </a:r>
          </a:p>
          <a:p>
            <a:r>
              <a:rPr lang="ru-RU" dirty="0" smtClean="0"/>
              <a:t>4) Дополнительные материалы к урокам. </a:t>
            </a:r>
            <a:endParaRPr lang="cs-CZ" dirty="0"/>
          </a:p>
        </p:txBody>
      </p:sp>
      <p:pic>
        <p:nvPicPr>
          <p:cNvPr id="5122" name="Picture 2" descr="C:\Users\Pospe\Pictures\11947205_295_295_nowm_f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728192" cy="2488596"/>
          </a:xfrm>
          <a:prstGeom prst="rect">
            <a:avLst/>
          </a:prstGeom>
          <a:noFill/>
        </p:spPr>
      </p:pic>
      <p:pic>
        <p:nvPicPr>
          <p:cNvPr id="5" name="Picture 2" descr="C:\Users\Pospe\Pictures\11947205_295_295_nowm_f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620688"/>
            <a:ext cx="1728192" cy="24885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Плюсы и минусы учебного комплекта </a:t>
            </a:r>
            <a:r>
              <a:rPr lang="en-US" sz="4000" dirty="0" smtClean="0"/>
              <a:t>“</a:t>
            </a:r>
            <a:r>
              <a:rPr lang="ru-RU" sz="4000" dirty="0" smtClean="0"/>
              <a:t>Поехали 4</a:t>
            </a:r>
            <a:r>
              <a:rPr lang="en-US" sz="4000" dirty="0" smtClean="0"/>
              <a:t>”</a:t>
            </a:r>
            <a:endParaRPr lang="cs-CZ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ru-RU" sz="2300" dirty="0" smtClean="0"/>
              <a:t>+ учебник ориентирован, прежде всего, на практическое использование языка</a:t>
            </a:r>
            <a:r>
              <a:rPr lang="en-US" sz="2300" dirty="0" smtClean="0"/>
              <a:t>;</a:t>
            </a:r>
            <a:endParaRPr lang="ru-RU" sz="2300" dirty="0" smtClean="0"/>
          </a:p>
          <a:p>
            <a:pPr marL="514350" indent="-514350">
              <a:buNone/>
            </a:pPr>
            <a:r>
              <a:rPr lang="en-US" sz="2300" dirty="0" smtClean="0"/>
              <a:t>+ </a:t>
            </a:r>
            <a:r>
              <a:rPr lang="ru-RU" sz="2300" dirty="0" smtClean="0"/>
              <a:t>реализация индивидуального подхода осуществляется с помощью заданий, мотивирующих учеников найти и обработать в интернете нужную информацию (ученики имеют возможность выбирать тексты, интересные им)</a:t>
            </a:r>
            <a:r>
              <a:rPr lang="en-US" sz="2300" dirty="0" smtClean="0"/>
              <a:t>;</a:t>
            </a:r>
          </a:p>
          <a:p>
            <a:pPr marL="514350" indent="-514350">
              <a:buNone/>
            </a:pPr>
            <a:r>
              <a:rPr lang="ru-RU" sz="2300" dirty="0" smtClean="0"/>
              <a:t>+ идет расширение сведений знаний учащихся о русской культуре</a:t>
            </a:r>
            <a:r>
              <a:rPr lang="en-US" sz="2300" dirty="0" smtClean="0"/>
              <a:t>;</a:t>
            </a:r>
          </a:p>
          <a:p>
            <a:pPr marL="514350" indent="-514350">
              <a:buNone/>
            </a:pPr>
            <a:r>
              <a:rPr lang="en-US" sz="2300" dirty="0" smtClean="0"/>
              <a:t>+ </a:t>
            </a:r>
            <a:r>
              <a:rPr lang="ru-RU" sz="2300" dirty="0" smtClean="0"/>
              <a:t>темы уроков, тексты подобраны с учетом пожеланий детей</a:t>
            </a:r>
            <a:r>
              <a:rPr lang="en-US" sz="2300" dirty="0" smtClean="0"/>
              <a:t>;</a:t>
            </a:r>
          </a:p>
          <a:p>
            <a:pPr marL="514350" indent="-514350">
              <a:buNone/>
            </a:pPr>
            <a:r>
              <a:rPr lang="en-US" sz="2300" dirty="0" smtClean="0"/>
              <a:t>+ </a:t>
            </a:r>
            <a:r>
              <a:rPr lang="ru-RU" sz="2300" dirty="0" smtClean="0"/>
              <a:t>большое количество наглядного и занимательного материала</a:t>
            </a:r>
            <a:r>
              <a:rPr lang="en-US" sz="2300" dirty="0" smtClean="0"/>
              <a:t>;</a:t>
            </a:r>
          </a:p>
          <a:p>
            <a:pPr marL="514350" indent="-514350">
              <a:buNone/>
            </a:pPr>
            <a:endParaRPr lang="ru-RU" sz="2300" dirty="0" smtClean="0"/>
          </a:p>
          <a:p>
            <a:pPr marL="514350" indent="-514350">
              <a:buNone/>
            </a:pPr>
            <a:r>
              <a:rPr lang="en-US" sz="2300" dirty="0" smtClean="0"/>
              <a:t>- </a:t>
            </a:r>
            <a:r>
              <a:rPr lang="ru-RU" sz="2300" dirty="0" smtClean="0"/>
              <a:t>недостаточное количество грамматического материала. </a:t>
            </a:r>
            <a:endParaRPr lang="en-US" sz="2300" dirty="0" smtClean="0"/>
          </a:p>
          <a:p>
            <a:pPr marL="514350" indent="-514350">
              <a:buNone/>
            </a:pPr>
            <a:endParaRPr lang="cs-CZ" sz="23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1507</TotalTime>
  <Words>284</Words>
  <Application>Microsoft Office PowerPoint</Application>
  <PresentationFormat>Předvádění na obrazovce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  Комплект учебников русского языка для средних школ и гимназий „Поехали 4“ </vt:lpstr>
      <vt:lpstr>Учебный комплект  “Поехали 4”</vt:lpstr>
      <vt:lpstr>Prezentace aplikace PowerPoint</vt:lpstr>
      <vt:lpstr>Учебник </vt:lpstr>
      <vt:lpstr>Темы уроков  (подобраны в соответствии с пожеланиями учеников): </vt:lpstr>
      <vt:lpstr>Рабочая тетрадь</vt:lpstr>
      <vt:lpstr> Методическое пособие </vt:lpstr>
      <vt:lpstr>Плюсы и минусы учебного комплекта “Поехали 4”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Поехали 4</dc:title>
  <dc:creator>Alexander Pospelov</dc:creator>
  <cp:lastModifiedBy>Bobrzykova</cp:lastModifiedBy>
  <cp:revision>47</cp:revision>
  <dcterms:created xsi:type="dcterms:W3CDTF">2017-03-22T20:55:48Z</dcterms:created>
  <dcterms:modified xsi:type="dcterms:W3CDTF">2017-05-15T16:42:11Z</dcterms:modified>
</cp:coreProperties>
</file>