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7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8657" y="1548384"/>
            <a:ext cx="10460735" cy="2304287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понятия     стилистики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Функциональные стили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00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-3-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835" y="772858"/>
            <a:ext cx="7812648" cy="1263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442907" y="2402115"/>
            <a:ext cx="2548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теоретическая статья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обзор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рецензия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интервью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753856" y="2402116"/>
            <a:ext cx="1914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очерк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зарисовка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памфлет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фельетон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57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0449" y="624110"/>
            <a:ext cx="944416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Определяющие качества </a:t>
            </a:r>
            <a:br>
              <a:rPr lang="ru-RU" dirty="0" smtClean="0"/>
            </a:br>
            <a:r>
              <a:rPr lang="ru-RU" dirty="0" smtClean="0"/>
              <a:t>литературного языка: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·  обработанность и </a:t>
            </a:r>
            <a:r>
              <a:rPr lang="ru-RU" sz="2800" dirty="0" err="1"/>
              <a:t>нормированность</a:t>
            </a:r>
            <a:r>
              <a:rPr lang="ru-RU" sz="2800" dirty="0"/>
              <a:t>; </a:t>
            </a:r>
            <a:endParaRPr lang="cs-CZ" sz="2800" dirty="0"/>
          </a:p>
          <a:p>
            <a:r>
              <a:rPr lang="ru-RU" sz="2800" dirty="0"/>
              <a:t>·  общераспространенность, всеобщность; </a:t>
            </a:r>
            <a:endParaRPr lang="cs-CZ" sz="2800" dirty="0"/>
          </a:p>
          <a:p>
            <a:r>
              <a:rPr lang="ru-RU" sz="2800" dirty="0"/>
              <a:t>·  многофункциональность, универсальность; </a:t>
            </a:r>
            <a:endParaRPr lang="cs-CZ" sz="2800" dirty="0"/>
          </a:p>
          <a:p>
            <a:r>
              <a:rPr lang="ru-RU" sz="2800" dirty="0"/>
              <a:t>·  стилевая дифференциация; </a:t>
            </a:r>
            <a:endParaRPr lang="cs-CZ" sz="2800" dirty="0"/>
          </a:p>
          <a:p>
            <a:r>
              <a:rPr lang="ru-RU" sz="2800" dirty="0"/>
              <a:t>·  устойчивость и стабильность.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0510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разновидности </a:t>
            </a:r>
            <a:r>
              <a:rPr lang="ru-RU" dirty="0"/>
              <a:t>литературного </a:t>
            </a:r>
            <a:r>
              <a:rPr lang="ru-RU" dirty="0" smtClean="0"/>
              <a:t>языка: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функциональные </a:t>
            </a:r>
            <a:r>
              <a:rPr lang="ru-RU" sz="2800" b="1" dirty="0" smtClean="0"/>
              <a:t>стили</a:t>
            </a:r>
            <a:endParaRPr lang="ru-RU" sz="2800" dirty="0"/>
          </a:p>
          <a:p>
            <a:r>
              <a:rPr lang="ru-RU" sz="2800" b="1" dirty="0" smtClean="0"/>
              <a:t>язык </a:t>
            </a:r>
            <a:r>
              <a:rPr lang="ru-RU" sz="2800" b="1" dirty="0"/>
              <a:t>художественной литературы</a:t>
            </a:r>
            <a:r>
              <a:rPr lang="ru-RU" sz="2800" dirty="0"/>
              <a:t> ("художественный стиль")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6153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01696" y="1512100"/>
            <a:ext cx="8753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Функциональный стиль - </a:t>
            </a: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исторически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сложившаяся и социально осознанная система речевых средств, используемых в той или иной сфере человеческого общения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17476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Функциональные стили: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4764" y="2182368"/>
            <a:ext cx="4543108" cy="37776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научный, </a:t>
            </a:r>
            <a:endParaRPr lang="cs-CZ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публицистический, </a:t>
            </a:r>
            <a:endParaRPr lang="cs-CZ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официально-деловой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cs-CZ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удожественный,</a:t>
            </a:r>
            <a:endParaRPr lang="cs-CZ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разговорный </a:t>
            </a:r>
            <a:endParaRPr lang="cs-CZ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30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Стилистическая окраска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Языковые </a:t>
            </a:r>
            <a:r>
              <a:rPr lang="ru-RU" sz="2800" dirty="0"/>
              <a:t>единицы </a:t>
            </a:r>
            <a:r>
              <a:rPr lang="ru-RU" sz="2800" dirty="0" smtClean="0"/>
              <a:t>бывают: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b="1" dirty="0" smtClean="0"/>
              <a:t>нейтральные </a:t>
            </a:r>
            <a:r>
              <a:rPr lang="ru-RU" sz="2800" dirty="0"/>
              <a:t>(без дополнительных </a:t>
            </a:r>
            <a:r>
              <a:rPr lang="ru-RU" sz="2800" dirty="0" smtClean="0"/>
              <a:t>оттенков)</a:t>
            </a:r>
          </a:p>
          <a:p>
            <a:r>
              <a:rPr lang="ru-RU" sz="2800" b="1" dirty="0" smtClean="0"/>
              <a:t>стилистически </a:t>
            </a:r>
            <a:r>
              <a:rPr lang="ru-RU" sz="2800" b="1" dirty="0"/>
              <a:t>окрашенные</a:t>
            </a:r>
            <a:r>
              <a:rPr lang="ru-RU" sz="2800" dirty="0"/>
              <a:t> (с дополнительными оттенками). 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7125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стилистической окраски: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эмоционально-экспрессивная</a:t>
            </a:r>
            <a:r>
              <a:rPr lang="ru-RU" sz="2800" dirty="0" smtClean="0"/>
              <a:t> </a:t>
            </a:r>
            <a:endParaRPr lang="cs-CZ" sz="2800" dirty="0"/>
          </a:p>
          <a:p>
            <a:r>
              <a:rPr lang="ru-RU" sz="2800" b="1" dirty="0" smtClean="0"/>
              <a:t>функциональная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2980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Стилистические средства языка: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Функциональные средства</a:t>
            </a:r>
          </a:p>
          <a:p>
            <a:r>
              <a:rPr lang="ru-RU" sz="2800" b="1" dirty="0" smtClean="0"/>
              <a:t>Экспрессивные средства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6411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0189" y="19739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лексика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3596" y="1395984"/>
            <a:ext cx="8915400" cy="5462016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с ярким оценочным значением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правило, однозначные; «заключенная в их значении оценка настолько ярко и определенно выражена, что не позволяет употребить слово в других значениях». К ним принадлежат слова-«характеристики» (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предтеча, провозвестник, брюзга, пустомеля, подхалим, разгильдяй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др.), а также слова, содержащие оценку факта, явления, признака, действия (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предназначение, предначертание, делячество, очковтирательство, дивный, нерукотворный, безответственный, допотопный, дерзать, вдохновить, опорочить, напакостить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Многозначные слова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обычно нейтральные в основном значении, но получающие яркую эмоциональную окраску при метафорическом употреблении. Так, о человеке говорят: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шляпа, тряпка, тюфяк, дуб, слон, медведь, змея, орел, ворона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 переносном значении используют глаголы: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петь, шипеть, пилить, грызть, копать, зевать, моргать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под. 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с суффиксами субъективной оценки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передающие различные оттенки чувства: заключающие положительные эмоции -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сыночек, солнышко, бабуля, аккуратненько, </a:t>
            </a:r>
            <a:r>
              <a:rPr lang="ru-RU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близехонько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отрицательные -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бородища, детина, казенщина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94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Экспрессивность</a:t>
            </a:r>
            <a:r>
              <a:rPr lang="ru-RU" dirty="0"/>
              <a:t> (от лат. </a:t>
            </a:r>
            <a:r>
              <a:rPr lang="ru-RU" dirty="0" err="1"/>
              <a:t>еxpressio</a:t>
            </a:r>
            <a:r>
              <a:rPr lang="ru-RU" dirty="0"/>
              <a:t> - выражение) - </a:t>
            </a:r>
            <a:r>
              <a:rPr lang="ru-RU" dirty="0" smtClean="0"/>
              <a:t>выразительность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Экспрессивная окраска в слове наслаивается на его эмоционально-оценочное значение, причем у одних слов преобладает экспрессия, у других - эмоциональная окраска. </a:t>
            </a:r>
            <a:endParaRPr lang="cs-CZ" sz="2800" dirty="0" smtClean="0"/>
          </a:p>
          <a:p>
            <a:r>
              <a:rPr lang="ru-RU" sz="2800" dirty="0"/>
              <a:t>Р</a:t>
            </a:r>
            <a:r>
              <a:rPr lang="ru-RU" sz="2800" dirty="0" smtClean="0"/>
              <a:t>азграничить </a:t>
            </a:r>
            <a:r>
              <a:rPr lang="ru-RU" sz="2800" dirty="0"/>
              <a:t>эмоциональную и экспрессивную лексику </a:t>
            </a:r>
            <a:r>
              <a:rPr lang="ru-RU" sz="2800" b="1" dirty="0"/>
              <a:t>не представляется возможным</a:t>
            </a:r>
            <a:r>
              <a:rPr lang="ru-RU" sz="2800" dirty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582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Объединяя близкие по экспрессии слова в лексические группы, можно выделить: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</a:t>
            </a:r>
            <a:r>
              <a:rPr lang="ru-RU" dirty="0"/>
              <a:t>) слова, выражающие положительную оценку называемых понятий, </a:t>
            </a:r>
            <a:r>
              <a:rPr lang="cs-CZ" dirty="0"/>
              <a:t/>
            </a:r>
            <a:br>
              <a:rPr lang="cs-CZ" dirty="0"/>
            </a:br>
            <a:r>
              <a:rPr lang="ru-RU" dirty="0"/>
              <a:t>2) слова, выражающие их отрицательную оценку.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40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1-3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997" y="589978"/>
            <a:ext cx="8054149" cy="275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06360"/>
              </p:ext>
            </p:extLst>
          </p:nvPr>
        </p:nvGraphicFramePr>
        <p:xfrm>
          <a:off x="3223197" y="3596640"/>
          <a:ext cx="1556067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606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Законодательные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закон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указ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акт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устав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54078"/>
              </p:ext>
            </p:extLst>
          </p:nvPr>
        </p:nvGraphicFramePr>
        <p:xfrm>
          <a:off x="4930077" y="3589020"/>
          <a:ext cx="1836483" cy="143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48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Дипломатические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договор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соглашение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коммюнике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конвенция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меморандум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нота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494729"/>
              </p:ext>
            </p:extLst>
          </p:nvPr>
        </p:nvGraphicFramePr>
        <p:xfrm>
          <a:off x="6917373" y="3581400"/>
          <a:ext cx="2787459" cy="216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7459"/>
              </a:tblGrid>
              <a:tr h="251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Административно- канцелярские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1849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распоряжение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приказ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акт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заявление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объяснит. записка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автобиография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доверенность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·  расписка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36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-3-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35" y="490855"/>
            <a:ext cx="7491017" cy="177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559350" y="2645956"/>
            <a:ext cx="2048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монография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статья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научный доклад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диссертация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607606" y="2645956"/>
            <a:ext cx="2048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реферат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аннотация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077099" y="2658440"/>
            <a:ext cx="1962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учебники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учебные книги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лекции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948928" y="2645956"/>
            <a:ext cx="2263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научно-популярные произведения соотносятся , с одной стороны, с жанрами научной, а с др. стороны - с жанрами художественной словесности.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6080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</TotalTime>
  <Words>462</Words>
  <Application>Microsoft Office PowerPoint</Application>
  <PresentationFormat>Širokoúhlá obrazovka</PresentationFormat>
  <Paragraphs>77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Symbol</vt:lpstr>
      <vt:lpstr>Times New Roman</vt:lpstr>
      <vt:lpstr>Wingdings 3</vt:lpstr>
      <vt:lpstr>Stébla</vt:lpstr>
      <vt:lpstr> Основные понятия     стилистики  Функциональные стили</vt:lpstr>
      <vt:lpstr>Стилистическая окраска </vt:lpstr>
      <vt:lpstr>Виды стилистической окраски:</vt:lpstr>
      <vt:lpstr>Стилистические средства языка:</vt:lpstr>
      <vt:lpstr>Эмоциональная лексика</vt:lpstr>
      <vt:lpstr>Экспрессивность (от лат. еxpressio - выражение) - выразительность</vt:lpstr>
      <vt:lpstr>Объединяя близкие по экспрессии слова в лексические группы, можно выделить:    1) слова, выражающие положительную оценку называемых понятий,  2) слова, выражающие их отрицательную оценку.  </vt:lpstr>
      <vt:lpstr>Prezentace aplikace PowerPoint</vt:lpstr>
      <vt:lpstr>Prezentace aplikace PowerPoint</vt:lpstr>
      <vt:lpstr>Prezentace aplikace PowerPoint</vt:lpstr>
      <vt:lpstr>Определяющие качества  литературного языка:  </vt:lpstr>
      <vt:lpstr>Основные разновидности литературного языка:</vt:lpstr>
      <vt:lpstr>Prezentace aplikace PowerPoint</vt:lpstr>
      <vt:lpstr>Функциональные стили: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    стилистики  Функциональные стили</dc:title>
  <dc:creator>JANA</dc:creator>
  <cp:lastModifiedBy>JANA</cp:lastModifiedBy>
  <cp:revision>4</cp:revision>
  <dcterms:created xsi:type="dcterms:W3CDTF">2017-02-17T14:06:38Z</dcterms:created>
  <dcterms:modified xsi:type="dcterms:W3CDTF">2017-02-17T15:51:14Z</dcterms:modified>
</cp:coreProperties>
</file>