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3" r:id="rId1"/>
    <p:sldMasterId id="214748423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EFEF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39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7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074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420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51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639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984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277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510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552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79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137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532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693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16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16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8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6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9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38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13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40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356CF6-5E4C-40E1-887D-9C56E2016C27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95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6CF6-5E4C-40E1-887D-9C56E2016C27}" type="datetimeFigureOut">
              <a:rPr lang="cs-CZ" smtClean="0"/>
              <a:t>29.03.2017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42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6887" y="105506"/>
            <a:ext cx="9966960" cy="1953279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az-Cyrl-AZ" sz="7200" b="1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az-Cyrl-AZ" sz="7200" b="1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r>
              <a:rPr lang="cs-CZ" sz="7200" b="1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az-Cyrl-AZ" sz="7200" b="1" dirty="0">
                <a:ln w="9525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по-новому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73299" y="6102940"/>
            <a:ext cx="8767860" cy="659422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Lucie Kleinová</a:t>
            </a:r>
          </a:p>
          <a:p>
            <a:r>
              <a:rPr lang="cs-CZ" dirty="0">
                <a:solidFill>
                  <a:schemeClr val="tx1"/>
                </a:solidFill>
              </a:rPr>
              <a:t>Nela </a:t>
            </a:r>
            <a:r>
              <a:rPr lang="cs-CZ" dirty="0" err="1">
                <a:solidFill>
                  <a:schemeClr val="tx1"/>
                </a:solidFill>
              </a:rPr>
              <a:t>Radiměřská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17" y="2298501"/>
            <a:ext cx="24288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53" y="2403136"/>
            <a:ext cx="2587565" cy="31625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85" y="3136348"/>
            <a:ext cx="2469045" cy="32963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151" y="3098901"/>
            <a:ext cx="23812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r>
              <a:rPr lang="cs-CZ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az-Cyrl-AZ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по-новому </a:t>
            </a:r>
            <a:r>
              <a:rPr lang="cs-CZ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 </a:t>
            </a:r>
            <a:r>
              <a:rPr lang="az-Cyrl-AZ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методическое </a:t>
            </a:r>
            <a:r>
              <a:rPr lang="az-Cyrl-AZ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пособие</a:t>
            </a:r>
            <a:r>
              <a:rPr lang="cs-CZ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571931" cy="4351338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smtClean="0"/>
              <a:t>каждого </a:t>
            </a:r>
            <a:r>
              <a:rPr lang="ru-RU" dirty="0"/>
              <a:t>тома свое пособие. </a:t>
            </a:r>
            <a:endParaRPr lang="cs-CZ" dirty="0" smtClean="0"/>
          </a:p>
          <a:p>
            <a:r>
              <a:rPr lang="ru-RU" dirty="0" smtClean="0"/>
              <a:t>Пособие </a:t>
            </a:r>
            <a:r>
              <a:rPr lang="ru-RU" dirty="0"/>
              <a:t>предназначено для учителей. Оно им помогает </a:t>
            </a:r>
            <a:r>
              <a:rPr lang="ru-RU" dirty="0" smtClean="0"/>
              <a:t>правильно</a:t>
            </a:r>
            <a:r>
              <a:rPr lang="cs-CZ" dirty="0"/>
              <a:t> </a:t>
            </a:r>
            <a:r>
              <a:rPr lang="ru-RU" dirty="0"/>
              <a:t>и</a:t>
            </a:r>
            <a:r>
              <a:rPr lang="az-Cyrl-AZ" dirty="0" smtClean="0"/>
              <a:t>спользовать </a:t>
            </a:r>
            <a:r>
              <a:rPr lang="az-Cyrl-AZ" dirty="0"/>
              <a:t>учебник</a:t>
            </a:r>
            <a:r>
              <a:rPr lang="az-Cyrl-AZ" dirty="0" smtClean="0"/>
              <a:t>.</a:t>
            </a:r>
            <a:endParaRPr lang="cs-CZ" dirty="0" smtClean="0"/>
          </a:p>
          <a:p>
            <a:r>
              <a:rPr lang="ru-RU" dirty="0" smtClean="0"/>
              <a:t>Из пособи</a:t>
            </a:r>
            <a:r>
              <a:rPr lang="ru-RU" dirty="0"/>
              <a:t>я</a:t>
            </a:r>
            <a:r>
              <a:rPr lang="ru-RU" dirty="0" smtClean="0"/>
              <a:t> </a:t>
            </a:r>
            <a:r>
              <a:rPr lang="ru-RU" dirty="0"/>
              <a:t>мы узнаём, из чего учебник состоит, и </a:t>
            </a:r>
            <a:r>
              <a:rPr lang="ru-RU" dirty="0" smtClean="0"/>
              <a:t>дл</a:t>
            </a:r>
            <a:r>
              <a:rPr lang="ru-RU" dirty="0"/>
              <a:t>я</a:t>
            </a:r>
            <a:r>
              <a:rPr lang="ru-RU" dirty="0" smtClean="0"/>
              <a:t> развити</a:t>
            </a:r>
            <a:r>
              <a:rPr lang="ru-RU" dirty="0"/>
              <a:t>я</a:t>
            </a:r>
            <a:r>
              <a:rPr lang="ru-RU" dirty="0" smtClean="0"/>
              <a:t> </a:t>
            </a:r>
            <a:r>
              <a:rPr lang="ru-RU" dirty="0"/>
              <a:t>каких компетенций данные </a:t>
            </a:r>
            <a:r>
              <a:rPr lang="ru-RU" dirty="0" smtClean="0"/>
              <a:t>упражнени</a:t>
            </a:r>
            <a:r>
              <a:rPr lang="ru-RU" dirty="0"/>
              <a:t>я</a:t>
            </a:r>
            <a:r>
              <a:rPr lang="ru-RU" dirty="0" smtClean="0"/>
              <a:t> и</a:t>
            </a:r>
            <a:r>
              <a:rPr lang="cs-CZ" dirty="0" smtClean="0"/>
              <a:t> </a:t>
            </a:r>
            <a:r>
              <a:rPr lang="az-Cyrl-AZ" dirty="0" smtClean="0"/>
              <a:t>уроки </a:t>
            </a:r>
            <a:r>
              <a:rPr lang="az-Cyrl-AZ" dirty="0"/>
              <a:t>служат.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30" y="1934514"/>
            <a:ext cx="2904227" cy="387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54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Преимущества </a:t>
            </a:r>
            <a:r>
              <a:rPr lang="az-Cyrl-AZ" sz="54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</a:t>
            </a:r>
            <a:r>
              <a:rPr lang="az-Cyrl-AZ" sz="54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недостатки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11254274" cy="473379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 нашему мнению, учебник развивает все речевые умения. </a:t>
            </a:r>
            <a:endParaRPr lang="cs-CZ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С точки </a:t>
            </a:r>
            <a:r>
              <a:rPr lang="ru-RU" dirty="0" smtClean="0"/>
              <a:t>зрения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ru-RU" b="1" dirty="0" smtClean="0"/>
              <a:t>письменной </a:t>
            </a:r>
            <a:r>
              <a:rPr lang="ru-RU" b="1" dirty="0"/>
              <a:t>речи </a:t>
            </a:r>
            <a:r>
              <a:rPr lang="ru-RU" dirty="0"/>
              <a:t>- в рабочей тетради очень мало </a:t>
            </a:r>
            <a:r>
              <a:rPr lang="ru-RU" dirty="0" smtClean="0"/>
              <a:t>места для </a:t>
            </a:r>
            <a:r>
              <a:rPr lang="ru-RU" dirty="0"/>
              <a:t>тренировки </a:t>
            </a:r>
            <a:r>
              <a:rPr lang="ru-RU" dirty="0" smtClean="0"/>
              <a:t>писания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устной </a:t>
            </a:r>
            <a:r>
              <a:rPr lang="ru-RU" b="1" dirty="0"/>
              <a:t>речи </a:t>
            </a:r>
            <a:r>
              <a:rPr lang="ru-RU" dirty="0"/>
              <a:t>- в учебнике много диалогов, вопросы по </a:t>
            </a:r>
            <a:r>
              <a:rPr lang="ru-RU" dirty="0" smtClean="0"/>
              <a:t>темам</a:t>
            </a:r>
            <a:r>
              <a:rPr lang="ru-RU" dirty="0"/>
              <a:t>, вопросы к </a:t>
            </a:r>
            <a:r>
              <a:rPr lang="ru-RU" dirty="0" smtClean="0"/>
              <a:t>текст</a:t>
            </a:r>
            <a:r>
              <a:rPr lang="ru-RU" dirty="0"/>
              <a:t>ам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слушания</a:t>
            </a:r>
            <a:r>
              <a:rPr lang="ru-RU" dirty="0" smtClean="0"/>
              <a:t> - слушание диалогов и текстов по темам, слушание</a:t>
            </a:r>
            <a:r>
              <a:rPr lang="cs-CZ" dirty="0" smtClean="0"/>
              <a:t> </a:t>
            </a:r>
            <a:r>
              <a:rPr lang="ru-RU" dirty="0" smtClean="0"/>
              <a:t>реалий</a:t>
            </a:r>
          </a:p>
          <a:p>
            <a:pPr marL="0" indent="0">
              <a:buNone/>
            </a:pPr>
            <a:r>
              <a:rPr lang="ru-RU" b="1" dirty="0" smtClean="0"/>
              <a:t>чтения</a:t>
            </a:r>
            <a:r>
              <a:rPr lang="ru-RU" dirty="0" smtClean="0"/>
              <a:t> </a:t>
            </a:r>
            <a:r>
              <a:rPr lang="ru-RU" dirty="0"/>
              <a:t>- очень много текстов для </a:t>
            </a:r>
            <a:r>
              <a:rPr lang="ru-RU" dirty="0" smtClean="0"/>
              <a:t>чтения</a:t>
            </a:r>
            <a:endParaRPr lang="ru-RU" dirty="0"/>
          </a:p>
          <a:p>
            <a:endParaRPr lang="ru-RU" dirty="0"/>
          </a:p>
          <a:p>
            <a:r>
              <a:rPr lang="ru-RU" dirty="0"/>
              <a:t>Лексика соответствует возрасту и уровню языкового знания учеников.</a:t>
            </a:r>
          </a:p>
          <a:p>
            <a:r>
              <a:rPr lang="ru-RU" dirty="0"/>
              <a:t>Грамматический материал наглядно расположен в табличках.</a:t>
            </a:r>
          </a:p>
          <a:p>
            <a:endParaRPr lang="ru-RU" dirty="0"/>
          </a:p>
          <a:p>
            <a:r>
              <a:rPr lang="ru-RU" dirty="0"/>
              <a:t>Учебник, по нашему мнению, хороший, но он недостаточно мотивирует учеников (в </a:t>
            </a:r>
            <a:r>
              <a:rPr lang="ru-RU" dirty="0" smtClean="0"/>
              <a:t>отличии</a:t>
            </a:r>
            <a:r>
              <a:rPr lang="cs-CZ" dirty="0" smtClean="0"/>
              <a:t> </a:t>
            </a:r>
            <a:r>
              <a:rPr lang="az-Cyrl-AZ" dirty="0"/>
              <a:t>от</a:t>
            </a:r>
            <a:r>
              <a:rPr lang="ru-RU" dirty="0" smtClean="0"/>
              <a:t> </a:t>
            </a:r>
            <a:r>
              <a:rPr lang="ru-RU" dirty="0"/>
              <a:t>учебника Поехали).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57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88831" y="1482848"/>
            <a:ext cx="9144000" cy="2387600"/>
          </a:xfrm>
        </p:spPr>
        <p:txBody>
          <a:bodyPr/>
          <a:lstStyle/>
          <a:p>
            <a:r>
              <a:rPr lang="az-Cyrl-AZ" b="1" dirty="0">
                <a:solidFill>
                  <a:srgbClr val="0070C0"/>
                </a:solidFill>
              </a:rPr>
              <a:t>СПАСИБО ЗА ВНИМАНИЕ :-)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endParaRPr lang="cs-CZ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ru-RU" dirty="0"/>
              <a:t>Учебник современного русского языка для средних и языковых школ</a:t>
            </a:r>
            <a:r>
              <a:rPr lang="cs-CZ" dirty="0" smtClean="0"/>
              <a:t>.</a:t>
            </a:r>
          </a:p>
          <a:p>
            <a:pPr>
              <a:defRPr/>
            </a:pPr>
            <a:r>
              <a:rPr lang="az-Cyrl-AZ" dirty="0" smtClean="0"/>
              <a:t>Авторы: </a:t>
            </a:r>
            <a:r>
              <a:rPr lang="cs-CZ" dirty="0" smtClean="0"/>
              <a:t>Stanislav Jelínek, Jana Folprechtová, Radka Hříbková, Hana Žofková.</a:t>
            </a:r>
          </a:p>
          <a:p>
            <a:pPr>
              <a:defRPr/>
            </a:pPr>
            <a:r>
              <a:rPr lang="az-Cyrl-AZ" dirty="0" smtClean="0"/>
              <a:t>У </a:t>
            </a:r>
            <a:r>
              <a:rPr lang="az-Cyrl-AZ" dirty="0"/>
              <a:t>учебника 3 тома</a:t>
            </a:r>
            <a:r>
              <a:rPr lang="cs-CZ" dirty="0"/>
              <a:t> </a:t>
            </a:r>
          </a:p>
          <a:p>
            <a:pPr>
              <a:defRPr/>
            </a:pPr>
            <a:r>
              <a:rPr lang="ru-RU" dirty="0"/>
              <a:t>К каждому учебнику принадлежат:</a:t>
            </a:r>
            <a:endParaRPr lang="cs-CZ" dirty="0"/>
          </a:p>
          <a:p>
            <a:pPr lvl="8">
              <a:defRPr/>
            </a:pPr>
            <a:r>
              <a:rPr lang="ru-RU" sz="2400" dirty="0"/>
              <a:t>аудиозапись</a:t>
            </a:r>
          </a:p>
          <a:p>
            <a:pPr lvl="8">
              <a:defRPr/>
            </a:pPr>
            <a:r>
              <a:rPr lang="ru-RU" sz="2400" dirty="0"/>
              <a:t>рабочая тетрадь</a:t>
            </a:r>
          </a:p>
          <a:p>
            <a:pPr lvl="8">
              <a:defRPr/>
            </a:pPr>
            <a:r>
              <a:rPr lang="ru-RU" sz="2400" dirty="0"/>
              <a:t>методическое пособие</a:t>
            </a:r>
            <a:endParaRPr lang="cs-CZ" sz="2400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ru-RU" dirty="0"/>
              <a:t>Уровни: </a:t>
            </a:r>
            <a:r>
              <a:rPr lang="ru-RU" dirty="0" smtClean="0"/>
              <a:t>А0</a:t>
            </a:r>
            <a:r>
              <a:rPr lang="cs-CZ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Б1 с переходом к Б2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4919" y="3206292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3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Структура</a:t>
            </a:r>
            <a:endParaRPr lang="cs-CZ" sz="6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T</a:t>
            </a:r>
            <a:r>
              <a:rPr lang="ru-RU" b="1" dirty="0">
                <a:solidFill>
                  <a:srgbClr val="7030A0"/>
                </a:solidFill>
              </a:rPr>
              <a:t>ри линии:</a:t>
            </a:r>
          </a:p>
          <a:p>
            <a:pPr lvl="2"/>
            <a:r>
              <a:rPr lang="ru-RU" sz="2400" b="1" dirty="0">
                <a:solidFill>
                  <a:srgbClr val="7030A0"/>
                </a:solidFill>
              </a:rPr>
              <a:t>основная</a:t>
            </a:r>
          </a:p>
          <a:p>
            <a:pPr lvl="2"/>
            <a:r>
              <a:rPr lang="ru-RU" sz="2400" b="1" dirty="0">
                <a:solidFill>
                  <a:srgbClr val="7030A0"/>
                </a:solidFill>
              </a:rPr>
              <a:t>тренинговая</a:t>
            </a:r>
          </a:p>
          <a:p>
            <a:pPr lvl="2"/>
            <a:r>
              <a:rPr lang="cs-CZ" sz="2400" b="1" dirty="0" smtClean="0">
                <a:solidFill>
                  <a:srgbClr val="7030A0"/>
                </a:solidFill>
              </a:rPr>
              <a:t>P</a:t>
            </a:r>
            <a:r>
              <a:rPr lang="ru-RU" sz="2400" b="1" dirty="0" smtClean="0">
                <a:solidFill>
                  <a:srgbClr val="7030A0"/>
                </a:solidFill>
              </a:rPr>
              <a:t>асширяющая</a:t>
            </a:r>
            <a:endParaRPr lang="cs-CZ" sz="2400" b="1" dirty="0" smtClean="0">
              <a:solidFill>
                <a:srgbClr val="7030A0"/>
              </a:solidFill>
            </a:endParaRPr>
          </a:p>
          <a:p>
            <a:pPr marL="914400" lvl="2" indent="0">
              <a:buNone/>
            </a:pPr>
            <a:endParaRPr lang="cs-CZ" sz="2400" b="1" dirty="0">
              <a:solidFill>
                <a:srgbClr val="7030A0"/>
              </a:solidFill>
            </a:endParaRPr>
          </a:p>
          <a:p>
            <a:r>
              <a:rPr lang="ru-RU" dirty="0"/>
              <a:t>В каждом учебнике около 250 страниц.</a:t>
            </a:r>
          </a:p>
          <a:p>
            <a:r>
              <a:rPr lang="ru-RU" dirty="0"/>
              <a:t>В начале учебника содержание, пояснения и потом уже </a:t>
            </a:r>
            <a:r>
              <a:rPr lang="ru-RU" dirty="0" smtClean="0"/>
              <a:t>уроки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/>
              <a:t>В учебнике таблички с грамматикой, </a:t>
            </a:r>
            <a:r>
              <a:rPr lang="ru-RU" dirty="0" smtClean="0"/>
              <a:t>тексты</a:t>
            </a:r>
            <a:r>
              <a:rPr lang="cs-CZ" dirty="0" smtClean="0"/>
              <a:t>.</a:t>
            </a:r>
            <a:endParaRPr lang="ru-RU" dirty="0"/>
          </a:p>
          <a:p>
            <a:r>
              <a:rPr lang="ru-RU" dirty="0"/>
              <a:t>В каждом уроке словарный запас, </a:t>
            </a:r>
            <a:r>
              <a:rPr lang="ru-RU" dirty="0" smtClean="0"/>
              <a:t>дополнительные </a:t>
            </a:r>
            <a:r>
              <a:rPr lang="ru-RU" dirty="0"/>
              <a:t>упражнения, </a:t>
            </a:r>
            <a:r>
              <a:rPr lang="ru-RU" dirty="0" smtClean="0"/>
              <a:t>диалоги</a:t>
            </a:r>
            <a:r>
              <a:rPr lang="cs-CZ" dirty="0" smtClean="0"/>
              <a:t>.</a:t>
            </a:r>
            <a:endParaRPr lang="ru-RU" dirty="0"/>
          </a:p>
          <a:p>
            <a:r>
              <a:rPr lang="ru-RU" dirty="0"/>
              <a:t>В конце учебника </a:t>
            </a:r>
            <a:r>
              <a:rPr lang="ru-RU" dirty="0" smtClean="0"/>
              <a:t>словарь</a:t>
            </a:r>
            <a:r>
              <a:rPr lang="cs-CZ" dirty="0" smtClean="0"/>
              <a:t>.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58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Разделение глав- тем</a:t>
            </a:r>
            <a:endParaRPr lang="cs-CZ" sz="6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dirty="0"/>
              <a:t>Радуга </a:t>
            </a:r>
            <a:r>
              <a:rPr lang="ru-RU" dirty="0" smtClean="0"/>
              <a:t>1</a:t>
            </a:r>
            <a:r>
              <a:rPr lang="cs-CZ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10 тем</a:t>
            </a:r>
          </a:p>
          <a:p>
            <a:pPr>
              <a:defRPr/>
            </a:pPr>
            <a:r>
              <a:rPr lang="ru-RU" dirty="0"/>
              <a:t>Радуга </a:t>
            </a:r>
            <a:r>
              <a:rPr lang="ru-RU" dirty="0" smtClean="0"/>
              <a:t>2</a:t>
            </a:r>
            <a:r>
              <a:rPr lang="cs-CZ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8 тем</a:t>
            </a:r>
          </a:p>
          <a:p>
            <a:pPr>
              <a:defRPr/>
            </a:pPr>
            <a:r>
              <a:rPr lang="ru-RU" dirty="0"/>
              <a:t>Радуга </a:t>
            </a:r>
            <a:r>
              <a:rPr lang="ru-RU" dirty="0" smtClean="0"/>
              <a:t>3</a:t>
            </a:r>
            <a:r>
              <a:rPr lang="cs-CZ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5 тем</a:t>
            </a:r>
            <a:endParaRPr lang="cs-CZ" dirty="0"/>
          </a:p>
          <a:p>
            <a:pPr marL="3657600" lvl="8" indent="0">
              <a:buNone/>
              <a:defRPr/>
            </a:pPr>
            <a:r>
              <a:rPr lang="cs-CZ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Темы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например:</a:t>
            </a:r>
          </a:p>
          <a:p>
            <a:pPr lvl="8">
              <a:defRPr/>
            </a:pPr>
            <a:r>
              <a:rPr lang="ru-RU" sz="2400" dirty="0"/>
              <a:t>Как тебя зовут?</a:t>
            </a:r>
          </a:p>
          <a:p>
            <a:pPr lvl="8">
              <a:defRPr/>
            </a:pPr>
            <a:r>
              <a:rPr lang="ru-RU" sz="2400" dirty="0"/>
              <a:t>Познакомьтесь!</a:t>
            </a:r>
          </a:p>
          <a:p>
            <a:pPr marL="0" indent="0">
              <a:buNone/>
              <a:defRPr/>
            </a:pPr>
            <a:endParaRPr lang="ru-RU" sz="3600" dirty="0"/>
          </a:p>
          <a:p>
            <a:pPr lvl="8">
              <a:defRPr/>
            </a:pPr>
            <a:r>
              <a:rPr lang="ru-RU" sz="2400" dirty="0"/>
              <a:t>Как твои дела?</a:t>
            </a:r>
          </a:p>
          <a:p>
            <a:pPr lvl="8">
              <a:defRPr/>
            </a:pPr>
            <a:r>
              <a:rPr lang="ru-RU" sz="2400" dirty="0"/>
              <a:t>Где мы пообедаем?</a:t>
            </a:r>
          </a:p>
          <a:p>
            <a:pPr>
              <a:defRPr/>
            </a:pPr>
            <a:endParaRPr lang="ru-RU" sz="3600" dirty="0"/>
          </a:p>
          <a:p>
            <a:pPr lvl="8">
              <a:defRPr/>
            </a:pPr>
            <a:r>
              <a:rPr lang="ru-RU" sz="2400" dirty="0"/>
              <a:t>На стадионе.</a:t>
            </a:r>
          </a:p>
          <a:p>
            <a:pPr lvl="8">
              <a:defRPr/>
            </a:pPr>
            <a:r>
              <a:rPr lang="ru-RU" sz="2400" dirty="0"/>
              <a:t>Россия- член Совета Европы.</a:t>
            </a:r>
            <a:endParaRPr lang="cs-CZ" sz="2400" dirty="0"/>
          </a:p>
          <a:p>
            <a:pPr marL="3657600" lvl="8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ru-RU" dirty="0"/>
              <a:t>Сложность тем с дальшими томами учебника повышается, некоторые темы повторяются, некоторые </a:t>
            </a:r>
            <a:r>
              <a:rPr lang="ru-RU" dirty="0" smtClean="0"/>
              <a:t>новые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 cstate="print"/>
          <a:srcRect t="13390" b="8534"/>
          <a:stretch>
            <a:fillRect/>
          </a:stretch>
        </p:blipFill>
        <p:spPr bwMode="auto">
          <a:xfrm>
            <a:off x="7268066" y="1970202"/>
            <a:ext cx="4836493" cy="283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01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Оформление</a:t>
            </a:r>
            <a:endParaRPr lang="cs-CZ" sz="6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711911" cy="4351338"/>
          </a:xfrm>
        </p:spPr>
        <p:txBody>
          <a:bodyPr/>
          <a:lstStyle/>
          <a:p>
            <a:r>
              <a:rPr lang="ru-RU" dirty="0"/>
              <a:t>У учебника большая цветная </a:t>
            </a:r>
            <a:r>
              <a:rPr lang="ru-RU" dirty="0" smtClean="0"/>
              <a:t>окраска</a:t>
            </a:r>
            <a:r>
              <a:rPr lang="cs-CZ" dirty="0" smtClean="0"/>
              <a:t>.</a:t>
            </a:r>
            <a:endParaRPr lang="ru-RU" dirty="0"/>
          </a:p>
          <a:p>
            <a:r>
              <a:rPr lang="ru-RU" dirty="0"/>
              <a:t>Расширяющие материалы обозначены жёлтым цветом, аудиозапись зелёным цветом, </a:t>
            </a:r>
            <a:r>
              <a:rPr lang="ru-RU" dirty="0" smtClean="0"/>
              <a:t>дополнительные </a:t>
            </a:r>
            <a:r>
              <a:rPr lang="ru-RU" dirty="0"/>
              <a:t>упражнения фиолетовым цветом.</a:t>
            </a:r>
            <a:endParaRPr lang="cs-CZ" dirty="0"/>
          </a:p>
          <a:p>
            <a:r>
              <a:rPr lang="ru-RU" dirty="0"/>
              <a:t>В большой мере преобладают иллюстрации, иногда </a:t>
            </a:r>
            <a:r>
              <a:rPr lang="ru-RU" dirty="0" smtClean="0"/>
              <a:t>фотографии</a:t>
            </a:r>
            <a:r>
              <a:rPr lang="cs-CZ" dirty="0" smtClean="0"/>
              <a:t>.</a:t>
            </a:r>
            <a:endParaRPr lang="ru-RU" dirty="0"/>
          </a:p>
          <a:p>
            <a:r>
              <a:rPr lang="ru-RU" dirty="0"/>
              <a:t>В учебнике много упражнений на одной стороне</a:t>
            </a:r>
            <a:r>
              <a:rPr lang="cs-CZ" dirty="0"/>
              <a:t> </a:t>
            </a:r>
            <a:r>
              <a:rPr lang="ru-RU" dirty="0"/>
              <a:t>-</a:t>
            </a:r>
            <a:r>
              <a:rPr lang="cs-CZ" dirty="0"/>
              <a:t>&gt;</a:t>
            </a:r>
            <a:r>
              <a:rPr lang="ru-RU" dirty="0"/>
              <a:t> поэтому плохая ориентация в учебнике.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rcRect t="18352" b="20375"/>
          <a:stretch>
            <a:fillRect/>
          </a:stretch>
        </p:blipFill>
        <p:spPr bwMode="auto">
          <a:xfrm>
            <a:off x="8945112" y="1558123"/>
            <a:ext cx="23780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369" y="3743063"/>
            <a:ext cx="3865562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03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6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r>
              <a:rPr lang="cs-CZ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az-Cyrl-AZ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по-новому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Авторы учебников</a:t>
            </a:r>
            <a:r>
              <a:rPr lang="cs-CZ" b="1" dirty="0"/>
              <a:t>: </a:t>
            </a:r>
            <a:r>
              <a:rPr lang="cs-CZ" b="1" dirty="0" smtClean="0"/>
              <a:t>	</a:t>
            </a:r>
            <a:r>
              <a:rPr lang="cs-CZ" dirty="0" smtClean="0"/>
              <a:t>Prof</a:t>
            </a:r>
            <a:r>
              <a:rPr lang="cs-CZ" dirty="0"/>
              <a:t>. PhDr. Stanislav Jelínek CSc.,</a:t>
            </a:r>
          </a:p>
          <a:p>
            <a:pPr marL="0" indent="0">
              <a:buNone/>
            </a:pPr>
            <a:r>
              <a:rPr lang="cs-CZ" dirty="0" smtClean="0"/>
              <a:t>				Prof</a:t>
            </a:r>
            <a:r>
              <a:rPr lang="cs-CZ" dirty="0"/>
              <a:t>. Ljubov F. </a:t>
            </a:r>
            <a:r>
              <a:rPr lang="cs-CZ" dirty="0" err="1"/>
              <a:t>Alexejeva</a:t>
            </a:r>
            <a:r>
              <a:rPr lang="cs-CZ" dirty="0"/>
              <a:t> DrSc.,  </a:t>
            </a:r>
          </a:p>
          <a:p>
            <a:pPr marL="0" indent="0">
              <a:buNone/>
            </a:pPr>
            <a:r>
              <a:rPr lang="cs-CZ" dirty="0" smtClean="0"/>
              <a:t>				PhDr</a:t>
            </a:r>
            <a:r>
              <a:rPr lang="cs-CZ" dirty="0"/>
              <a:t>. Radka Hříbková CSc.,</a:t>
            </a:r>
          </a:p>
          <a:p>
            <a:pPr marL="0" indent="0">
              <a:buNone/>
            </a:pPr>
            <a:r>
              <a:rPr lang="cs-CZ" dirty="0" smtClean="0"/>
              <a:t>				PhDr</a:t>
            </a:r>
            <a:r>
              <a:rPr lang="cs-CZ" dirty="0"/>
              <a:t>. Hana Žofková CSc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ru-RU" dirty="0"/>
              <a:t>Учебник для начальных и средних </a:t>
            </a:r>
            <a:r>
              <a:rPr lang="ru-RU" dirty="0" smtClean="0"/>
              <a:t>школ</a:t>
            </a:r>
            <a:r>
              <a:rPr lang="cs-CZ" dirty="0" smtClean="0"/>
              <a:t>.</a:t>
            </a:r>
          </a:p>
          <a:p>
            <a:r>
              <a:rPr lang="ru-RU" dirty="0"/>
              <a:t>Этот учебник был разработан на </a:t>
            </a:r>
            <a:r>
              <a:rPr lang="ru-RU" dirty="0" smtClean="0"/>
              <a:t>основе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ru-RU" dirty="0" smtClean="0"/>
              <a:t> Радуги</a:t>
            </a:r>
            <a:r>
              <a:rPr lang="cs-CZ" dirty="0" smtClean="0"/>
              <a:t>.</a:t>
            </a:r>
          </a:p>
          <a:p>
            <a:r>
              <a:rPr lang="cs-CZ" dirty="0"/>
              <a:t>C</a:t>
            </a:r>
            <a:r>
              <a:rPr lang="az-Cyrl-AZ" dirty="0" smtClean="0"/>
              <a:t>остоит </a:t>
            </a:r>
            <a:r>
              <a:rPr lang="az-Cyrl-AZ" dirty="0"/>
              <a:t>из 5 </a:t>
            </a:r>
            <a:r>
              <a:rPr lang="az-Cyrl-AZ" dirty="0" smtClean="0"/>
              <a:t>томов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44" y="3769066"/>
            <a:ext cx="4421171" cy="29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1894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az-Cyrl-AZ" sz="6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Характеристика </a:t>
            </a:r>
            <a:r>
              <a:rPr lang="az-Cyrl-AZ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учебников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17856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ru-RU" dirty="0"/>
              <a:t>Учебник состоит из трёх частей, которые соответствуют программе средних школ</a:t>
            </a:r>
            <a:endParaRPr lang="cs-CZ" dirty="0"/>
          </a:p>
          <a:p>
            <a:r>
              <a:rPr lang="ru-RU" dirty="0"/>
              <a:t>К </a:t>
            </a:r>
            <a:r>
              <a:rPr lang="ru-RU" dirty="0" smtClean="0"/>
              <a:t>каждому </a:t>
            </a:r>
            <a:r>
              <a:rPr lang="ru-RU" dirty="0"/>
              <a:t>учебнику принадлежит </a:t>
            </a:r>
            <a:r>
              <a:rPr lang="ru-RU" dirty="0" smtClean="0"/>
              <a:t>рабочая </a:t>
            </a:r>
            <a:r>
              <a:rPr lang="ru-RU" dirty="0"/>
              <a:t>тетрадь, аудиозапись, методическое пособие и сборники языковых и коммуникативных </a:t>
            </a:r>
            <a:r>
              <a:rPr lang="ru-RU" dirty="0" smtClean="0"/>
              <a:t>игр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/>
              <a:t>Новые учебники Радуги уже не так толстые</a:t>
            </a:r>
            <a:r>
              <a:rPr lang="cs-CZ" dirty="0"/>
              <a:t> </a:t>
            </a:r>
            <a:r>
              <a:rPr lang="ru-RU" dirty="0"/>
              <a:t>в сравнении </a:t>
            </a:r>
            <a:r>
              <a:rPr lang="ru-RU" dirty="0" smtClean="0"/>
              <a:t>с</a:t>
            </a:r>
            <a:r>
              <a:rPr lang="cs-CZ" dirty="0"/>
              <a:t>o</a:t>
            </a:r>
            <a:r>
              <a:rPr lang="ru-RU" dirty="0" smtClean="0"/>
              <a:t> старыми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 smtClean="0"/>
              <a:t>В</a:t>
            </a:r>
            <a:r>
              <a:rPr lang="cs-CZ" dirty="0" smtClean="0"/>
              <a:t> </a:t>
            </a:r>
            <a:r>
              <a:rPr lang="ru-RU" dirty="0" smtClean="0"/>
              <a:t>текстах </a:t>
            </a:r>
            <a:r>
              <a:rPr lang="ru-RU" dirty="0"/>
              <a:t>учебников можно хорошо </a:t>
            </a:r>
            <a:r>
              <a:rPr lang="ru-RU" dirty="0" smtClean="0"/>
              <a:t>ориентироваться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 smtClean="0"/>
              <a:t>С</a:t>
            </a:r>
            <a:r>
              <a:rPr lang="cs-CZ" dirty="0" smtClean="0"/>
              <a:t> </a:t>
            </a:r>
            <a:r>
              <a:rPr lang="ru-RU" dirty="0" smtClean="0"/>
              <a:t>помощью </a:t>
            </a:r>
            <a:r>
              <a:rPr lang="ru-RU" dirty="0"/>
              <a:t>учебников можно проверять все речевые </a:t>
            </a:r>
            <a:r>
              <a:rPr lang="ru-RU" dirty="0" smtClean="0"/>
              <a:t>умения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 smtClean="0"/>
              <a:t>Всем </a:t>
            </a:r>
            <a:r>
              <a:rPr lang="ru-RU" dirty="0"/>
              <a:t>учебникам даётся согласие министерства образования на печать </a:t>
            </a:r>
            <a:r>
              <a:rPr lang="ru-RU" dirty="0" smtClean="0"/>
              <a:t>работы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6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6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Оформление учебников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az-Cyrl-AZ" dirty="0" smtClean="0"/>
              <a:t>И</a:t>
            </a:r>
            <a:r>
              <a:rPr lang="ru-RU" dirty="0" smtClean="0"/>
              <a:t>ллюстрации </a:t>
            </a:r>
            <a:r>
              <a:rPr lang="ru-RU" dirty="0"/>
              <a:t>были заменены </a:t>
            </a:r>
            <a:r>
              <a:rPr lang="ru-RU" dirty="0" smtClean="0"/>
              <a:t>фотографиями</a:t>
            </a:r>
            <a:r>
              <a:rPr lang="cs-CZ" dirty="0" smtClean="0"/>
              <a:t>.</a:t>
            </a:r>
            <a:endParaRPr lang="cs-CZ" dirty="0"/>
          </a:p>
          <a:p>
            <a:r>
              <a:rPr lang="az-Cyrl-AZ" dirty="0" smtClean="0"/>
              <a:t>К</a:t>
            </a:r>
            <a:r>
              <a:rPr lang="ru-RU" dirty="0" smtClean="0"/>
              <a:t> </a:t>
            </a:r>
            <a:r>
              <a:rPr lang="ru-RU" dirty="0"/>
              <a:t>каждому учебнику принадлежит свой </a:t>
            </a:r>
            <a:r>
              <a:rPr lang="ru-RU" dirty="0" smtClean="0"/>
              <a:t>цвет</a:t>
            </a:r>
            <a:r>
              <a:rPr lang="cs-CZ" dirty="0" smtClean="0"/>
              <a:t>.</a:t>
            </a:r>
            <a:endParaRPr lang="cs-CZ" dirty="0"/>
          </a:p>
          <a:p>
            <a:r>
              <a:rPr lang="az-Cyrl-AZ" dirty="0"/>
              <a:t>В</a:t>
            </a:r>
            <a:r>
              <a:rPr lang="cs-CZ" dirty="0" smtClean="0"/>
              <a:t> </a:t>
            </a:r>
            <a:r>
              <a:rPr lang="ru-RU" dirty="0"/>
              <a:t>начале учебника список тем</a:t>
            </a:r>
            <a:r>
              <a:rPr lang="cs-CZ" dirty="0"/>
              <a:t> </a:t>
            </a:r>
            <a:r>
              <a:rPr lang="ru-RU" dirty="0"/>
              <a:t>и </a:t>
            </a:r>
            <a:r>
              <a:rPr lang="ru-RU" dirty="0" smtClean="0"/>
              <a:t>символов</a:t>
            </a:r>
            <a:r>
              <a:rPr lang="cs-CZ" dirty="0" smtClean="0"/>
              <a:t>.</a:t>
            </a:r>
            <a:endParaRPr lang="cs-CZ" dirty="0"/>
          </a:p>
          <a:p>
            <a:r>
              <a:rPr lang="az-Cyrl-AZ" dirty="0" smtClean="0"/>
              <a:t>Г</a:t>
            </a:r>
            <a:r>
              <a:rPr lang="ru-RU" dirty="0" smtClean="0"/>
              <a:t>рамматический </a:t>
            </a:r>
            <a:r>
              <a:rPr lang="ru-RU" dirty="0"/>
              <a:t>материал в </a:t>
            </a:r>
            <a:r>
              <a:rPr lang="ru-RU" dirty="0" smtClean="0"/>
              <a:t>таблицах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13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z-Cyrl-AZ" sz="54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учебниках </a:t>
            </a:r>
            <a:r>
              <a:rPr lang="az-Cyrl-AZ" sz="54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авторы подчёркивают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Все речевые умения: </a:t>
            </a:r>
            <a:r>
              <a:rPr lang="cs-CZ" dirty="0" smtClean="0"/>
              <a:t>	</a:t>
            </a:r>
            <a:r>
              <a:rPr lang="ru-RU" dirty="0" smtClean="0"/>
              <a:t>письменную </a:t>
            </a:r>
            <a:r>
              <a:rPr lang="ru-RU" dirty="0"/>
              <a:t>речь </a:t>
            </a:r>
          </a:p>
          <a:p>
            <a:pPr marL="0" indent="0">
              <a:buNone/>
            </a:pPr>
            <a:r>
              <a:rPr lang="cs-CZ" dirty="0" smtClean="0"/>
              <a:t>				</a:t>
            </a:r>
            <a:r>
              <a:rPr lang="ru-RU" dirty="0" smtClean="0"/>
              <a:t>устную речь</a:t>
            </a:r>
            <a:endParaRPr lang="ru-RU" dirty="0"/>
          </a:p>
          <a:p>
            <a:pPr marL="0" indent="0">
              <a:buNone/>
            </a:pPr>
            <a:r>
              <a:rPr lang="cs-CZ" dirty="0" smtClean="0"/>
              <a:t>				</a:t>
            </a:r>
            <a:r>
              <a:rPr lang="ru-RU" dirty="0" smtClean="0"/>
              <a:t>слушание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            </a:t>
            </a:r>
            <a:r>
              <a:rPr lang="ru-RU" dirty="0" smtClean="0"/>
              <a:t>говорение</a:t>
            </a:r>
            <a:endParaRPr lang="cs-CZ" dirty="0"/>
          </a:p>
          <a:p>
            <a:r>
              <a:rPr lang="ru-RU" dirty="0"/>
              <a:t>В</a:t>
            </a:r>
            <a:r>
              <a:rPr lang="ru-RU" dirty="0" smtClean="0"/>
              <a:t>нимание </a:t>
            </a:r>
            <a:r>
              <a:rPr lang="ru-RU" dirty="0"/>
              <a:t>к реалиям</a:t>
            </a:r>
            <a:endParaRPr lang="cs-CZ" dirty="0"/>
          </a:p>
          <a:p>
            <a:r>
              <a:rPr lang="ru-RU" dirty="0" smtClean="0"/>
              <a:t>Достаточное </a:t>
            </a:r>
            <a:r>
              <a:rPr lang="ru-RU" dirty="0"/>
              <a:t>количество упражнений</a:t>
            </a:r>
            <a:endParaRPr lang="cs-CZ" dirty="0"/>
          </a:p>
          <a:p>
            <a:r>
              <a:rPr lang="ru-RU" dirty="0" smtClean="0"/>
              <a:t>Использование </a:t>
            </a:r>
            <a:r>
              <a:rPr lang="ru-RU" dirty="0"/>
              <a:t>наглядности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215" y="1980064"/>
            <a:ext cx="3042752" cy="419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Vlastní 16">
      <a:dk1>
        <a:sysClr val="windowText" lastClr="000000"/>
      </a:dk1>
      <a:lt1>
        <a:sysClr val="window" lastClr="FFFFFF"/>
      </a:lt1>
      <a:dk2>
        <a:srgbClr val="44546A"/>
      </a:dk2>
      <a:lt2>
        <a:srgbClr val="FBC9F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Vlastní 5">
      <a:dk1>
        <a:sysClr val="windowText" lastClr="000000"/>
      </a:dk1>
      <a:lt1>
        <a:sysClr val="window" lastClr="FFFFFF"/>
      </a:lt1>
      <a:dk2>
        <a:srgbClr val="BBE4FE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TM02900722[[fn=Zasedací místnost Ion]]</Template>
  <TotalTime>133</TotalTime>
  <Words>467</Words>
  <Application>Microsoft Office PowerPoint</Application>
  <PresentationFormat>Širokoúhlá obrazovka</PresentationFormat>
  <Paragraphs>93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 2</vt:lpstr>
      <vt:lpstr>HDOfficeLightV0</vt:lpstr>
      <vt:lpstr>Office Theme</vt:lpstr>
      <vt:lpstr>Радуга  Радуга по-новому</vt:lpstr>
      <vt:lpstr>Радуга</vt:lpstr>
      <vt:lpstr>Структура</vt:lpstr>
      <vt:lpstr>Разделение глав- тем</vt:lpstr>
      <vt:lpstr>Оформление</vt:lpstr>
      <vt:lpstr>Радуга по-новому</vt:lpstr>
      <vt:lpstr>Характеристика учебников</vt:lpstr>
      <vt:lpstr>Оформление учебников</vt:lpstr>
      <vt:lpstr>В учебниках авторы подчёркивают</vt:lpstr>
      <vt:lpstr>Радуга по-новому - методическое пособие </vt:lpstr>
      <vt:lpstr>Преимущества и недостатки</vt:lpstr>
      <vt:lpstr>СПАСИБО ЗА ВНИМАНИЕ :-)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 Kleinová</dc:creator>
  <cp:lastModifiedBy>Bobrzykova</cp:lastModifiedBy>
  <cp:revision>15</cp:revision>
  <dcterms:created xsi:type="dcterms:W3CDTF">2017-02-24T08:16:54Z</dcterms:created>
  <dcterms:modified xsi:type="dcterms:W3CDTF">2017-03-29T14:39:16Z</dcterms:modified>
</cp:coreProperties>
</file>