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337" r:id="rId13"/>
    <p:sldId id="269" r:id="rId14"/>
    <p:sldId id="270" r:id="rId15"/>
    <p:sldId id="272" r:id="rId16"/>
    <p:sldId id="273" r:id="rId17"/>
    <p:sldId id="274" r:id="rId18"/>
    <p:sldId id="332" r:id="rId19"/>
    <p:sldId id="275" r:id="rId20"/>
    <p:sldId id="276" r:id="rId21"/>
    <p:sldId id="292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333" r:id="rId32"/>
    <p:sldId id="334" r:id="rId33"/>
    <p:sldId id="335" r:id="rId34"/>
    <p:sldId id="336" r:id="rId35"/>
    <p:sldId id="287" r:id="rId36"/>
    <p:sldId id="288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289" r:id="rId47"/>
    <p:sldId id="33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7" r:id="rId68"/>
    <p:sldId id="322" r:id="rId69"/>
    <p:sldId id="323" r:id="rId70"/>
    <p:sldId id="324" r:id="rId71"/>
    <p:sldId id="325" r:id="rId72"/>
    <p:sldId id="326" r:id="rId73"/>
    <p:sldId id="328" r:id="rId74"/>
    <p:sldId id="329" r:id="rId75"/>
    <p:sldId id="330" r:id="rId76"/>
    <p:sldId id="290" r:id="rId77"/>
    <p:sldId id="291" r:id="rId78"/>
  </p:sldIdLst>
  <p:sldSz cx="12192000" cy="6858000"/>
  <p:notesSz cx="7105650" cy="10236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6AAE37-59F6-45CE-BDE3-5D98157F3CE4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22EA8762-D247-4FDF-9E21-6E14C3374B30}">
      <dgm:prSet phldrT="[Text]"/>
      <dgm:spPr/>
      <dgm:t>
        <a:bodyPr/>
        <a:lstStyle/>
        <a:p>
          <a:r>
            <a:rPr lang="cs-CZ" dirty="0" smtClean="0"/>
            <a:t>ŠPZ</a:t>
          </a:r>
          <a:endParaRPr lang="cs-CZ" dirty="0"/>
        </a:p>
      </dgm:t>
    </dgm:pt>
    <dgm:pt modelId="{D6BA7E71-68A3-4535-9C16-FC3A6C1DF3EF}" type="parTrans" cxnId="{3E7A0403-8836-4920-8611-2E4DE7120991}">
      <dgm:prSet/>
      <dgm:spPr/>
      <dgm:t>
        <a:bodyPr/>
        <a:lstStyle/>
        <a:p>
          <a:endParaRPr lang="cs-CZ"/>
        </a:p>
      </dgm:t>
    </dgm:pt>
    <dgm:pt modelId="{947B82EC-D8E9-4232-B4CD-4E749D6056B7}" type="sibTrans" cxnId="{3E7A0403-8836-4920-8611-2E4DE7120991}">
      <dgm:prSet/>
      <dgm:spPr/>
      <dgm:t>
        <a:bodyPr/>
        <a:lstStyle/>
        <a:p>
          <a:endParaRPr lang="cs-CZ"/>
        </a:p>
      </dgm:t>
    </dgm:pt>
    <dgm:pt modelId="{9F158027-8039-4CD1-A427-B5C61A7FE4A4}">
      <dgm:prSet phldrT="[Text]"/>
      <dgm:spPr/>
      <dgm:t>
        <a:bodyPr/>
        <a:lstStyle/>
        <a:p>
          <a:r>
            <a:rPr lang="cs-CZ" dirty="0" smtClean="0"/>
            <a:t>ŽÁDOST ZZ</a:t>
          </a:r>
          <a:endParaRPr lang="cs-CZ" dirty="0"/>
        </a:p>
      </dgm:t>
    </dgm:pt>
    <dgm:pt modelId="{967AD47A-B0B2-454B-B951-A4200005CE59}" type="parTrans" cxnId="{88770413-581F-43AD-B62C-268638BD8F6E}">
      <dgm:prSet/>
      <dgm:spPr/>
      <dgm:t>
        <a:bodyPr/>
        <a:lstStyle/>
        <a:p>
          <a:endParaRPr lang="cs-CZ"/>
        </a:p>
      </dgm:t>
    </dgm:pt>
    <dgm:pt modelId="{5D91BAF9-C756-460C-A2C3-9522AE1E2B7F}" type="sibTrans" cxnId="{88770413-581F-43AD-B62C-268638BD8F6E}">
      <dgm:prSet/>
      <dgm:spPr/>
      <dgm:t>
        <a:bodyPr/>
        <a:lstStyle/>
        <a:p>
          <a:endParaRPr lang="cs-CZ"/>
        </a:p>
      </dgm:t>
    </dgm:pt>
    <dgm:pt modelId="{044FB2D8-43D8-4DC2-AB18-D4E2A2D56BB8}">
      <dgm:prSet phldrT="[Text]"/>
      <dgm:spPr/>
      <dgm:t>
        <a:bodyPr/>
        <a:lstStyle/>
        <a:p>
          <a:r>
            <a:rPr lang="cs-CZ" dirty="0" smtClean="0"/>
            <a:t>SVP</a:t>
          </a:r>
          <a:endParaRPr lang="cs-CZ" dirty="0"/>
        </a:p>
      </dgm:t>
    </dgm:pt>
    <dgm:pt modelId="{79C7CC2E-BC0A-4653-9B74-8E9B71D0824A}" type="parTrans" cxnId="{1A9F1332-9B5E-4579-AB7B-C5E0F4213C70}">
      <dgm:prSet/>
      <dgm:spPr/>
      <dgm:t>
        <a:bodyPr/>
        <a:lstStyle/>
        <a:p>
          <a:endParaRPr lang="cs-CZ"/>
        </a:p>
      </dgm:t>
    </dgm:pt>
    <dgm:pt modelId="{9D64AFE1-165C-4D20-BFA6-911B0E2FE5A4}" type="sibTrans" cxnId="{1A9F1332-9B5E-4579-AB7B-C5E0F4213C70}">
      <dgm:prSet/>
      <dgm:spPr/>
      <dgm:t>
        <a:bodyPr/>
        <a:lstStyle/>
        <a:p>
          <a:endParaRPr lang="cs-CZ"/>
        </a:p>
      </dgm:t>
    </dgm:pt>
    <dgm:pt modelId="{56621241-8CD8-498F-8308-D0A6D7D991AD}" type="pres">
      <dgm:prSet presAssocID="{2B6AAE37-59F6-45CE-BDE3-5D98157F3CE4}" presName="compositeShape" presStyleCnt="0">
        <dgm:presLayoutVars>
          <dgm:chMax val="7"/>
          <dgm:dir/>
          <dgm:resizeHandles val="exact"/>
        </dgm:presLayoutVars>
      </dgm:prSet>
      <dgm:spPr/>
    </dgm:pt>
    <dgm:pt modelId="{8085E684-65E9-4579-9E24-6598DCE083B1}" type="pres">
      <dgm:prSet presAssocID="{2B6AAE37-59F6-45CE-BDE3-5D98157F3CE4}" presName="wedge1" presStyleLbl="node1" presStyleIdx="0" presStyleCnt="3" custScaleX="91173" custScaleY="95201"/>
      <dgm:spPr/>
      <dgm:t>
        <a:bodyPr/>
        <a:lstStyle/>
        <a:p>
          <a:endParaRPr lang="cs-CZ"/>
        </a:p>
      </dgm:t>
    </dgm:pt>
    <dgm:pt modelId="{F3863BDE-50FB-42CF-839E-D41260EF27C9}" type="pres">
      <dgm:prSet presAssocID="{2B6AAE37-59F6-45CE-BDE3-5D98157F3CE4}" presName="dummy1a" presStyleCnt="0"/>
      <dgm:spPr/>
    </dgm:pt>
    <dgm:pt modelId="{522A63EF-DD8D-4BAD-83A3-FE27954D5143}" type="pres">
      <dgm:prSet presAssocID="{2B6AAE37-59F6-45CE-BDE3-5D98157F3CE4}" presName="dummy1b" presStyleCnt="0"/>
      <dgm:spPr/>
    </dgm:pt>
    <dgm:pt modelId="{B9287FD4-0960-4D2E-AA06-514522DEE736}" type="pres">
      <dgm:prSet presAssocID="{2B6AAE37-59F6-45CE-BDE3-5D98157F3CE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104171-73FC-42FA-B4E0-B135E24ABCB8}" type="pres">
      <dgm:prSet presAssocID="{2B6AAE37-59F6-45CE-BDE3-5D98157F3CE4}" presName="wedge2" presStyleLbl="node1" presStyleIdx="1" presStyleCnt="3"/>
      <dgm:spPr/>
      <dgm:t>
        <a:bodyPr/>
        <a:lstStyle/>
        <a:p>
          <a:endParaRPr lang="cs-CZ"/>
        </a:p>
      </dgm:t>
    </dgm:pt>
    <dgm:pt modelId="{09B7D687-3D9A-4891-ADD8-66AAF4FD745F}" type="pres">
      <dgm:prSet presAssocID="{2B6AAE37-59F6-45CE-BDE3-5D98157F3CE4}" presName="dummy2a" presStyleCnt="0"/>
      <dgm:spPr/>
    </dgm:pt>
    <dgm:pt modelId="{3667D772-5B28-4F01-ABDA-4B41CC261005}" type="pres">
      <dgm:prSet presAssocID="{2B6AAE37-59F6-45CE-BDE3-5D98157F3CE4}" presName="dummy2b" presStyleCnt="0"/>
      <dgm:spPr/>
    </dgm:pt>
    <dgm:pt modelId="{507B1252-B846-4BC9-A4DB-09B406F074D8}" type="pres">
      <dgm:prSet presAssocID="{2B6AAE37-59F6-45CE-BDE3-5D98157F3CE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471E07-95C9-4529-BA3A-19EDC8D83A8E}" type="pres">
      <dgm:prSet presAssocID="{2B6AAE37-59F6-45CE-BDE3-5D98157F3CE4}" presName="wedge3" presStyleLbl="node1" presStyleIdx="2" presStyleCnt="3"/>
      <dgm:spPr/>
      <dgm:t>
        <a:bodyPr/>
        <a:lstStyle/>
        <a:p>
          <a:endParaRPr lang="cs-CZ"/>
        </a:p>
      </dgm:t>
    </dgm:pt>
    <dgm:pt modelId="{26A2A06E-6207-48A7-9AF3-A06261F16F62}" type="pres">
      <dgm:prSet presAssocID="{2B6AAE37-59F6-45CE-BDE3-5D98157F3CE4}" presName="dummy3a" presStyleCnt="0"/>
      <dgm:spPr/>
    </dgm:pt>
    <dgm:pt modelId="{AB99379F-ADD4-43DA-8CBA-E4E1A8FD7D40}" type="pres">
      <dgm:prSet presAssocID="{2B6AAE37-59F6-45CE-BDE3-5D98157F3CE4}" presName="dummy3b" presStyleCnt="0"/>
      <dgm:spPr/>
    </dgm:pt>
    <dgm:pt modelId="{EA8621E6-6BCE-4CA2-B692-A778FF56D095}" type="pres">
      <dgm:prSet presAssocID="{2B6AAE37-59F6-45CE-BDE3-5D98157F3CE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74A5AD8-6A89-4E4E-B3AA-953D613013EF}" type="pres">
      <dgm:prSet presAssocID="{947B82EC-D8E9-4232-B4CD-4E749D6056B7}" presName="arrowWedge1" presStyleLbl="fgSibTrans2D1" presStyleIdx="0" presStyleCnt="3"/>
      <dgm:spPr/>
    </dgm:pt>
    <dgm:pt modelId="{74825DE4-7CF2-432B-B3D1-E330EBCD5200}" type="pres">
      <dgm:prSet presAssocID="{5D91BAF9-C756-460C-A2C3-9522AE1E2B7F}" presName="arrowWedge2" presStyleLbl="fgSibTrans2D1" presStyleIdx="1" presStyleCnt="3"/>
      <dgm:spPr/>
    </dgm:pt>
    <dgm:pt modelId="{1CDB4368-3C15-4FF6-BBB2-B4D488C55DBA}" type="pres">
      <dgm:prSet presAssocID="{9D64AFE1-165C-4D20-BFA6-911B0E2FE5A4}" presName="arrowWedge3" presStyleLbl="fgSibTrans2D1" presStyleIdx="2" presStyleCnt="3"/>
      <dgm:spPr/>
    </dgm:pt>
  </dgm:ptLst>
  <dgm:cxnLst>
    <dgm:cxn modelId="{88770413-581F-43AD-B62C-268638BD8F6E}" srcId="{2B6AAE37-59F6-45CE-BDE3-5D98157F3CE4}" destId="{9F158027-8039-4CD1-A427-B5C61A7FE4A4}" srcOrd="1" destOrd="0" parTransId="{967AD47A-B0B2-454B-B951-A4200005CE59}" sibTransId="{5D91BAF9-C756-460C-A2C3-9522AE1E2B7F}"/>
    <dgm:cxn modelId="{1A9F1332-9B5E-4579-AB7B-C5E0F4213C70}" srcId="{2B6AAE37-59F6-45CE-BDE3-5D98157F3CE4}" destId="{044FB2D8-43D8-4DC2-AB18-D4E2A2D56BB8}" srcOrd="2" destOrd="0" parTransId="{79C7CC2E-BC0A-4653-9B74-8E9B71D0824A}" sibTransId="{9D64AFE1-165C-4D20-BFA6-911B0E2FE5A4}"/>
    <dgm:cxn modelId="{88E564AE-E174-4458-8B93-8AE0F97D4934}" type="presOf" srcId="{9F158027-8039-4CD1-A427-B5C61A7FE4A4}" destId="{B3104171-73FC-42FA-B4E0-B135E24ABCB8}" srcOrd="0" destOrd="0" presId="urn:microsoft.com/office/officeart/2005/8/layout/cycle8"/>
    <dgm:cxn modelId="{9C439B12-3907-42AD-A481-F439F061D5C5}" type="presOf" srcId="{2B6AAE37-59F6-45CE-BDE3-5D98157F3CE4}" destId="{56621241-8CD8-498F-8308-D0A6D7D991AD}" srcOrd="0" destOrd="0" presId="urn:microsoft.com/office/officeart/2005/8/layout/cycle8"/>
    <dgm:cxn modelId="{9EC3FD9A-8CF0-4FC8-975D-EE9237E75923}" type="presOf" srcId="{22EA8762-D247-4FDF-9E21-6E14C3374B30}" destId="{B9287FD4-0960-4D2E-AA06-514522DEE736}" srcOrd="1" destOrd="0" presId="urn:microsoft.com/office/officeart/2005/8/layout/cycle8"/>
    <dgm:cxn modelId="{0F0E34C1-40E7-4561-BA3A-F30FCE41A0F0}" type="presOf" srcId="{044FB2D8-43D8-4DC2-AB18-D4E2A2D56BB8}" destId="{EA8621E6-6BCE-4CA2-B692-A778FF56D095}" srcOrd="1" destOrd="0" presId="urn:microsoft.com/office/officeart/2005/8/layout/cycle8"/>
    <dgm:cxn modelId="{0D712766-BDC5-4E48-9912-260CE3275FEC}" type="presOf" srcId="{044FB2D8-43D8-4DC2-AB18-D4E2A2D56BB8}" destId="{3E471E07-95C9-4529-BA3A-19EDC8D83A8E}" srcOrd="0" destOrd="0" presId="urn:microsoft.com/office/officeart/2005/8/layout/cycle8"/>
    <dgm:cxn modelId="{503C74BB-730E-4FB2-9A53-8038B45C4EC5}" type="presOf" srcId="{22EA8762-D247-4FDF-9E21-6E14C3374B30}" destId="{8085E684-65E9-4579-9E24-6598DCE083B1}" srcOrd="0" destOrd="0" presId="urn:microsoft.com/office/officeart/2005/8/layout/cycle8"/>
    <dgm:cxn modelId="{3E7A0403-8836-4920-8611-2E4DE7120991}" srcId="{2B6AAE37-59F6-45CE-BDE3-5D98157F3CE4}" destId="{22EA8762-D247-4FDF-9E21-6E14C3374B30}" srcOrd="0" destOrd="0" parTransId="{D6BA7E71-68A3-4535-9C16-FC3A6C1DF3EF}" sibTransId="{947B82EC-D8E9-4232-B4CD-4E749D6056B7}"/>
    <dgm:cxn modelId="{70C9F08B-99D2-4516-8D9B-0A133B575FCB}" type="presOf" srcId="{9F158027-8039-4CD1-A427-B5C61A7FE4A4}" destId="{507B1252-B846-4BC9-A4DB-09B406F074D8}" srcOrd="1" destOrd="0" presId="urn:microsoft.com/office/officeart/2005/8/layout/cycle8"/>
    <dgm:cxn modelId="{AE6A27E7-7A96-48D9-9E6A-C847D9A7054C}" type="presParOf" srcId="{56621241-8CD8-498F-8308-D0A6D7D991AD}" destId="{8085E684-65E9-4579-9E24-6598DCE083B1}" srcOrd="0" destOrd="0" presId="urn:microsoft.com/office/officeart/2005/8/layout/cycle8"/>
    <dgm:cxn modelId="{009B3DA1-53E7-482F-ABC3-05D8C99CE097}" type="presParOf" srcId="{56621241-8CD8-498F-8308-D0A6D7D991AD}" destId="{F3863BDE-50FB-42CF-839E-D41260EF27C9}" srcOrd="1" destOrd="0" presId="urn:microsoft.com/office/officeart/2005/8/layout/cycle8"/>
    <dgm:cxn modelId="{BC539318-2856-4EB0-BE3A-18A97577C267}" type="presParOf" srcId="{56621241-8CD8-498F-8308-D0A6D7D991AD}" destId="{522A63EF-DD8D-4BAD-83A3-FE27954D5143}" srcOrd="2" destOrd="0" presId="urn:microsoft.com/office/officeart/2005/8/layout/cycle8"/>
    <dgm:cxn modelId="{1E8737B5-5BDF-4809-BD85-87DBC6E51A8F}" type="presParOf" srcId="{56621241-8CD8-498F-8308-D0A6D7D991AD}" destId="{B9287FD4-0960-4D2E-AA06-514522DEE736}" srcOrd="3" destOrd="0" presId="urn:microsoft.com/office/officeart/2005/8/layout/cycle8"/>
    <dgm:cxn modelId="{6277D5A8-CA30-41F3-9AE7-1646169E40E3}" type="presParOf" srcId="{56621241-8CD8-498F-8308-D0A6D7D991AD}" destId="{B3104171-73FC-42FA-B4E0-B135E24ABCB8}" srcOrd="4" destOrd="0" presId="urn:microsoft.com/office/officeart/2005/8/layout/cycle8"/>
    <dgm:cxn modelId="{3CCF844B-BE80-495B-B3FE-8F0571352692}" type="presParOf" srcId="{56621241-8CD8-498F-8308-D0A6D7D991AD}" destId="{09B7D687-3D9A-4891-ADD8-66AAF4FD745F}" srcOrd="5" destOrd="0" presId="urn:microsoft.com/office/officeart/2005/8/layout/cycle8"/>
    <dgm:cxn modelId="{45881ADA-5ECE-4350-B9A9-7A649C645E7D}" type="presParOf" srcId="{56621241-8CD8-498F-8308-D0A6D7D991AD}" destId="{3667D772-5B28-4F01-ABDA-4B41CC261005}" srcOrd="6" destOrd="0" presId="urn:microsoft.com/office/officeart/2005/8/layout/cycle8"/>
    <dgm:cxn modelId="{DCBCE123-95FA-46D2-9318-B7EC4ACD0A4B}" type="presParOf" srcId="{56621241-8CD8-498F-8308-D0A6D7D991AD}" destId="{507B1252-B846-4BC9-A4DB-09B406F074D8}" srcOrd="7" destOrd="0" presId="urn:microsoft.com/office/officeart/2005/8/layout/cycle8"/>
    <dgm:cxn modelId="{4E7B6C4C-9901-47B0-9BF9-02F1DD758108}" type="presParOf" srcId="{56621241-8CD8-498F-8308-D0A6D7D991AD}" destId="{3E471E07-95C9-4529-BA3A-19EDC8D83A8E}" srcOrd="8" destOrd="0" presId="urn:microsoft.com/office/officeart/2005/8/layout/cycle8"/>
    <dgm:cxn modelId="{0E21AD8F-119F-4BFD-9CEB-518453EA0BFA}" type="presParOf" srcId="{56621241-8CD8-498F-8308-D0A6D7D991AD}" destId="{26A2A06E-6207-48A7-9AF3-A06261F16F62}" srcOrd="9" destOrd="0" presId="urn:microsoft.com/office/officeart/2005/8/layout/cycle8"/>
    <dgm:cxn modelId="{06142438-58D6-4AAD-8C4F-4D81BB0C2E19}" type="presParOf" srcId="{56621241-8CD8-498F-8308-D0A6D7D991AD}" destId="{AB99379F-ADD4-43DA-8CBA-E4E1A8FD7D40}" srcOrd="10" destOrd="0" presId="urn:microsoft.com/office/officeart/2005/8/layout/cycle8"/>
    <dgm:cxn modelId="{E4F95527-EDB4-4FAB-B2E6-6B449E967F79}" type="presParOf" srcId="{56621241-8CD8-498F-8308-D0A6D7D991AD}" destId="{EA8621E6-6BCE-4CA2-B692-A778FF56D095}" srcOrd="11" destOrd="0" presId="urn:microsoft.com/office/officeart/2005/8/layout/cycle8"/>
    <dgm:cxn modelId="{8F29791F-309A-47F7-AC02-10FDD5BF8CEF}" type="presParOf" srcId="{56621241-8CD8-498F-8308-D0A6D7D991AD}" destId="{074A5AD8-6A89-4E4E-B3AA-953D613013EF}" srcOrd="12" destOrd="0" presId="urn:microsoft.com/office/officeart/2005/8/layout/cycle8"/>
    <dgm:cxn modelId="{8A7E0E44-A221-4790-8429-642836C13A87}" type="presParOf" srcId="{56621241-8CD8-498F-8308-D0A6D7D991AD}" destId="{74825DE4-7CF2-432B-B3D1-E330EBCD5200}" srcOrd="13" destOrd="0" presId="urn:microsoft.com/office/officeart/2005/8/layout/cycle8"/>
    <dgm:cxn modelId="{5BC768CC-F4B6-4CC0-8374-5BF03F356841}" type="presParOf" srcId="{56621241-8CD8-498F-8308-D0A6D7D991AD}" destId="{1CDB4368-3C15-4FF6-BBB2-B4D488C55DBA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85E684-65E9-4579-9E24-6598DCE083B1}">
      <dsp:nvSpPr>
        <dsp:cNvPr id="0" name=""/>
        <dsp:cNvSpPr/>
      </dsp:nvSpPr>
      <dsp:spPr>
        <a:xfrm>
          <a:off x="573981" y="420063"/>
          <a:ext cx="3073522" cy="3209309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ŠPZ</a:t>
          </a:r>
          <a:endParaRPr lang="cs-CZ" sz="3000" kern="1200" dirty="0"/>
        </a:p>
      </dsp:txBody>
      <dsp:txXfrm>
        <a:off x="2193800" y="1100131"/>
        <a:ext cx="1097686" cy="955151"/>
      </dsp:txXfrm>
    </dsp:sp>
    <dsp:sp modelId="{B3104171-73FC-42FA-B4E0-B135E24ABCB8}">
      <dsp:nvSpPr>
        <dsp:cNvPr id="0" name=""/>
        <dsp:cNvSpPr/>
      </dsp:nvSpPr>
      <dsp:spPr>
        <a:xfrm>
          <a:off x="355770" y="459570"/>
          <a:ext cx="3371088" cy="3371088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ŽÁDOST ZZ</a:t>
          </a:r>
          <a:endParaRPr lang="cs-CZ" sz="3000" kern="1200" dirty="0"/>
        </a:p>
      </dsp:txBody>
      <dsp:txXfrm>
        <a:off x="1158410" y="2646764"/>
        <a:ext cx="1805940" cy="882904"/>
      </dsp:txXfrm>
    </dsp:sp>
    <dsp:sp modelId="{3E471E07-95C9-4529-BA3A-19EDC8D83A8E}">
      <dsp:nvSpPr>
        <dsp:cNvPr id="0" name=""/>
        <dsp:cNvSpPr/>
      </dsp:nvSpPr>
      <dsp:spPr>
        <a:xfrm>
          <a:off x="286341" y="339174"/>
          <a:ext cx="3371088" cy="3371088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SVP</a:t>
          </a:r>
          <a:endParaRPr lang="cs-CZ" sz="3000" kern="1200" dirty="0"/>
        </a:p>
      </dsp:txBody>
      <dsp:txXfrm>
        <a:off x="676826" y="1053524"/>
        <a:ext cx="1203960" cy="1003300"/>
      </dsp:txXfrm>
    </dsp:sp>
    <dsp:sp modelId="{074A5AD8-6A89-4E4E-B3AA-953D613013EF}">
      <dsp:nvSpPr>
        <dsp:cNvPr id="0" name=""/>
        <dsp:cNvSpPr/>
      </dsp:nvSpPr>
      <dsp:spPr>
        <a:xfrm>
          <a:off x="218379" y="131351"/>
          <a:ext cx="3788460" cy="3788460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825DE4-7CF2-432B-B3D1-E330EBCD5200}">
      <dsp:nvSpPr>
        <dsp:cNvPr id="0" name=""/>
        <dsp:cNvSpPr/>
      </dsp:nvSpPr>
      <dsp:spPr>
        <a:xfrm>
          <a:off x="147083" y="250670"/>
          <a:ext cx="3788460" cy="3788460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DB4368-3C15-4FF6-BBB2-B4D488C55DBA}">
      <dsp:nvSpPr>
        <dsp:cNvPr id="0" name=""/>
        <dsp:cNvSpPr/>
      </dsp:nvSpPr>
      <dsp:spPr>
        <a:xfrm>
          <a:off x="77377" y="130488"/>
          <a:ext cx="3788460" cy="3788460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disk/cs/file/2016/2016c010z0027p002u001.pdf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disk/cs/file/2016/2016c010z0027p003u001.pdf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disk/cs/file/2016/2016c010z0027p005u001.pdf" TargetMode="External"/><Relationship Id="rId2" Type="http://schemas.openxmlformats.org/officeDocument/2006/relationships/hyperlink" Target="https://www.zakonyprolidi.cz/disk/cs/file/2016/2016c010z0027p004u001.pdf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Legislativa, poradenství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674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Podpůrná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3792" y="2489200"/>
            <a:ext cx="9718672" cy="3748112"/>
          </a:xfrm>
        </p:spPr>
        <p:txBody>
          <a:bodyPr>
            <a:normAutofit/>
          </a:bodyPr>
          <a:lstStyle/>
          <a:p>
            <a:r>
              <a:rPr lang="cs-CZ" sz="2400" dirty="0"/>
              <a:t>Zachovává se možnost fungování „speciálních“ tříd a škol</a:t>
            </a:r>
          </a:p>
          <a:p>
            <a:r>
              <a:rPr lang="cs-CZ" sz="2400" b="1" dirty="0"/>
              <a:t>§ 16 odstavec 9</a:t>
            </a:r>
          </a:p>
          <a:p>
            <a:r>
              <a:rPr lang="cs-CZ" sz="2400" dirty="0"/>
              <a:t>Děti, žáci a studenti</a:t>
            </a:r>
          </a:p>
          <a:p>
            <a:pPr marL="0" indent="0">
              <a:buNone/>
            </a:pPr>
            <a:r>
              <a:rPr lang="cs-CZ" sz="2400" dirty="0"/>
              <a:t> - s mentálním, tělesným, zrakovým nebo sluchovým postižením, závažnými vadami řeči, závažnými vývojovými poruchami učení/chování, souběžným postižením více vadami nebo autismem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912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Podmínky k zařazení/přijetí žáka do speciální třídy, školy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SVP</a:t>
            </a:r>
          </a:p>
          <a:p>
            <a:r>
              <a:rPr lang="cs-CZ" sz="2400" dirty="0" smtClean="0"/>
              <a:t>Žádost zákonného zástupce </a:t>
            </a:r>
          </a:p>
          <a:p>
            <a:r>
              <a:rPr lang="cs-CZ" sz="2400" dirty="0" smtClean="0"/>
              <a:t>Doporučení ŠPZ</a:t>
            </a:r>
          </a:p>
          <a:p>
            <a:endParaRPr lang="cs-CZ" sz="2400" dirty="0"/>
          </a:p>
          <a:p>
            <a:r>
              <a:rPr lang="cs-CZ" sz="2400" dirty="0" smtClean="0"/>
              <a:t>Všechny podmínky musí být splněny zároveň</a:t>
            </a:r>
            <a:endParaRPr lang="cs-CZ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46807318"/>
              </p:ext>
            </p:extLst>
          </p:nvPr>
        </p:nvGraphicFramePr>
        <p:xfrm>
          <a:off x="6146800" y="1968500"/>
          <a:ext cx="4013200" cy="4169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743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Podpůrná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Vzdělávání ve speciální třídě/škole není podpůrným opatřením</a:t>
            </a:r>
          </a:p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ale prostředím, kde se realizují podpůrná opatření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266762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Poradenská pomoc ŠPZ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Vyhláška 197/2016 – PPP, SPC </a:t>
            </a:r>
          </a:p>
          <a:p>
            <a:r>
              <a:rPr lang="cs-CZ" sz="2800" dirty="0" smtClean="0"/>
              <a:t>Součástí činnosti je poradenská pomoc – PO</a:t>
            </a:r>
          </a:p>
          <a:p>
            <a:r>
              <a:rPr lang="cs-CZ" sz="2800" dirty="0" smtClean="0"/>
              <a:t>Poskytnutí poradenské pomoci zásadně na žádost ZZ</a:t>
            </a:r>
          </a:p>
          <a:p>
            <a:r>
              <a:rPr lang="cs-CZ" sz="2800" dirty="0" smtClean="0"/>
              <a:t>Výjimka rozhodnutí OSPOD, soudu</a:t>
            </a:r>
          </a:p>
          <a:p>
            <a:endParaRPr lang="cs-CZ" sz="2800" dirty="0"/>
          </a:p>
          <a:p>
            <a:r>
              <a:rPr lang="cs-CZ" sz="2800" dirty="0" smtClean="0"/>
              <a:t>Návštěva ŠPZ – doporučení školy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51009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poradenské pomoci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Dokumenty – zpráva a doporučení </a:t>
            </a:r>
          </a:p>
          <a:p>
            <a:r>
              <a:rPr lang="cs-CZ" sz="2400" dirty="0" smtClean="0"/>
              <a:t>Zpráva</a:t>
            </a:r>
          </a:p>
          <a:p>
            <a:r>
              <a:rPr lang="cs-CZ" sz="2400" dirty="0" smtClean="0"/>
              <a:t>Doporučení – závěr vyšetření a návrh podpůrných opatření</a:t>
            </a:r>
          </a:p>
          <a:p>
            <a:r>
              <a:rPr lang="cs-CZ" sz="2400" dirty="0" smtClean="0"/>
              <a:t>Navržení variant a kombinací PO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70398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Revize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O revizi žádá: </a:t>
            </a:r>
          </a:p>
          <a:p>
            <a:r>
              <a:rPr lang="cs-CZ" sz="2400" dirty="0" smtClean="0"/>
              <a:t>Škola</a:t>
            </a:r>
          </a:p>
          <a:p>
            <a:r>
              <a:rPr lang="cs-CZ" sz="2400" dirty="0" smtClean="0"/>
              <a:t>Školské zařízení</a:t>
            </a:r>
          </a:p>
          <a:p>
            <a:r>
              <a:rPr lang="cs-CZ" sz="2400" dirty="0" smtClean="0"/>
              <a:t>Zákonný zástupce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OSPOD</a:t>
            </a:r>
          </a:p>
          <a:p>
            <a:r>
              <a:rPr lang="cs-CZ" sz="2400" dirty="0" smtClean="0"/>
              <a:t>Soud</a:t>
            </a:r>
          </a:p>
          <a:p>
            <a:r>
              <a:rPr lang="cs-CZ" sz="2400" b="1" dirty="0" smtClean="0"/>
              <a:t>30 dní od obdržení zprávy</a:t>
            </a:r>
          </a:p>
          <a:p>
            <a:r>
              <a:rPr lang="cs-CZ" sz="2400" dirty="0" smtClean="0"/>
              <a:t>ČŠI bez limitu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77907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Posouzení zprávy do 60 dní – revizní zpráva</a:t>
            </a:r>
          </a:p>
          <a:p>
            <a:r>
              <a:rPr lang="cs-CZ" sz="2400" dirty="0" smtClean="0"/>
              <a:t>Může obsahovat novou zprávu, doporučení </a:t>
            </a:r>
          </a:p>
          <a:p>
            <a:r>
              <a:rPr lang="cs-CZ" sz="2400" dirty="0" smtClean="0"/>
              <a:t>Rozeslání nové zprávy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Další uvedeno ve vyhlášce 27/2016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593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515155" y="927101"/>
            <a:ext cx="8219271" cy="709613"/>
          </a:xfrm>
        </p:spPr>
        <p:txBody>
          <a:bodyPr/>
          <a:lstStyle/>
          <a:p>
            <a:r>
              <a:rPr lang="cs-CZ" altLang="cs-CZ" dirty="0" smtClean="0"/>
              <a:t>Důležité vyhlášky!!!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515155" y="1557338"/>
            <a:ext cx="9411483" cy="5040312"/>
          </a:xfrm>
        </p:spPr>
        <p:txBody>
          <a:bodyPr/>
          <a:lstStyle/>
          <a:p>
            <a:endParaRPr lang="cs-CZ" altLang="cs-CZ" sz="2400" dirty="0"/>
          </a:p>
          <a:p>
            <a:endParaRPr lang="cs-CZ" sz="2400" dirty="0"/>
          </a:p>
          <a:p>
            <a:r>
              <a:rPr lang="cs-CZ" sz="2400" dirty="0"/>
              <a:t>realizace poradenských služeb je v současnosti vymezena vyhláškou </a:t>
            </a:r>
            <a:r>
              <a:rPr lang="cs-CZ" sz="2400" b="1" dirty="0"/>
              <a:t>197/2016 Sb. </a:t>
            </a:r>
            <a:r>
              <a:rPr lang="cs-CZ" sz="2400" dirty="0"/>
              <a:t>(ve znění pozdějších předpisů) </a:t>
            </a:r>
            <a:r>
              <a:rPr lang="cs-CZ" sz="2400" b="1" dirty="0"/>
              <a:t>o poskytování poradenských služeb ve školách a školských poradenských zařízeních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8986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vyhlášky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Pravidla poskytování poradenských služeb (PS)</a:t>
            </a:r>
          </a:p>
          <a:p>
            <a:r>
              <a:rPr lang="cs-CZ" dirty="0" smtClean="0"/>
              <a:t>Specifika poradenské služby, informace o náležitostech</a:t>
            </a:r>
          </a:p>
          <a:p>
            <a:r>
              <a:rPr lang="cs-CZ" dirty="0" smtClean="0"/>
              <a:t>Účel PS</a:t>
            </a:r>
          </a:p>
          <a:p>
            <a:r>
              <a:rPr lang="cs-CZ" dirty="0" smtClean="0"/>
              <a:t>Psychologická a speciálně pedagogická diagnostika</a:t>
            </a:r>
          </a:p>
          <a:p>
            <a:r>
              <a:rPr lang="cs-CZ" dirty="0" smtClean="0"/>
              <a:t>ŠPZ – PPP, SPC</a:t>
            </a:r>
          </a:p>
          <a:p>
            <a:r>
              <a:rPr lang="cs-CZ" dirty="0" smtClean="0"/>
              <a:t>Vedení dokumentace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069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8187" y="927101"/>
            <a:ext cx="8116240" cy="709613"/>
          </a:xfrm>
        </p:spPr>
        <p:txBody>
          <a:bodyPr>
            <a:normAutofit fontScale="90000"/>
          </a:bodyPr>
          <a:lstStyle/>
          <a:p>
            <a:r>
              <a:rPr lang="cs-CZ" altLang="cs-CZ" sz="2400" b="1" dirty="0"/>
              <a:t>PPP – pedagogicko-psychologická poradna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631065" y="2489200"/>
            <a:ext cx="9713407" cy="3530600"/>
          </a:xfrm>
        </p:spPr>
        <p:txBody>
          <a:bodyPr rtlCol="0">
            <a:normAutofit/>
          </a:bodyPr>
          <a:lstStyle/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psycholog, speciální pedagog</a:t>
            </a:r>
          </a:p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/>
              <a:t>pedagogicko-psychologické a </a:t>
            </a:r>
            <a:r>
              <a:rPr lang="cs-CZ" sz="2800" dirty="0" smtClean="0"/>
              <a:t>speciálně pedagogické </a:t>
            </a:r>
            <a:r>
              <a:rPr lang="cs-CZ" sz="2800" dirty="0"/>
              <a:t>poradenství a pomoc při výchově a vzdělávání </a:t>
            </a:r>
          </a:p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/>
              <a:t>žáků předškolního věku, školního věku </a:t>
            </a:r>
          </a:p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/>
              <a:t>žáků středních škol </a:t>
            </a:r>
          </a:p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800" dirty="0"/>
              <a:t>studentů vyšších odborných škol</a:t>
            </a:r>
            <a:endParaRPr lang="cs-CZ" alt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67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Školský zákon 82/2015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93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8300" y="1916832"/>
            <a:ext cx="9976172" cy="4464496"/>
          </a:xfrm>
        </p:spPr>
        <p:txBody>
          <a:bodyPr/>
          <a:lstStyle/>
          <a:p>
            <a:endParaRPr lang="cs-CZ" dirty="0" smtClean="0"/>
          </a:p>
          <a:p>
            <a:r>
              <a:rPr lang="cs-CZ" sz="2400" dirty="0" smtClean="0"/>
              <a:t>zjišťovány </a:t>
            </a:r>
            <a:r>
              <a:rPr lang="cs-CZ" sz="2400" dirty="0"/>
              <a:t>speciální vzdělávací potřeby žáka, na základě psychologické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a speciálně pedagogické </a:t>
            </a:r>
            <a:r>
              <a:rPr lang="cs-CZ" sz="2400" dirty="0"/>
              <a:t>diagnostiky </a:t>
            </a:r>
            <a:endParaRPr lang="cs-CZ" sz="2400" dirty="0" smtClean="0"/>
          </a:p>
          <a:p>
            <a:r>
              <a:rPr lang="cs-CZ" sz="2400" dirty="0" smtClean="0"/>
              <a:t>skupinová a individuální forma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583789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zjišťování předpokladů pro školní docházku/školní zralost</a:t>
            </a:r>
          </a:p>
          <a:p>
            <a:r>
              <a:rPr lang="cs-CZ" sz="2400" dirty="0"/>
              <a:t>obtíže v oblasti vývoje, adaptace a výchovné problémy</a:t>
            </a:r>
          </a:p>
          <a:p>
            <a:r>
              <a:rPr lang="cs-CZ" sz="2400" dirty="0"/>
              <a:t>SPU</a:t>
            </a:r>
          </a:p>
          <a:p>
            <a:r>
              <a:rPr lang="cs-CZ" sz="2400" dirty="0"/>
              <a:t>diagnostika nadání a mimořádného nadání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2835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927099"/>
            <a:ext cx="9014792" cy="709865"/>
          </a:xfrm>
        </p:spPr>
        <p:txBody>
          <a:bodyPr>
            <a:normAutofit fontScale="90000"/>
          </a:bodyPr>
          <a:lstStyle/>
          <a:p>
            <a:r>
              <a:rPr lang="cs-CZ" dirty="0"/>
              <a:t>psychologická a </a:t>
            </a:r>
            <a:r>
              <a:rPr lang="cs-CZ" dirty="0" smtClean="0"/>
              <a:t>speciálně pedagogická </a:t>
            </a:r>
            <a:r>
              <a:rPr lang="cs-CZ" dirty="0"/>
              <a:t>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5003" y="1988840"/>
            <a:ext cx="8309423" cy="403096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sz="2400" dirty="0" smtClean="0"/>
              <a:t>základní </a:t>
            </a:r>
            <a:r>
              <a:rPr lang="cs-CZ" sz="2400" dirty="0"/>
              <a:t>a individuální reedukaci žáků s potřebou podpůrných </a:t>
            </a:r>
            <a:r>
              <a:rPr lang="cs-CZ" sz="2400" dirty="0" smtClean="0"/>
              <a:t>opatření (SPU)</a:t>
            </a:r>
          </a:p>
          <a:p>
            <a:r>
              <a:rPr lang="cs-CZ" sz="2400" dirty="0" smtClean="0"/>
              <a:t>individuální </a:t>
            </a:r>
            <a:r>
              <a:rPr lang="cs-CZ" sz="2400" dirty="0"/>
              <a:t>a skupinové kariérové </a:t>
            </a:r>
            <a:r>
              <a:rPr lang="cs-CZ" sz="2400" dirty="0" smtClean="0"/>
              <a:t>poradenství </a:t>
            </a:r>
          </a:p>
          <a:p>
            <a:r>
              <a:rPr lang="cs-CZ" sz="2400" dirty="0" smtClean="0"/>
              <a:t>práce </a:t>
            </a:r>
            <a:r>
              <a:rPr lang="cs-CZ" sz="2400" dirty="0"/>
              <a:t>se žáky s obtížemi v adaptaci, s osobnostními, sociálně-vztahovými </a:t>
            </a:r>
            <a:r>
              <a:rPr lang="cs-CZ" sz="2400" dirty="0" smtClean="0"/>
              <a:t>problémy – promítají se do vzdělávání</a:t>
            </a:r>
          </a:p>
          <a:p>
            <a:r>
              <a:rPr lang="cs-CZ" sz="2400" dirty="0" smtClean="0"/>
              <a:t>poradenské </a:t>
            </a:r>
            <a:r>
              <a:rPr lang="cs-CZ" sz="2400" dirty="0"/>
              <a:t>a poradensko-terapeutické vedení rodin, </a:t>
            </a:r>
            <a:endParaRPr lang="cs-CZ" sz="2400" dirty="0" smtClean="0"/>
          </a:p>
          <a:p>
            <a:r>
              <a:rPr lang="cs-CZ" sz="2400" dirty="0" smtClean="0"/>
              <a:t>Konzultace ZZ, pedagogům – děti, žáci jsou klienti PPP</a:t>
            </a:r>
          </a:p>
        </p:txBody>
      </p:sp>
    </p:spTree>
    <p:extLst>
      <p:ext uri="{BB962C8B-B14F-4D97-AF65-F5344CB8AC3E}">
        <p14:creationId xmlns:p14="http://schemas.microsoft.com/office/powerpoint/2010/main" val="8833628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psychologická a speciálně pedagogická 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informační a metodická </a:t>
            </a:r>
            <a:r>
              <a:rPr lang="cs-CZ" sz="2400" dirty="0" smtClean="0"/>
              <a:t>činnost</a:t>
            </a:r>
          </a:p>
          <a:p>
            <a:r>
              <a:rPr lang="cs-CZ" sz="2400" dirty="0" smtClean="0"/>
              <a:t>metodické </a:t>
            </a:r>
            <a:r>
              <a:rPr lang="cs-CZ" sz="2400" dirty="0"/>
              <a:t>vedení pedagogů a rodičů při uplatňování podpůrných </a:t>
            </a:r>
            <a:r>
              <a:rPr lang="cs-CZ" sz="2400" dirty="0" smtClean="0"/>
              <a:t>opatření</a:t>
            </a:r>
          </a:p>
          <a:p>
            <a:r>
              <a:rPr lang="cs-CZ" sz="2400" dirty="0" smtClean="0"/>
              <a:t>při </a:t>
            </a:r>
            <a:r>
              <a:rPr lang="cs-CZ" sz="2400" dirty="0"/>
              <a:t>vzdělávání žáků nadaných a mimořádně </a:t>
            </a:r>
            <a:r>
              <a:rPr lang="cs-CZ" sz="2400" dirty="0" smtClean="0"/>
              <a:t>nadaných</a:t>
            </a:r>
          </a:p>
          <a:p>
            <a:r>
              <a:rPr lang="cs-CZ" sz="2400" dirty="0" smtClean="0"/>
              <a:t>v</a:t>
            </a:r>
            <a:r>
              <a:rPr lang="cs-CZ" sz="2400" dirty="0"/>
              <a:t> rozvoji školních dovedností a dalších souvisejících </a:t>
            </a:r>
            <a:r>
              <a:rPr lang="cs-CZ" sz="2400" dirty="0" smtClean="0"/>
              <a:t>oblastí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pracována </a:t>
            </a:r>
            <a:r>
              <a:rPr lang="cs-CZ" sz="2400" dirty="0"/>
              <a:t>je také dokumentace související se vzděláváním a podporou </a:t>
            </a:r>
            <a:r>
              <a:rPr lang="cs-CZ" sz="2400" dirty="0" smtClean="0"/>
              <a:t>žáka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9978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721217" y="927101"/>
            <a:ext cx="8013209" cy="709613"/>
          </a:xfrm>
        </p:spPr>
        <p:txBody>
          <a:bodyPr/>
          <a:lstStyle/>
          <a:p>
            <a:r>
              <a:rPr lang="cs-CZ" altLang="cs-CZ" dirty="0"/>
              <a:t>SPC – logopedické zaměření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2205038"/>
            <a:ext cx="9563100" cy="4310062"/>
          </a:xfrm>
        </p:spPr>
        <p:txBody>
          <a:bodyPr rtlCol="0">
            <a:normAutofit/>
          </a:bodyPr>
          <a:lstStyle/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Logoped</a:t>
            </a: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psycholog, sociální pracovník</a:t>
            </a:r>
          </a:p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/>
              <a:t>komplexní nebo zaměřená </a:t>
            </a:r>
            <a:r>
              <a:rPr lang="cs-CZ" sz="2400" dirty="0" smtClean="0"/>
              <a:t>speciálně pedagogická </a:t>
            </a:r>
            <a:r>
              <a:rPr lang="cs-CZ" sz="2400" dirty="0"/>
              <a:t>a psychologická diagnostika</a:t>
            </a:r>
          </a:p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/>
              <a:t>podklad pro doporučení podpůrných opatření, pro stanovení speciálně pedagogických intervenčních postupů u žáků </a:t>
            </a:r>
          </a:p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/>
              <a:t>východisko pro zpracování návrhů na zařazení žáka do vhodné školy nebo třídy odpovídající jeho vzdělávacím potřebám</a:t>
            </a:r>
            <a:endParaRPr lang="cs-CZ" alt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65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1715956"/>
            <a:ext cx="9403240" cy="4737380"/>
          </a:xfrm>
        </p:spPr>
        <p:txBody>
          <a:bodyPr/>
          <a:lstStyle/>
          <a:p>
            <a:pPr lvl="0"/>
            <a:r>
              <a:rPr lang="cs-CZ" sz="2400" dirty="0"/>
              <a:t>orientační logopedické vyšetření a depistáž poruch komunikace </a:t>
            </a:r>
            <a:endParaRPr lang="cs-CZ" sz="2400" dirty="0" smtClean="0"/>
          </a:p>
          <a:p>
            <a:pPr lvl="0"/>
            <a:r>
              <a:rPr lang="cs-CZ" sz="2400" dirty="0" smtClean="0"/>
              <a:t>individuální </a:t>
            </a:r>
            <a:r>
              <a:rPr lang="cs-CZ" sz="2400" dirty="0"/>
              <a:t>speciálně pedagogická a psychologická diagnostika u žáků s </a:t>
            </a:r>
            <a:r>
              <a:rPr lang="cs-CZ" sz="2400" dirty="0" smtClean="0"/>
              <a:t>NKS</a:t>
            </a:r>
          </a:p>
          <a:p>
            <a:pPr lvl="0"/>
            <a:r>
              <a:rPr lang="cs-CZ" sz="2400" dirty="0" smtClean="0"/>
              <a:t>pro </a:t>
            </a:r>
            <a:r>
              <a:rPr lang="cs-CZ" sz="2400" dirty="0"/>
              <a:t>účely stanovení </a:t>
            </a:r>
            <a:r>
              <a:rPr lang="cs-CZ" sz="2400" dirty="0" smtClean="0"/>
              <a:t>PO a </a:t>
            </a:r>
            <a:r>
              <a:rPr lang="cs-CZ" sz="2400" dirty="0"/>
              <a:t>v případě potřeby i zpracovávání </a:t>
            </a:r>
            <a:r>
              <a:rPr lang="cs-CZ" sz="2400" b="1" dirty="0"/>
              <a:t>návrhů na vzdělávání </a:t>
            </a:r>
            <a:r>
              <a:rPr lang="cs-CZ" sz="2400" b="1" dirty="0" smtClean="0"/>
              <a:t>žáka</a:t>
            </a:r>
            <a:endParaRPr lang="cs-CZ" sz="2400" b="1" dirty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402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3900" y="2044700"/>
            <a:ext cx="9476556" cy="4552652"/>
          </a:xfrm>
        </p:spPr>
        <p:txBody>
          <a:bodyPr>
            <a:normAutofit/>
          </a:bodyPr>
          <a:lstStyle/>
          <a:p>
            <a:pPr lvl="0"/>
            <a:r>
              <a:rPr lang="cs-CZ" sz="2400" dirty="0" smtClean="0"/>
              <a:t>aplikace </a:t>
            </a:r>
            <a:r>
              <a:rPr lang="cs-CZ" sz="2400" dirty="0"/>
              <a:t>logopedických diagnostických postupů</a:t>
            </a:r>
          </a:p>
          <a:p>
            <a:pPr lvl="0"/>
            <a:r>
              <a:rPr lang="cs-CZ" sz="2400" dirty="0"/>
              <a:t>stanovování podpůrných opatření </a:t>
            </a:r>
            <a:r>
              <a:rPr lang="cs-CZ" sz="2400" dirty="0" smtClean="0"/>
              <a:t>na </a:t>
            </a:r>
            <a:r>
              <a:rPr lang="cs-CZ" sz="2400" dirty="0"/>
              <a:t>podkladě vady </a:t>
            </a:r>
            <a:r>
              <a:rPr lang="cs-CZ" sz="2400" dirty="0" smtClean="0"/>
              <a:t>řeči</a:t>
            </a:r>
            <a:endParaRPr lang="cs-CZ" sz="2400" dirty="0"/>
          </a:p>
          <a:p>
            <a:pPr lvl="0"/>
            <a:r>
              <a:rPr lang="cs-CZ" sz="2400" dirty="0"/>
              <a:t>stanovování logopedických intervenčních postupů a programů pro účely rozvoje </a:t>
            </a:r>
            <a:r>
              <a:rPr lang="cs-CZ" sz="2400" dirty="0" smtClean="0"/>
              <a:t>KD a KK žáka </a:t>
            </a:r>
            <a:r>
              <a:rPr lang="cs-CZ" sz="2400" dirty="0"/>
              <a:t>v oblasti mluvené a psané řeči a jejich </a:t>
            </a:r>
            <a:r>
              <a:rPr lang="cs-CZ" sz="2400" dirty="0" smtClean="0"/>
              <a:t>vyhodnocování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168189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dirty="0"/>
              <a:t>provádění logopedických intervenčních </a:t>
            </a:r>
            <a:r>
              <a:rPr lang="cs-CZ" sz="2400" dirty="0" smtClean="0"/>
              <a:t>postupů</a:t>
            </a:r>
            <a:r>
              <a:rPr lang="cs-CZ" sz="2400" dirty="0"/>
              <a:t> </a:t>
            </a:r>
            <a:r>
              <a:rPr lang="cs-CZ" sz="2400" dirty="0" smtClean="0"/>
              <a:t>-  stimulačních</a:t>
            </a:r>
            <a:r>
              <a:rPr lang="cs-CZ" sz="2400" dirty="0"/>
              <a:t>, edukačních a </a:t>
            </a:r>
            <a:r>
              <a:rPr lang="cs-CZ" sz="2400" dirty="0" smtClean="0"/>
              <a:t>reedukačních</a:t>
            </a:r>
            <a:endParaRPr lang="cs-CZ" sz="2400" dirty="0"/>
          </a:p>
          <a:p>
            <a:pPr lvl="0"/>
            <a:r>
              <a:rPr lang="cs-CZ" sz="2400" dirty="0"/>
              <a:t>podpora senzomotorického, kognitivního a sociálního rozvoje k vytváření primárních školních dovedností a k prevenci vzniku specifických poruch </a:t>
            </a:r>
            <a:r>
              <a:rPr lang="cs-CZ" sz="2400" dirty="0" smtClean="0"/>
              <a:t>učení</a:t>
            </a:r>
            <a:endParaRPr lang="cs-CZ" sz="2400" dirty="0"/>
          </a:p>
          <a:p>
            <a:pPr lvl="0"/>
            <a:r>
              <a:rPr lang="cs-CZ" sz="2400" dirty="0"/>
              <a:t>provádění kontrolních speciálně pedagogických a logopedických </a:t>
            </a:r>
            <a:r>
              <a:rPr lang="cs-CZ" sz="2400" dirty="0" smtClean="0"/>
              <a:t>vyšetření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212340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metodické vedení pedagogických pracovníků škol při zajišťování podmínek ve vzdělávání žáků s </a:t>
            </a:r>
            <a:r>
              <a:rPr lang="cs-CZ" sz="2400" dirty="0" smtClean="0"/>
              <a:t>NKS  (metodická podpora </a:t>
            </a:r>
            <a:r>
              <a:rPr lang="cs-CZ" sz="2400" dirty="0"/>
              <a:t>pro užívání alternativní a augmentativní komunikace, hlasové výchovy a hlasové </a:t>
            </a:r>
            <a:r>
              <a:rPr lang="cs-CZ" sz="2400" dirty="0" smtClean="0"/>
              <a:t>hygieny)</a:t>
            </a:r>
            <a:endParaRPr lang="cs-CZ" sz="2400" dirty="0"/>
          </a:p>
          <a:p>
            <a:pPr lvl="0"/>
            <a:r>
              <a:rPr lang="cs-CZ" sz="2400" dirty="0"/>
              <a:t>metodické vedení pedagogických pracovníků při zajišťování školních programů primární logopedické prevence (programů zaměřených na rozvoj komunikační kompetence a na předcházení komunikačním obtížím</a:t>
            </a:r>
            <a:r>
              <a:rPr lang="cs-CZ" sz="2400" dirty="0" smtClean="0"/>
              <a:t>)</a:t>
            </a:r>
            <a:endParaRPr lang="cs-CZ" sz="24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16604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dirty="0"/>
              <a:t>zjišťování a stanovování potřeby uzpůsobení podmínek konání maturitní zkoušky, závěrečných zkoušek a přijímacích zkoušek u žáků s narušenou komunikační </a:t>
            </a:r>
            <a:r>
              <a:rPr lang="cs-CZ" sz="2400" dirty="0" smtClean="0"/>
              <a:t>schopností</a:t>
            </a:r>
            <a:endParaRPr lang="cs-CZ" sz="2400" dirty="0"/>
          </a:p>
          <a:p>
            <a:pPr lvl="0"/>
            <a:r>
              <a:rPr lang="cs-CZ" sz="2400" dirty="0"/>
              <a:t>poskytování logopedické péče žákům s narušenou komunikační schopností vzdělávaným v inkluzívních podmínkách, kterým centrum stanovilo podpůrná opatření, včetně žáků, kteří nevyžadují úpravu vzdělávacího </a:t>
            </a:r>
            <a:r>
              <a:rPr lang="cs-CZ" sz="2400" dirty="0" smtClean="0"/>
              <a:t>programu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58990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Změna terminologie</a:t>
            </a:r>
            <a:r>
              <a:rPr lang="cs-CZ" dirty="0" smtClean="0"/>
              <a:t>:</a:t>
            </a:r>
          </a:p>
          <a:p>
            <a:r>
              <a:rPr lang="cs-CZ" dirty="0" smtClean="0"/>
              <a:t>zdravotní postižení</a:t>
            </a:r>
          </a:p>
          <a:p>
            <a:r>
              <a:rPr lang="cs-CZ" dirty="0" smtClean="0"/>
              <a:t>Zdravotní znevýhodnění</a:t>
            </a:r>
          </a:p>
          <a:p>
            <a:r>
              <a:rPr lang="cs-CZ" dirty="0" smtClean="0"/>
              <a:t>Sociální znevýhodnění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                     SPECIÁLNÍ VZDĚLÁVACÍ POTŘEBY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61876" y="4559920"/>
            <a:ext cx="1800200" cy="57606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8254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800" dirty="0"/>
              <a:t>metodická podpora zákonným zástupcům žáků s vadou řeči k provádění stanovených logopedických cvičení žáka, zpracování a vedení záznamů o individuální logopedické </a:t>
            </a:r>
            <a:r>
              <a:rPr lang="cs-CZ" sz="2800" dirty="0" smtClean="0"/>
              <a:t>péči</a:t>
            </a:r>
            <a:endParaRPr lang="cs-CZ" sz="2800" dirty="0"/>
          </a:p>
          <a:p>
            <a:pPr lvl="0"/>
            <a:r>
              <a:rPr lang="cs-CZ" sz="2800" dirty="0"/>
              <a:t>zpracování a vedení záznamů o individuální logopedické </a:t>
            </a:r>
            <a:r>
              <a:rPr lang="cs-CZ" sz="2800" dirty="0" smtClean="0"/>
              <a:t>péči </a:t>
            </a:r>
            <a:endParaRPr lang="cs-CZ" sz="2800" dirty="0"/>
          </a:p>
          <a:p>
            <a:r>
              <a:rPr lang="cs-CZ" sz="2800" dirty="0"/>
              <a:t>tvorba didaktických a metodických materiálů pro rozvoj komunikace, tvorba pracovních </a:t>
            </a:r>
            <a:r>
              <a:rPr lang="cs-CZ" sz="2800" dirty="0" smtClean="0"/>
              <a:t>listů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86141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Poradenská činnost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Ředitel základní, střední a vyšší odborné školy zabezpečuje poskytování poradenských služeb ve </a:t>
            </a:r>
            <a:r>
              <a:rPr lang="cs-CZ" dirty="0" smtClean="0"/>
              <a:t>škole,</a:t>
            </a:r>
            <a:r>
              <a:rPr lang="cs-CZ" b="1" dirty="0" smtClean="0"/>
              <a:t> </a:t>
            </a:r>
            <a:r>
              <a:rPr lang="cs-CZ" b="1" dirty="0"/>
              <a:t>školním poradenským </a:t>
            </a:r>
            <a:r>
              <a:rPr lang="cs-CZ" b="1" dirty="0" smtClean="0"/>
              <a:t>pracovištěm ŠPP, </a:t>
            </a:r>
            <a:r>
              <a:rPr lang="cs-CZ" dirty="0" smtClean="0"/>
              <a:t>ve kterém působí zpravidla </a:t>
            </a:r>
            <a:r>
              <a:rPr lang="cs-CZ" b="1" dirty="0" smtClean="0"/>
              <a:t>výchovný poradce a školní metodik prevence</a:t>
            </a:r>
            <a:r>
              <a:rPr lang="cs-CZ" dirty="0" smtClean="0"/>
              <a:t>, kteří spolupracují zejména s třídními učiteli, učiteli výchov, </a:t>
            </a:r>
            <a:r>
              <a:rPr lang="cs-CZ" dirty="0"/>
              <a:t>případně s dalšími pedagogickými pracovníky školy. </a:t>
            </a:r>
            <a:endParaRPr lang="cs-CZ" dirty="0" smtClean="0"/>
          </a:p>
          <a:p>
            <a:r>
              <a:rPr lang="cs-CZ" dirty="0" smtClean="0"/>
              <a:t>Poskytování </a:t>
            </a:r>
            <a:r>
              <a:rPr lang="cs-CZ" dirty="0"/>
              <a:t>poradenských služeb ve škole může být zajišťováno i školním psychologem nebo školním speciálním pedagogem. 	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1455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Poradenská činnost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0246" y="1828800"/>
            <a:ext cx="11230561" cy="4029999"/>
          </a:xfrm>
        </p:spPr>
        <p:txBody>
          <a:bodyPr>
            <a:normAutofit/>
          </a:bodyPr>
          <a:lstStyle/>
          <a:p>
            <a:r>
              <a:rPr lang="cs-CZ" dirty="0"/>
              <a:t>Ve škole jsou zajišťovány poradenské služby v rozsahu odpovídajícím počtu a vzdělávacím potřebám žáků školy zaměřené zejména na 	</a:t>
            </a:r>
          </a:p>
          <a:p>
            <a:pPr marL="0" indent="0">
              <a:buNone/>
            </a:pPr>
            <a:r>
              <a:rPr lang="cs-CZ" i="1" dirty="0"/>
              <a:t>a) </a:t>
            </a:r>
            <a:r>
              <a:rPr lang="cs-CZ" dirty="0"/>
              <a:t>poskytování podpůrných opatření pro žáky se speciálními vzdělávacími potřebami, 	</a:t>
            </a:r>
          </a:p>
          <a:p>
            <a:pPr marL="0" indent="0">
              <a:buNone/>
            </a:pPr>
            <a:r>
              <a:rPr lang="cs-CZ" dirty="0"/>
              <a:t>b) sledování a vyhodnocování účinnosti zvolených podpůrných opatření, 	</a:t>
            </a:r>
          </a:p>
          <a:p>
            <a:pPr marL="0" indent="0">
              <a:buNone/>
            </a:pPr>
            <a:r>
              <a:rPr lang="cs-CZ" dirty="0"/>
              <a:t>c) prevenci školní neúspěšnosti, 	</a:t>
            </a:r>
          </a:p>
          <a:p>
            <a:pPr marL="0" indent="0">
              <a:buNone/>
            </a:pPr>
            <a:r>
              <a:rPr lang="cs-CZ" i="1" dirty="0"/>
              <a:t>d) </a:t>
            </a:r>
            <a:r>
              <a:rPr lang="cs-CZ" dirty="0"/>
              <a:t>kariérové poradenství spojující vzdělávací, informační a poradenskou podporu k vhodné volbě vzdělávací cesty a pozdějšímu profesnímu uplatnění, 	</a:t>
            </a:r>
          </a:p>
          <a:p>
            <a:pPr marL="0" indent="0">
              <a:buNone/>
            </a:pPr>
            <a:r>
              <a:rPr lang="cs-CZ" i="1" dirty="0"/>
              <a:t>e) </a:t>
            </a:r>
            <a:r>
              <a:rPr lang="cs-CZ" dirty="0"/>
              <a:t>podporu vzdělávání a sociálního začleňování žáků z odlišného kulturního prostředí a s odlišnými životními podmínkami, 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94087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Poradenská činnost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f) podporu vzdělávání žáků nadaných a mimořádně nadaných, 	</a:t>
            </a:r>
          </a:p>
          <a:p>
            <a:pPr marL="0" indent="0">
              <a:buNone/>
            </a:pPr>
            <a:r>
              <a:rPr lang="cs-CZ" i="1" dirty="0"/>
              <a:t>g) </a:t>
            </a:r>
            <a:r>
              <a:rPr lang="cs-CZ" dirty="0"/>
              <a:t>průběžnou a dlouhodobou péči o žáky s výchovnými či vzdělávacími obtížemi a vytváření příznivého sociálního klimatu pro přijímání kulturních a jiných odlišností ve škole a školském zařízení, 	</a:t>
            </a:r>
          </a:p>
          <a:p>
            <a:pPr marL="0" indent="0">
              <a:buNone/>
            </a:pPr>
            <a:r>
              <a:rPr lang="cs-CZ" i="1" dirty="0"/>
              <a:t>h) </a:t>
            </a:r>
            <a:r>
              <a:rPr lang="cs-CZ" dirty="0"/>
              <a:t>včasnou intervenci při aktuálních problémech u jednotlivých žáků a třídních kolektivů, 	</a:t>
            </a:r>
          </a:p>
          <a:p>
            <a:pPr marL="0" indent="0">
              <a:buNone/>
            </a:pPr>
            <a:r>
              <a:rPr lang="cs-CZ" i="1" dirty="0"/>
              <a:t>i) </a:t>
            </a:r>
            <a:r>
              <a:rPr lang="cs-CZ" dirty="0"/>
              <a:t>předcházení všem formám rizikového chování včetně různých forem šikany a diskriminace, 	</a:t>
            </a:r>
          </a:p>
          <a:p>
            <a:pPr marL="0" indent="0">
              <a:buNone/>
            </a:pPr>
            <a:r>
              <a:rPr lang="cs-CZ" dirty="0"/>
              <a:t>j) průběžné vyhodnocování účinnosti preventivních programů uskutečňovaných školou, 	</a:t>
            </a:r>
          </a:p>
          <a:p>
            <a:pPr marL="0" indent="0">
              <a:buNone/>
            </a:pPr>
            <a:r>
              <a:rPr lang="cs-CZ" i="1" dirty="0"/>
              <a:t>k) </a:t>
            </a:r>
            <a:r>
              <a:rPr lang="cs-CZ" dirty="0"/>
              <a:t>metodickou podporu učitelům při použití psychologických a speciálně pedagogických postupů ve vzdělávací činnosti školy, 	</a:t>
            </a:r>
          </a:p>
          <a:p>
            <a:pPr marL="0" indent="0">
              <a:buNone/>
            </a:pPr>
            <a:r>
              <a:rPr lang="cs-CZ" dirty="0"/>
              <a:t>l) spolupráci a komunikaci mezi školou a zákonnými zástupci, 	</a:t>
            </a:r>
          </a:p>
          <a:p>
            <a:pPr marL="0" indent="0">
              <a:buNone/>
            </a:pPr>
            <a:r>
              <a:rPr lang="cs-CZ" i="1" dirty="0"/>
              <a:t>m) </a:t>
            </a:r>
            <a:r>
              <a:rPr lang="cs-CZ" dirty="0"/>
              <a:t>spolupráci školy při poskytování poradenských služeb se školskými poradenskými zařízeními. 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85311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Poradenská činnost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Škola zpracovává a uskutečňuje program poradenských služeb ve škole, který zahrnuje popis a vymezení rozsahu činností pedagogických pracovníků uvedených v odstavci 1, preventivní program školy včetně strategie předcházení školní neúspěšnosti, šikaně a dalším projevům rizikového chování. 	</a:t>
            </a:r>
          </a:p>
          <a:p>
            <a:r>
              <a:rPr lang="cs-CZ" dirty="0" smtClean="0"/>
              <a:t>Pedagogičtí </a:t>
            </a:r>
            <a:r>
              <a:rPr lang="cs-CZ" dirty="0"/>
              <a:t>pracovníci uvedení v odstavci 1 se podílejí na zajišťování podpůrných opatření pro žáky se speciálními vzdělávacími potřebami, poskytují součinnost školským poradenským zařízením a spolupracují s orgány veřejné moci za účelem ochrany práv žáků. 	</a:t>
            </a:r>
          </a:p>
          <a:p>
            <a:r>
              <a:rPr lang="cs-CZ" dirty="0" smtClean="0"/>
              <a:t>Škola </a:t>
            </a:r>
            <a:r>
              <a:rPr lang="cs-CZ" dirty="0"/>
              <a:t>spolupracuje se školským poradenským zařízením také v oblasti dalších služeb zajišťovaných pro žáky podle standardních činností uvedených v přílohách č. 1 a 2 k této vyhlášce a služeb zajišťovaných školou. 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92247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79835" y="927101"/>
            <a:ext cx="8254592" cy="709613"/>
          </a:xfrm>
        </p:spPr>
        <p:txBody>
          <a:bodyPr/>
          <a:lstStyle/>
          <a:p>
            <a:r>
              <a:rPr lang="cs-CZ" altLang="cs-CZ" dirty="0" smtClean="0"/>
              <a:t>Důležité vyhlášky 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73239"/>
            <a:ext cx="9531350" cy="4751387"/>
          </a:xfrm>
        </p:spPr>
        <p:txBody>
          <a:bodyPr/>
          <a:lstStyle/>
          <a:p>
            <a:endParaRPr lang="cs-CZ" altLang="cs-CZ" b="1" dirty="0" smtClean="0"/>
          </a:p>
          <a:p>
            <a:endParaRPr lang="cs-CZ" altLang="cs-CZ" b="1" dirty="0" smtClean="0"/>
          </a:p>
          <a:p>
            <a:endParaRPr lang="cs-CZ" altLang="cs-CZ" b="1" dirty="0" smtClean="0"/>
          </a:p>
          <a:p>
            <a:r>
              <a:rPr lang="cs-CZ" altLang="cs-CZ" sz="2800" b="1" dirty="0"/>
              <a:t>Vyhláška 27/2016 Sb. o vzdělávání dětí,  žáků a studentů se speciálními vzdělávacími potřebami  a dětí, žáků a studentů mimořádně nadaných</a:t>
            </a:r>
          </a:p>
        </p:txBody>
      </p:sp>
    </p:spTree>
    <p:extLst>
      <p:ext uri="{BB962C8B-B14F-4D97-AF65-F5344CB8AC3E}">
        <p14:creationId xmlns:p14="http://schemas.microsoft.com/office/powerpoint/2010/main" val="353655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27/2016 Sb. o vzdělávání žáků se SVP a žáků nadaných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Osnova vyhlášky</a:t>
            </a:r>
          </a:p>
          <a:p>
            <a:r>
              <a:rPr lang="cs-CZ" dirty="0" smtClean="0"/>
              <a:t>Specifikace PO</a:t>
            </a:r>
          </a:p>
          <a:p>
            <a:r>
              <a:rPr lang="cs-CZ" dirty="0" smtClean="0"/>
              <a:t>IVP</a:t>
            </a:r>
          </a:p>
          <a:p>
            <a:r>
              <a:rPr lang="cs-CZ" dirty="0" smtClean="0"/>
              <a:t>Asistent pedagoga</a:t>
            </a:r>
          </a:p>
          <a:p>
            <a:r>
              <a:rPr lang="cs-CZ" dirty="0" smtClean="0"/>
              <a:t>Poskytování PO žáku používajícímu jiný komunikační systém než mluvenou řeči</a:t>
            </a:r>
          </a:p>
          <a:p>
            <a:r>
              <a:rPr lang="cs-CZ" dirty="0" smtClean="0"/>
              <a:t>Přepisovatel pro neslyšící</a:t>
            </a:r>
          </a:p>
          <a:p>
            <a:r>
              <a:rPr lang="cs-CZ" dirty="0" smtClean="0"/>
              <a:t>Působení dalších osob poskytujících podporu</a:t>
            </a:r>
          </a:p>
          <a:p>
            <a:r>
              <a:rPr lang="cs-CZ" dirty="0" smtClean="0"/>
              <a:t>Postupy při poskytování PO</a:t>
            </a:r>
          </a:p>
          <a:p>
            <a:r>
              <a:rPr lang="cs-CZ" dirty="0" smtClean="0"/>
              <a:t>Dokumentace </a:t>
            </a:r>
          </a:p>
          <a:p>
            <a:r>
              <a:rPr lang="cs-CZ" dirty="0" smtClean="0"/>
              <a:t>Organizace vzdělávání </a:t>
            </a:r>
          </a:p>
          <a:p>
            <a:r>
              <a:rPr lang="cs-CZ" dirty="0" smtClean="0"/>
              <a:t>Vzdělávání nadaných žáků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08395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Individuální vzdělávací plán zpracovává škola, vyžadují-li to speciální </a:t>
            </a:r>
            <a:r>
              <a:rPr lang="cs-CZ" sz="2400" dirty="0" smtClean="0"/>
              <a:t>vzdělávací potřeby žáka</a:t>
            </a:r>
          </a:p>
          <a:p>
            <a:r>
              <a:rPr lang="cs-CZ" sz="2400" dirty="0" smtClean="0"/>
              <a:t>Individuální </a:t>
            </a:r>
            <a:r>
              <a:rPr lang="cs-CZ" sz="2400" dirty="0"/>
              <a:t>vzdělávací plán se zpracovává na základě </a:t>
            </a:r>
            <a:r>
              <a:rPr lang="cs-CZ" sz="2400" dirty="0" smtClean="0"/>
              <a:t>doporučení ŠPZ</a:t>
            </a:r>
            <a:r>
              <a:rPr lang="cs-CZ" sz="2400" dirty="0"/>
              <a:t> </a:t>
            </a:r>
            <a:r>
              <a:rPr lang="cs-CZ" sz="2400" dirty="0" smtClean="0"/>
              <a:t>a </a:t>
            </a:r>
            <a:r>
              <a:rPr lang="cs-CZ" sz="2400" dirty="0"/>
              <a:t>žádosti zletilého žáka nebo zákonného </a:t>
            </a:r>
            <a:r>
              <a:rPr lang="cs-CZ" sz="2400" dirty="0" smtClean="0"/>
              <a:t>zástupce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180730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Individuální vzdělávací plán </a:t>
            </a:r>
            <a:r>
              <a:rPr lang="cs-CZ" sz="2400" dirty="0" smtClean="0"/>
              <a:t>je:</a:t>
            </a:r>
          </a:p>
          <a:p>
            <a:r>
              <a:rPr lang="cs-CZ" sz="2400" dirty="0" smtClean="0"/>
              <a:t>závazným </a:t>
            </a:r>
            <a:r>
              <a:rPr lang="cs-CZ" sz="2400" dirty="0"/>
              <a:t>dokumentem pro zajištění </a:t>
            </a:r>
            <a:r>
              <a:rPr lang="cs-CZ" sz="2400" dirty="0" smtClean="0"/>
              <a:t>speciálních vzdělávacích </a:t>
            </a:r>
            <a:r>
              <a:rPr lang="cs-CZ" sz="2400" dirty="0"/>
              <a:t>potřeb žáka, přičemž vychází ze školního vzdělávacího programu </a:t>
            </a:r>
          </a:p>
          <a:p>
            <a:r>
              <a:rPr lang="cs-CZ" sz="2400" dirty="0" smtClean="0"/>
              <a:t>je součástí </a:t>
            </a:r>
            <a:r>
              <a:rPr lang="cs-CZ" sz="2400" dirty="0"/>
              <a:t>dokumentace žáka ve školní matrice.</a:t>
            </a:r>
          </a:p>
        </p:txBody>
      </p:sp>
    </p:spTree>
    <p:extLst>
      <p:ext uri="{BB962C8B-B14F-4D97-AF65-F5344CB8AC3E}">
        <p14:creationId xmlns:p14="http://schemas.microsoft.com/office/powerpoint/2010/main" val="19282931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Individuální vzdělávací plán obsahuje údaje o skladbě druhů a stupňů </a:t>
            </a:r>
            <a:r>
              <a:rPr lang="cs-CZ" dirty="0" smtClean="0"/>
              <a:t> PO poskytovaných </a:t>
            </a:r>
            <a:r>
              <a:rPr lang="cs-CZ" dirty="0"/>
              <a:t>v kombinaci s tímto </a:t>
            </a:r>
            <a:r>
              <a:rPr lang="cs-CZ" dirty="0" smtClean="0"/>
              <a:t>plánem,</a:t>
            </a:r>
          </a:p>
          <a:p>
            <a:r>
              <a:rPr lang="cs-CZ" dirty="0" smtClean="0"/>
              <a:t>identifikační </a:t>
            </a:r>
            <a:r>
              <a:rPr lang="cs-CZ" dirty="0"/>
              <a:t>údaje žáka a </a:t>
            </a:r>
            <a:r>
              <a:rPr lang="cs-CZ" dirty="0" smtClean="0"/>
              <a:t>údaje o </a:t>
            </a:r>
            <a:r>
              <a:rPr lang="cs-CZ" dirty="0"/>
              <a:t>pedagogických pracovnících podílejících se na vzdělávání žáka. </a:t>
            </a:r>
            <a:endParaRPr lang="cs-CZ" dirty="0" smtClean="0"/>
          </a:p>
          <a:p>
            <a:r>
              <a:rPr lang="cs-CZ" dirty="0" smtClean="0"/>
              <a:t>V IVP </a:t>
            </a:r>
            <a:r>
              <a:rPr lang="pt-BR" dirty="0" smtClean="0"/>
              <a:t>jsou </a:t>
            </a:r>
            <a:r>
              <a:rPr lang="pt-BR" dirty="0"/>
              <a:t>dále uvedeny zejména informace o</a:t>
            </a:r>
          </a:p>
          <a:p>
            <a:r>
              <a:rPr lang="cs-CZ" b="1" dirty="0"/>
              <a:t>a) úpravách obsahu vzdělávání žáka,</a:t>
            </a:r>
          </a:p>
          <a:p>
            <a:r>
              <a:rPr lang="cs-CZ" b="1" dirty="0"/>
              <a:t>b) časovém a obsahovém rozvržení vzdělávání,</a:t>
            </a:r>
          </a:p>
          <a:p>
            <a:r>
              <a:rPr lang="cs-CZ" b="1" dirty="0"/>
              <a:t>c) úpravách metod a forem výuky a hodnocení žáka,</a:t>
            </a:r>
          </a:p>
          <a:p>
            <a:r>
              <a:rPr lang="cs-CZ" b="1" dirty="0"/>
              <a:t>d) případné úpravě výstupů ze vzdělávání žáka.</a:t>
            </a:r>
          </a:p>
          <a:p>
            <a:r>
              <a:rPr lang="cs-CZ" dirty="0" smtClean="0"/>
              <a:t>jméno </a:t>
            </a:r>
            <a:r>
              <a:rPr lang="cs-CZ" dirty="0"/>
              <a:t>pedagogického </a:t>
            </a:r>
            <a:r>
              <a:rPr lang="cs-CZ" dirty="0" smtClean="0"/>
              <a:t>pracovníka ŠPZ,  se </a:t>
            </a:r>
            <a:r>
              <a:rPr lang="cs-CZ" dirty="0"/>
              <a:t>kterým škola spolupracuje při </a:t>
            </a:r>
            <a:r>
              <a:rPr lang="cs-CZ" dirty="0" smtClean="0"/>
              <a:t>zajišťování  speciálních </a:t>
            </a:r>
            <a:r>
              <a:rPr lang="cs-CZ" dirty="0"/>
              <a:t>vzdělávacích potřeb </a:t>
            </a:r>
            <a:r>
              <a:rPr lang="cs-CZ" dirty="0" smtClean="0"/>
              <a:t>žáka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6173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DÍTĚ, ŽÁK A STUDENT S SVP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Osoba, která k naplnění svých vzdělávacích možností nebo k uplatnění a užívání svých práv na rovnoprávném základě s ostatními potřebuje poskytnutí podpůrných opatření </a:t>
            </a:r>
          </a:p>
        </p:txBody>
      </p:sp>
    </p:spTree>
    <p:extLst>
      <p:ext uri="{BB962C8B-B14F-4D97-AF65-F5344CB8AC3E}">
        <p14:creationId xmlns:p14="http://schemas.microsoft.com/office/powerpoint/2010/main" val="13980918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zpracován </a:t>
            </a:r>
            <a:r>
              <a:rPr lang="cs-CZ" sz="2400" dirty="0"/>
              <a:t>bez zbytečného odkladu, </a:t>
            </a:r>
            <a:r>
              <a:rPr lang="cs-CZ" sz="2400" dirty="0" smtClean="0"/>
              <a:t>nejpozději však </a:t>
            </a:r>
            <a:r>
              <a:rPr lang="cs-CZ" sz="2400" dirty="0"/>
              <a:t>do 1 měsíce ode dne, kdy škola obdržela doporučení a žádost zletilého žáka </a:t>
            </a:r>
            <a:r>
              <a:rPr lang="cs-CZ" sz="2400" dirty="0" smtClean="0"/>
              <a:t>nebo zákonného </a:t>
            </a:r>
            <a:r>
              <a:rPr lang="cs-CZ" sz="2400" dirty="0"/>
              <a:t>zástupce žáka. </a:t>
            </a:r>
            <a:endParaRPr lang="cs-CZ" sz="2400" dirty="0" smtClean="0"/>
          </a:p>
          <a:p>
            <a:r>
              <a:rPr lang="cs-CZ" sz="2400" dirty="0" smtClean="0"/>
              <a:t>doplňování </a:t>
            </a:r>
            <a:r>
              <a:rPr lang="cs-CZ" sz="2400" dirty="0"/>
              <a:t>a </a:t>
            </a:r>
            <a:r>
              <a:rPr lang="cs-CZ" sz="2400" dirty="0" smtClean="0"/>
              <a:t>úpravy v </a:t>
            </a:r>
            <a:r>
              <a:rPr lang="cs-CZ" sz="2400" dirty="0"/>
              <a:t>průběhu celého školního roku podle potřeb žáka.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pracování </a:t>
            </a:r>
            <a:r>
              <a:rPr lang="cs-CZ" sz="2400" dirty="0"/>
              <a:t>a provádění individuálního vzdělávacího plánu zajišťuje ředitel </a:t>
            </a:r>
            <a:r>
              <a:rPr lang="cs-CZ" sz="2400" dirty="0" smtClean="0"/>
              <a:t>školy</a:t>
            </a:r>
            <a:endParaRPr lang="cs-CZ" sz="2400" dirty="0"/>
          </a:p>
          <a:p>
            <a:r>
              <a:rPr lang="cs-CZ" sz="2400" dirty="0" smtClean="0"/>
              <a:t>ve </a:t>
            </a:r>
            <a:r>
              <a:rPr lang="cs-CZ" sz="2400" dirty="0"/>
              <a:t>spolupráci se školským </a:t>
            </a:r>
            <a:r>
              <a:rPr lang="cs-CZ" sz="2400" dirty="0" smtClean="0"/>
              <a:t>poradenským zařízením</a:t>
            </a:r>
            <a:r>
              <a:rPr lang="cs-CZ" sz="2400" dirty="0"/>
              <a:t>, žákem a zákonným zástupcem žáka, není-li žák </a:t>
            </a:r>
            <a:r>
              <a:rPr lang="cs-CZ" sz="2400" dirty="0" smtClean="0"/>
              <a:t>zletilý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782248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Škola seznámí s individuálním vzdělávacím plánem všechny vyučující </a:t>
            </a:r>
            <a:r>
              <a:rPr lang="cs-CZ" sz="2400" dirty="0" smtClean="0"/>
              <a:t>žáka a </a:t>
            </a:r>
            <a:r>
              <a:rPr lang="cs-CZ" sz="2400" dirty="0"/>
              <a:t>současně žáka a zákonného zástupce žáka, není-li žák zletilý, který tuto </a:t>
            </a:r>
            <a:r>
              <a:rPr lang="cs-CZ" sz="2400" dirty="0" smtClean="0"/>
              <a:t>skutečnost potvrdí </a:t>
            </a:r>
            <a:r>
              <a:rPr lang="cs-CZ" sz="2400" dirty="0"/>
              <a:t>svým podpisem. </a:t>
            </a:r>
            <a:endParaRPr lang="cs-CZ" sz="2400" dirty="0" smtClean="0"/>
          </a:p>
          <a:p>
            <a:r>
              <a:rPr lang="cs-CZ" sz="2400" dirty="0" smtClean="0"/>
              <a:t>Poskytování </a:t>
            </a:r>
            <a:r>
              <a:rPr lang="cs-CZ" sz="2400" dirty="0"/>
              <a:t>vzdělávání podle individuálního vzdělávacího </a:t>
            </a:r>
            <a:r>
              <a:rPr lang="cs-CZ" sz="2400" dirty="0" smtClean="0"/>
              <a:t>plánu lze </a:t>
            </a:r>
            <a:r>
              <a:rPr lang="cs-CZ" sz="2400" dirty="0"/>
              <a:t>pouze na základě písemného informovaného souhlasu zletilého žáka nebo </a:t>
            </a:r>
            <a:r>
              <a:rPr lang="cs-CZ" sz="2400" dirty="0" smtClean="0"/>
              <a:t>zákonného </a:t>
            </a:r>
            <a:r>
              <a:rPr lang="pl-PL" sz="2400" dirty="0" smtClean="0"/>
              <a:t>zástupce </a:t>
            </a:r>
            <a:r>
              <a:rPr lang="pl-PL" sz="2400" dirty="0"/>
              <a:t>žáka podle § 16 odst. 1.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938672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ŠPZ ve </a:t>
            </a:r>
            <a:r>
              <a:rPr lang="cs-CZ" sz="2400" dirty="0"/>
              <a:t>spolupráci se školou sleduje a nejméně </a:t>
            </a:r>
            <a:r>
              <a:rPr lang="cs-CZ" sz="2400" dirty="0" smtClean="0"/>
              <a:t>jednou ročně </a:t>
            </a:r>
            <a:r>
              <a:rPr lang="cs-CZ" sz="2400" dirty="0"/>
              <a:t>vyhodnocuje naplňování individuálního vzdělávacího plánu a poskytuje </a:t>
            </a:r>
            <a:r>
              <a:rPr lang="cs-CZ" sz="2400" dirty="0" smtClean="0"/>
              <a:t>žákovi, zákonnému </a:t>
            </a:r>
            <a:r>
              <a:rPr lang="cs-CZ" sz="2400" dirty="0"/>
              <a:t>zástupci žáka a škole poradenskou podporu. </a:t>
            </a:r>
            <a:endParaRPr lang="cs-CZ" sz="2400" dirty="0" smtClean="0"/>
          </a:p>
          <a:p>
            <a:r>
              <a:rPr lang="cs-CZ" sz="2400" dirty="0" smtClean="0"/>
              <a:t>V </a:t>
            </a:r>
            <a:r>
              <a:rPr lang="cs-CZ" sz="2400" dirty="0"/>
              <a:t>případě </a:t>
            </a:r>
            <a:r>
              <a:rPr lang="cs-CZ" sz="2400" dirty="0" smtClean="0"/>
              <a:t>nedodržování opatření </a:t>
            </a:r>
            <a:r>
              <a:rPr lang="cs-CZ" sz="2400" dirty="0"/>
              <a:t>uvedených v individuálním vzdělávacím plánu informuje o této </a:t>
            </a:r>
            <a:r>
              <a:rPr lang="cs-CZ" sz="2400" dirty="0" smtClean="0"/>
              <a:t>skutečnosti ředitele </a:t>
            </a:r>
            <a:r>
              <a:rPr lang="cs-CZ" sz="2400" dirty="0"/>
              <a:t>školy</a:t>
            </a:r>
            <a:r>
              <a:rPr lang="cs-CZ" sz="2400" dirty="0" smtClean="0"/>
              <a:t>.</a:t>
            </a:r>
          </a:p>
          <a:p>
            <a:r>
              <a:rPr lang="cs-CZ" sz="2400" dirty="0">
                <a:hlinkClick r:id="rId2"/>
              </a:rPr>
              <a:t>https://www.zakonyprolidi.cz/disk/cs/file/2016/2016c010z0027p002u001.pdf</a:t>
            </a:r>
            <a:r>
              <a:rPr lang="cs-CZ" sz="2400" dirty="0"/>
              <a:t>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807320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Asistent pedagoga  (AP)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 smtClean="0"/>
              <a:t>poskytuje </a:t>
            </a:r>
            <a:r>
              <a:rPr lang="cs-CZ" sz="2400" dirty="0"/>
              <a:t>podporu jinému pedagogickému pracovníkovi </a:t>
            </a:r>
            <a:r>
              <a:rPr lang="cs-CZ" sz="2400" dirty="0" smtClean="0"/>
              <a:t>při vzdělávání </a:t>
            </a:r>
            <a:r>
              <a:rPr lang="cs-CZ" sz="2400" dirty="0"/>
              <a:t>žáka či žáků se speciálními vzdělávacími potřebami v rozsahu </a:t>
            </a:r>
            <a:r>
              <a:rPr lang="cs-CZ" sz="2400" dirty="0" smtClean="0"/>
              <a:t>podpůrného opatření </a:t>
            </a:r>
            <a:r>
              <a:rPr lang="cs-CZ" sz="2400" dirty="0"/>
              <a:t>nebo podle § 18 odst. 1. </a:t>
            </a:r>
            <a:endParaRPr lang="cs-CZ" sz="2400" dirty="0" smtClean="0"/>
          </a:p>
          <a:p>
            <a:r>
              <a:rPr lang="cs-CZ" sz="2400" b="1" dirty="0" smtClean="0"/>
              <a:t>pomáhá </a:t>
            </a:r>
            <a:r>
              <a:rPr lang="cs-CZ" sz="2400" b="1" dirty="0"/>
              <a:t>jinému </a:t>
            </a:r>
            <a:r>
              <a:rPr lang="cs-CZ" sz="2400" b="1" dirty="0" smtClean="0"/>
              <a:t>pedagogickému pracovníkovi </a:t>
            </a:r>
            <a:r>
              <a:rPr lang="cs-CZ" sz="2400" b="1" dirty="0"/>
              <a:t>při organizaci a realizaci vzdělávání, podporuje samostatnost a </a:t>
            </a:r>
            <a:r>
              <a:rPr lang="cs-CZ" sz="2400" b="1" dirty="0" smtClean="0"/>
              <a:t>aktivní zapojení </a:t>
            </a:r>
            <a:r>
              <a:rPr lang="cs-CZ" sz="2400" b="1" dirty="0"/>
              <a:t>žáka do všech činností uskutečňovaných ve škole v rámci vzdělávání, </a:t>
            </a:r>
            <a:r>
              <a:rPr lang="cs-CZ" sz="2400" b="1" dirty="0" smtClean="0"/>
              <a:t>včetně poskytování </a:t>
            </a:r>
            <a:r>
              <a:rPr lang="cs-CZ" sz="2400" b="1" dirty="0"/>
              <a:t>školských služeb</a:t>
            </a:r>
            <a:r>
              <a:rPr lang="cs-CZ" sz="2400" dirty="0"/>
              <a:t>.</a:t>
            </a:r>
          </a:p>
          <a:p>
            <a:r>
              <a:rPr lang="cs-CZ" sz="2400" dirty="0" smtClean="0"/>
              <a:t>pracuje </a:t>
            </a:r>
            <a:r>
              <a:rPr lang="cs-CZ" sz="2400" dirty="0"/>
              <a:t>podle potřeby </a:t>
            </a:r>
            <a:r>
              <a:rPr lang="cs-CZ" sz="2400" b="1" dirty="0"/>
              <a:t>se žákem nebo s ostatními žáky </a:t>
            </a:r>
            <a:r>
              <a:rPr lang="cs-CZ" sz="2400" b="1" dirty="0" smtClean="0"/>
              <a:t>třídy</a:t>
            </a:r>
            <a:r>
              <a:rPr lang="cs-CZ" sz="2400" dirty="0" smtClean="0"/>
              <a:t>, oddělení </a:t>
            </a:r>
            <a:r>
              <a:rPr lang="cs-CZ" sz="2400" dirty="0"/>
              <a:t>nebo studijní skupiny podle pokynů jiného pedagogického </a:t>
            </a:r>
            <a:r>
              <a:rPr lang="cs-CZ" sz="2400" dirty="0" smtClean="0"/>
              <a:t>pracovníka  a </a:t>
            </a:r>
            <a:r>
              <a:rPr lang="cs-CZ" sz="2400" dirty="0"/>
              <a:t>ve spolupráci s ním.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291932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Hlavními činnostmi asistenta pedagoga jsou</a:t>
            </a:r>
          </a:p>
          <a:p>
            <a:r>
              <a:rPr lang="cs-CZ" dirty="0"/>
              <a:t>a) pomoc při výchovné a vzdělávací činnosti a pomoc při komunikaci se žáky, </a:t>
            </a:r>
            <a:r>
              <a:rPr lang="cs-CZ" dirty="0" smtClean="0"/>
              <a:t>zákonnými zástupci </a:t>
            </a:r>
            <a:r>
              <a:rPr lang="cs-CZ" dirty="0"/>
              <a:t>žáků a s komunitou, ze které žák pochází,</a:t>
            </a:r>
          </a:p>
          <a:p>
            <a:r>
              <a:rPr lang="pl-PL" dirty="0"/>
              <a:t>b) pomoc žákům v adaptaci na školní prostředí,</a:t>
            </a:r>
          </a:p>
          <a:p>
            <a:r>
              <a:rPr lang="cs-CZ" dirty="0"/>
              <a:t>c) pomoc žákům při výuce a při přípravě na výuku; žák je přitom veden k nejvyšší </a:t>
            </a:r>
            <a:r>
              <a:rPr lang="cs-CZ" dirty="0" smtClean="0"/>
              <a:t>možné míře </a:t>
            </a:r>
            <a:r>
              <a:rPr lang="cs-CZ" dirty="0"/>
              <a:t>samostatnosti,</a:t>
            </a:r>
          </a:p>
          <a:p>
            <a:r>
              <a:rPr lang="cs-CZ" dirty="0"/>
              <a:t>d) nezbytná pomoc žákům při sebeobsluze a pohybu během vyučování a při </a:t>
            </a:r>
            <a:r>
              <a:rPr lang="cs-CZ" dirty="0" smtClean="0"/>
              <a:t>akcích pořádaných </a:t>
            </a:r>
            <a:r>
              <a:rPr lang="cs-CZ" dirty="0"/>
              <a:t>školou mimo místo, kde škola v souladu se zápisem do školského </a:t>
            </a:r>
            <a:r>
              <a:rPr lang="cs-CZ" dirty="0" smtClean="0"/>
              <a:t>rejstříku uskutečňuje </a:t>
            </a:r>
            <a:r>
              <a:rPr lang="cs-CZ" dirty="0"/>
              <a:t>vzdělávání nebo školské služby,</a:t>
            </a:r>
          </a:p>
          <a:p>
            <a:r>
              <a:rPr lang="cs-CZ" dirty="0"/>
              <a:t>e) další činnosti uvedené v jiném právním předpise1).</a:t>
            </a:r>
          </a:p>
        </p:txBody>
      </p:sp>
    </p:spTree>
    <p:extLst>
      <p:ext uri="{BB962C8B-B14F-4D97-AF65-F5344CB8AC3E}">
        <p14:creationId xmlns:p14="http://schemas.microsoft.com/office/powerpoint/2010/main" val="23901679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 – počty žáků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Není-li dále stanoveno jinak, může asistent pedagoga poskytovat podporu </a:t>
            </a:r>
            <a:r>
              <a:rPr lang="cs-CZ" sz="2400" dirty="0" smtClean="0"/>
              <a:t>při vzdělávání </a:t>
            </a:r>
            <a:r>
              <a:rPr lang="cs-CZ" sz="2400" dirty="0"/>
              <a:t>žákovi nebo více žákům současně, </a:t>
            </a:r>
            <a:r>
              <a:rPr lang="cs-CZ" sz="2400" b="1" dirty="0"/>
              <a:t>nejvýše však 4 žákům ve třídě</a:t>
            </a:r>
            <a:r>
              <a:rPr lang="cs-CZ" sz="2400" dirty="0"/>
              <a:t>, </a:t>
            </a:r>
            <a:r>
              <a:rPr lang="cs-CZ" sz="2400" dirty="0" smtClean="0"/>
              <a:t>oddělení nebo </a:t>
            </a:r>
            <a:r>
              <a:rPr lang="cs-CZ" sz="2400" dirty="0"/>
              <a:t>studijní skupině, a to s ohledem na povahu speciálních vzdělávacích potřeb </a:t>
            </a:r>
            <a:r>
              <a:rPr lang="cs-CZ" sz="2400" dirty="0" smtClean="0"/>
              <a:t>těchto žáků</a:t>
            </a:r>
            <a:r>
              <a:rPr lang="cs-CZ" sz="2400" dirty="0"/>
              <a:t>; </a:t>
            </a:r>
            <a:endParaRPr lang="cs-CZ" sz="2400" dirty="0" smtClean="0"/>
          </a:p>
          <a:p>
            <a:r>
              <a:rPr lang="cs-CZ" sz="2400" dirty="0" smtClean="0"/>
              <a:t>v </a:t>
            </a:r>
            <a:r>
              <a:rPr lang="cs-CZ" sz="2400" dirty="0"/>
              <a:t>případě škol, tříd, oddělení nebo studijních skupin zřízených podle § 16 odst. </a:t>
            </a:r>
            <a:r>
              <a:rPr lang="cs-CZ" sz="2400" dirty="0" smtClean="0"/>
              <a:t>9 zákona </a:t>
            </a:r>
            <a:r>
              <a:rPr lang="cs-CZ" sz="2400" dirty="0"/>
              <a:t>nebo jedná-li se o asistenta pedagoga podle § 18 odst. 1, může být </a:t>
            </a:r>
            <a:r>
              <a:rPr lang="cs-CZ" sz="2400" b="1" dirty="0"/>
              <a:t>počet </a:t>
            </a:r>
            <a:r>
              <a:rPr lang="cs-CZ" sz="2400" b="1" dirty="0" smtClean="0"/>
              <a:t>žáků </a:t>
            </a:r>
            <a:r>
              <a:rPr lang="pt-BR" sz="2400" b="1" dirty="0" smtClean="0"/>
              <a:t>připadajících </a:t>
            </a:r>
            <a:r>
              <a:rPr lang="pt-BR" sz="2400" b="1" dirty="0"/>
              <a:t>na asistenta pedagoga vyšší</a:t>
            </a:r>
            <a:r>
              <a:rPr lang="pt-BR" sz="2400" dirty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890786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6994" y="738370"/>
            <a:ext cx="11029616" cy="1013800"/>
          </a:xfrm>
        </p:spPr>
        <p:txBody>
          <a:bodyPr/>
          <a:lstStyle/>
          <a:p>
            <a:r>
              <a:rPr lang="cs-CZ" dirty="0"/>
              <a:t>Postup školy poskytující PO 1. stupně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PLPP</a:t>
            </a:r>
          </a:p>
          <a:p>
            <a:r>
              <a:rPr lang="cs-CZ" dirty="0"/>
              <a:t>Plán pedagogické podpory zahrnuje zejména popis obtíží a speciálních vzdělávacích potřeb žáka, podpůrná opatření prvního stupně, stanovení cílů podpory a způsobu vyhodnocování naplňování plánu. </a:t>
            </a:r>
            <a:endParaRPr lang="cs-CZ" dirty="0" smtClean="0"/>
          </a:p>
          <a:p>
            <a:r>
              <a:rPr lang="cs-CZ" dirty="0"/>
              <a:t>Plán pedagogické podpory škola průběžně aktualizuje v souladu s vývojem speciálních vzdělávacích potřeb žáka</a:t>
            </a:r>
            <a:endParaRPr lang="cs-CZ" dirty="0" smtClean="0"/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www.zakonyprolidi.cz/disk/cs/file/2016/2016c010z0027p003u001.pdf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14240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školy poskytující PO 1. stupně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Poskytování podpůrných opatření prvního stupně škola průběžně vyhodnocuje. </a:t>
            </a:r>
            <a:endParaRPr lang="cs-CZ" dirty="0" smtClean="0"/>
          </a:p>
          <a:p>
            <a:r>
              <a:rPr lang="cs-CZ" dirty="0" smtClean="0"/>
              <a:t>Nejpozději </a:t>
            </a:r>
            <a:r>
              <a:rPr lang="cs-CZ" dirty="0"/>
              <a:t>po 3 měsících od zahájení poskytování podpůrných opatření poskytovaných na základě plánu pedagogické podpory škola vyhodnotí, zda podpůrná opatření vedou k naplnění stanovených cílů. </a:t>
            </a:r>
            <a:endParaRPr lang="cs-CZ" dirty="0" smtClean="0"/>
          </a:p>
          <a:p>
            <a:r>
              <a:rPr lang="cs-CZ" dirty="0" smtClean="0"/>
              <a:t>Není-li </a:t>
            </a:r>
            <a:r>
              <a:rPr lang="cs-CZ" dirty="0"/>
              <a:t>tomu tak, doporučí škola zletilému žákovi nebo zákonnému zástupci žáka využití poradenské pomoci školského poradenského zařízení. </a:t>
            </a:r>
            <a:endParaRPr lang="cs-CZ" dirty="0" smtClean="0"/>
          </a:p>
          <a:p>
            <a:r>
              <a:rPr lang="cs-CZ" dirty="0" smtClean="0"/>
              <a:t>Do </a:t>
            </a:r>
            <a:r>
              <a:rPr lang="cs-CZ" dirty="0"/>
              <a:t>doby zahájení poskytování podpůrných opatření druhého až pátého stupně na základě doporučení školského poradenského zařízení poskytuje škola podpůrná opatření prvního stupně na základě plánu pedagogické podpory. </a:t>
            </a:r>
          </a:p>
        </p:txBody>
      </p:sp>
    </p:spTree>
    <p:extLst>
      <p:ext uri="{BB962C8B-B14F-4D97-AF65-F5344CB8AC3E}">
        <p14:creationId xmlns:p14="http://schemas.microsoft.com/office/powerpoint/2010/main" val="19171761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PŘED PŘIZNÁNÍM PO II.-V. STUPNĚ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Ředitel školy určí ve škole pedagogického pracovníka, který bude </a:t>
            </a:r>
            <a:r>
              <a:rPr lang="cs-CZ" sz="2400" dirty="0" smtClean="0"/>
              <a:t>odpovídat za </a:t>
            </a:r>
            <a:r>
              <a:rPr lang="cs-CZ" sz="2400" b="1" dirty="0"/>
              <a:t>spolupráci se školským poradenským zařízením </a:t>
            </a:r>
            <a:r>
              <a:rPr lang="cs-CZ" sz="2400" dirty="0"/>
              <a:t>v souvislosti s </a:t>
            </a:r>
            <a:r>
              <a:rPr lang="cs-CZ" sz="2400" dirty="0" smtClean="0"/>
              <a:t>doporučením podpůrných </a:t>
            </a:r>
            <a:r>
              <a:rPr lang="cs-CZ" sz="2400" dirty="0"/>
              <a:t>opatření žákovi se speciálními vzdělávacími potřebami.</a:t>
            </a:r>
          </a:p>
          <a:p>
            <a:r>
              <a:rPr lang="cs-CZ" sz="2400" dirty="0" smtClean="0"/>
              <a:t>Pro </a:t>
            </a:r>
            <a:r>
              <a:rPr lang="cs-CZ" sz="2400" dirty="0"/>
              <a:t>účely poskytování poradenské pomoci školským poradenským </a:t>
            </a:r>
            <a:r>
              <a:rPr lang="cs-CZ" sz="2400" dirty="0" smtClean="0"/>
              <a:t>zařízením zajistí </a:t>
            </a:r>
            <a:r>
              <a:rPr lang="cs-CZ" sz="2400" dirty="0"/>
              <a:t>škola </a:t>
            </a:r>
            <a:r>
              <a:rPr lang="cs-CZ" sz="2400" b="1" dirty="0"/>
              <a:t>bezodkladné předání plánu pedagogické podpory </a:t>
            </a:r>
            <a:r>
              <a:rPr lang="cs-CZ" sz="2400" dirty="0"/>
              <a:t>školskému </a:t>
            </a:r>
            <a:r>
              <a:rPr lang="cs-CZ" sz="2400" dirty="0" smtClean="0"/>
              <a:t>poradenskému zařízení</a:t>
            </a:r>
            <a:r>
              <a:rPr lang="cs-CZ" sz="2400" dirty="0"/>
              <a:t>, pokud se žák podle něho vzdělával.</a:t>
            </a:r>
          </a:p>
          <a:p>
            <a:r>
              <a:rPr lang="cs-CZ" sz="2400" dirty="0" smtClean="0"/>
              <a:t>Poradenskou </a:t>
            </a:r>
            <a:r>
              <a:rPr lang="cs-CZ" sz="2400" dirty="0"/>
              <a:t>pomoc školského poradenského zařízení může využít žák </a:t>
            </a:r>
            <a:r>
              <a:rPr lang="cs-CZ" sz="2400" dirty="0" smtClean="0"/>
              <a:t>nebo jeho </a:t>
            </a:r>
            <a:r>
              <a:rPr lang="cs-CZ" sz="2400" dirty="0"/>
              <a:t>zákonný zástupce také na základě svého uvážení nebo na základě </a:t>
            </a:r>
            <a:r>
              <a:rPr lang="cs-CZ" sz="2400" dirty="0" smtClean="0"/>
              <a:t>rozhodnutí orgánu </a:t>
            </a:r>
            <a:r>
              <a:rPr lang="cs-CZ" sz="2400" dirty="0"/>
              <a:t>veřejné moci podle jiného právního předpisu.</a:t>
            </a:r>
          </a:p>
        </p:txBody>
      </p:sp>
    </p:spTree>
    <p:extLst>
      <p:ext uri="{BB962C8B-B14F-4D97-AF65-F5344CB8AC3E}">
        <p14:creationId xmlns:p14="http://schemas.microsoft.com/office/powerpoint/2010/main" val="180086496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ŠPZ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180496"/>
            <a:ext cx="11287901" cy="3678303"/>
          </a:xfrm>
        </p:spPr>
        <p:txBody>
          <a:bodyPr>
            <a:noAutofit/>
          </a:bodyPr>
          <a:lstStyle/>
          <a:p>
            <a:r>
              <a:rPr lang="cs-CZ" sz="2000" b="1" dirty="0"/>
              <a:t>Školské poradenské zařízení při posuzování speciálních vzdělávacích </a:t>
            </a:r>
            <a:r>
              <a:rPr lang="cs-CZ" sz="2000" b="1" dirty="0" smtClean="0"/>
              <a:t>potřeb žáka </a:t>
            </a:r>
            <a:r>
              <a:rPr lang="cs-CZ" sz="2000" b="1" dirty="0"/>
              <a:t>vychází </a:t>
            </a:r>
            <a:r>
              <a:rPr lang="cs-CZ" sz="2000" b="1" dirty="0" smtClean="0"/>
              <a:t>z: </a:t>
            </a:r>
            <a:endParaRPr lang="cs-CZ" sz="2000" b="1" dirty="0"/>
          </a:p>
          <a:p>
            <a:r>
              <a:rPr lang="cs-CZ" sz="2000" dirty="0"/>
              <a:t>a) charakteru obtíží žáka, které mají dopad na jeho vzdělávání,</a:t>
            </a:r>
          </a:p>
          <a:p>
            <a:r>
              <a:rPr lang="cs-CZ" sz="2000" dirty="0"/>
              <a:t>b) speciálně-pedagogické, případně psychologické, diagnostiky za účelem </a:t>
            </a:r>
            <a:r>
              <a:rPr lang="cs-CZ" sz="2000" dirty="0" smtClean="0"/>
              <a:t>posouzení SVP</a:t>
            </a:r>
            <a:endParaRPr lang="cs-CZ" sz="2000" dirty="0"/>
          </a:p>
          <a:p>
            <a:r>
              <a:rPr lang="cs-CZ" sz="2000" dirty="0" smtClean="0"/>
              <a:t>c</a:t>
            </a:r>
            <a:r>
              <a:rPr lang="cs-CZ" sz="2000" dirty="0"/>
              <a:t>) informací o dosavadním průběhu vzdělávání žáka ve škole, zejména údajů </a:t>
            </a:r>
            <a:r>
              <a:rPr lang="cs-CZ" sz="2000" dirty="0" smtClean="0"/>
              <a:t>uvedených ve </a:t>
            </a:r>
            <a:r>
              <a:rPr lang="cs-CZ" sz="2000" dirty="0"/>
              <a:t>školní matrice,</a:t>
            </a:r>
          </a:p>
          <a:p>
            <a:r>
              <a:rPr lang="cs-CZ" sz="2000" dirty="0"/>
              <a:t>d) plánu pedagogické podpory</a:t>
            </a:r>
            <a:r>
              <a:rPr lang="cs-CZ" sz="2000" dirty="0" smtClean="0"/>
              <a:t>,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57791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PODPŮRNÉ OPATŘENÍ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sz="2400" b="1" dirty="0"/>
              <a:t>nezbytné úpravy </a:t>
            </a:r>
            <a:r>
              <a:rPr lang="cs-CZ" sz="2400" dirty="0"/>
              <a:t>ve vzdělávání a školských službách odpovídající zdravotnímu stavu, kulturnímu prostředí nebo jiným životním podmínkám </a:t>
            </a:r>
            <a:r>
              <a:rPr lang="cs-CZ" sz="2400" dirty="0" smtClean="0"/>
              <a:t>dítěte</a:t>
            </a:r>
            <a:r>
              <a:rPr lang="cs-CZ" sz="2400" dirty="0"/>
              <a:t>, žáka nebo studenta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právo na </a:t>
            </a:r>
            <a:r>
              <a:rPr lang="cs-CZ" sz="2400" b="1" dirty="0"/>
              <a:t>bezplatné</a:t>
            </a:r>
            <a:r>
              <a:rPr lang="cs-CZ" sz="2400" dirty="0"/>
              <a:t> poskytování podpůrných opatření školou a školským zařízením (bez ohledu na zřizovatele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9756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</a:t>
            </a:r>
            <a:r>
              <a:rPr lang="cs-CZ" dirty="0" err="1" smtClean="0"/>
              <a:t>špz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6460" y="1783534"/>
            <a:ext cx="11194348" cy="4943192"/>
          </a:xfrm>
        </p:spPr>
        <p:txBody>
          <a:bodyPr>
            <a:normAutofit/>
          </a:bodyPr>
          <a:lstStyle/>
          <a:p>
            <a:r>
              <a:rPr lang="cs-CZ" sz="2000" dirty="0"/>
              <a:t>e) údajů o dosavadní spolupráci žáka se školským poradenským zařízením,</a:t>
            </a:r>
          </a:p>
          <a:p>
            <a:r>
              <a:rPr lang="cs-CZ" sz="2000" dirty="0"/>
              <a:t>f) informací poskytnutých žákem nebo zákonným zástupcem žáka,</a:t>
            </a:r>
          </a:p>
          <a:p>
            <a:r>
              <a:rPr lang="cs-CZ" sz="2000" dirty="0"/>
              <a:t>g) podmínek školy, ve které se žák vzdělává nebo se bude vzdělávat, a</a:t>
            </a:r>
          </a:p>
          <a:p>
            <a:r>
              <a:rPr lang="cs-CZ" sz="2000" dirty="0"/>
              <a:t>h) posouzení zdravotního stavu poskytovatelem zdravotních služeb nebo posouzení</a:t>
            </a:r>
          </a:p>
          <a:p>
            <a:r>
              <a:rPr lang="cs-CZ" sz="2000" dirty="0"/>
              <a:t>podstatných skutečností ke stanovení podpůrných opatření jiným odborníkem, je-li </a:t>
            </a:r>
            <a:r>
              <a:rPr lang="cs-CZ" sz="2000" dirty="0" smtClean="0"/>
              <a:t>to třeba</a:t>
            </a:r>
            <a:r>
              <a:rPr lang="cs-CZ" sz="2000" dirty="0"/>
              <a:t>.</a:t>
            </a:r>
          </a:p>
          <a:p>
            <a:r>
              <a:rPr lang="cs-CZ" sz="2000" dirty="0" smtClean="0"/>
              <a:t>Školské </a:t>
            </a:r>
            <a:r>
              <a:rPr lang="cs-CZ" sz="2000" dirty="0"/>
              <a:t>poradenské zařízení při posuzování speciálních vzdělávacích </a:t>
            </a:r>
            <a:r>
              <a:rPr lang="cs-CZ" sz="2000" dirty="0" smtClean="0"/>
              <a:t>potřeb žáka </a:t>
            </a:r>
            <a:r>
              <a:rPr lang="cs-CZ" sz="2000" dirty="0"/>
              <a:t>přihlíží k jeho aktuálnímu zdravotnímu stavu.</a:t>
            </a:r>
          </a:p>
          <a:p>
            <a:r>
              <a:rPr lang="cs-CZ" sz="2000" dirty="0" smtClean="0"/>
              <a:t>V </a:t>
            </a:r>
            <a:r>
              <a:rPr lang="cs-CZ" sz="2000" dirty="0"/>
              <a:t>případě podpůrného opatření spočívajícího v používání </a:t>
            </a:r>
            <a:r>
              <a:rPr lang="cs-CZ" sz="2000" dirty="0" smtClean="0"/>
              <a:t>kompenzačních </a:t>
            </a:r>
            <a:r>
              <a:rPr lang="cs-CZ" sz="2000" dirty="0"/>
              <a:t>pomůcek, speciálních učebnic a speciálních učebních pomůcek školské </a:t>
            </a:r>
            <a:r>
              <a:rPr lang="cs-CZ" sz="2000" dirty="0" smtClean="0"/>
              <a:t>poradenské zařízení </a:t>
            </a:r>
            <a:r>
              <a:rPr lang="cs-CZ" sz="2000" dirty="0"/>
              <a:t>doporučí přednostně ty pomůcky, kterými již škola disponuje, pokud tím </a:t>
            </a:r>
            <a:r>
              <a:rPr lang="cs-CZ" sz="2000" dirty="0" smtClean="0"/>
              <a:t>bude naplněn </a:t>
            </a:r>
            <a:r>
              <a:rPr lang="cs-CZ" sz="2000" dirty="0"/>
              <a:t>účel podpůrného opatření</a:t>
            </a:r>
            <a:r>
              <a:rPr lang="cs-CZ" sz="2000" dirty="0" smtClean="0"/>
              <a:t>.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40560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</a:t>
            </a:r>
            <a:r>
              <a:rPr lang="cs-CZ" dirty="0" err="1" smtClean="0"/>
              <a:t>špz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Pro doporučení konkrétních podpůrných opatření školské poradenské </a:t>
            </a:r>
            <a:r>
              <a:rPr lang="cs-CZ" sz="2400" dirty="0" smtClean="0"/>
              <a:t>zařízení zjišťuje </a:t>
            </a:r>
            <a:r>
              <a:rPr lang="cs-CZ" sz="2400" dirty="0"/>
              <a:t>také možnost využití personálních a materiálních podmínek školy </a:t>
            </a:r>
            <a:r>
              <a:rPr lang="cs-CZ" sz="2400" dirty="0" smtClean="0"/>
              <a:t>vytvořených v </a:t>
            </a:r>
            <a:r>
              <a:rPr lang="cs-CZ" sz="2400" dirty="0"/>
              <a:t>souvislosti s poskytováním podpůrných opatření jiným žákům školy. </a:t>
            </a:r>
            <a:endParaRPr lang="cs-CZ" sz="2400" dirty="0" smtClean="0"/>
          </a:p>
          <a:p>
            <a:r>
              <a:rPr lang="cs-CZ" sz="2400" dirty="0" smtClean="0"/>
              <a:t>Při </a:t>
            </a:r>
            <a:r>
              <a:rPr lang="cs-CZ" sz="2400" dirty="0"/>
              <a:t>tomto </a:t>
            </a:r>
            <a:r>
              <a:rPr lang="cs-CZ" sz="2400" dirty="0" smtClean="0"/>
              <a:t>zjišťování škola </a:t>
            </a:r>
            <a:r>
              <a:rPr lang="cs-CZ" sz="2400" dirty="0"/>
              <a:t>poskytuje školskému poradenskému zařízení součinnost.</a:t>
            </a:r>
          </a:p>
        </p:txBody>
      </p:sp>
    </p:spTree>
    <p:extLst>
      <p:ext uri="{BB962C8B-B14F-4D97-AF65-F5344CB8AC3E}">
        <p14:creationId xmlns:p14="http://schemas.microsoft.com/office/powerpoint/2010/main" val="20927515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</a:t>
            </a:r>
            <a:r>
              <a:rPr lang="cs-CZ" dirty="0" err="1" smtClean="0"/>
              <a:t>špz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Školské poradenské zařízení projedná před vydáním doporučení </a:t>
            </a:r>
            <a:r>
              <a:rPr lang="cs-CZ" sz="2400" dirty="0" smtClean="0"/>
              <a:t>návrh doporučených </a:t>
            </a:r>
            <a:r>
              <a:rPr lang="cs-CZ" sz="2400" dirty="0"/>
              <a:t>podpůrných opatření se školou, zletilým žákem nebo zákonným </a:t>
            </a:r>
            <a:r>
              <a:rPr lang="cs-CZ" sz="2400" dirty="0" smtClean="0"/>
              <a:t>zástupcem žáka </a:t>
            </a:r>
            <a:r>
              <a:rPr lang="cs-CZ" sz="2400" dirty="0"/>
              <a:t>a povede-li to k naplňování vzdělávacích potřeb žáka, přihlédne k jejich vyjádření.</a:t>
            </a:r>
          </a:p>
          <a:p>
            <a:r>
              <a:rPr lang="cs-CZ" sz="2400" dirty="0"/>
              <a:t>Se školským zařízením projedná školské poradenské zařízení návrh podpůrných </a:t>
            </a:r>
            <a:r>
              <a:rPr lang="cs-CZ" sz="2400" dirty="0" smtClean="0"/>
              <a:t>opatření v </a:t>
            </a:r>
            <a:r>
              <a:rPr lang="cs-CZ" sz="2400" dirty="0"/>
              <a:t>oblasti školských služeb.</a:t>
            </a:r>
          </a:p>
          <a:p>
            <a:r>
              <a:rPr lang="cs-CZ" sz="2400" dirty="0" smtClean="0"/>
              <a:t>Neposkytuje-li </a:t>
            </a:r>
            <a:r>
              <a:rPr lang="cs-CZ" sz="2400" dirty="0"/>
              <a:t>zákonný zástupce žáka součinnost směřující k </a:t>
            </a:r>
            <a:r>
              <a:rPr lang="cs-CZ" sz="2400" dirty="0" smtClean="0"/>
              <a:t>přiznání podpůrných </a:t>
            </a:r>
            <a:r>
              <a:rPr lang="cs-CZ" sz="2400" dirty="0"/>
              <a:t>opatření, jež jsou v nejlepším zájmu žáka, postupuje škola a </a:t>
            </a:r>
            <a:r>
              <a:rPr lang="cs-CZ" sz="2400" dirty="0" smtClean="0"/>
              <a:t>školské poradenské </a:t>
            </a:r>
            <a:r>
              <a:rPr lang="cs-CZ" sz="2400" dirty="0"/>
              <a:t>zařízení podle jiného právního </a:t>
            </a:r>
            <a:r>
              <a:rPr lang="cs-CZ" sz="2400" dirty="0" smtClean="0"/>
              <a:t>předpisu.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048735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Zprávu obsahující závěry vyšetření a doporučení obsahující podpůrná </a:t>
            </a:r>
            <a:r>
              <a:rPr lang="cs-CZ" sz="2400" dirty="0" smtClean="0"/>
              <a:t>opatření pro </a:t>
            </a:r>
            <a:r>
              <a:rPr lang="cs-CZ" sz="2400" dirty="0"/>
              <a:t>vzdělávání žáka vydá na základě posouzení speciálních vzdělávacích potřeb </a:t>
            </a:r>
            <a:r>
              <a:rPr lang="cs-CZ" sz="2400" dirty="0" smtClean="0"/>
              <a:t>žáka ŠPZ.</a:t>
            </a:r>
            <a:endParaRPr lang="cs-CZ" sz="2400" dirty="0"/>
          </a:p>
          <a:p>
            <a:r>
              <a:rPr lang="cs-CZ" sz="2400" dirty="0" smtClean="0"/>
              <a:t> </a:t>
            </a:r>
            <a:r>
              <a:rPr lang="cs-CZ" sz="2400" dirty="0"/>
              <a:t>Při vydání zprávy a doporučení je zletilý žák nebo zákonný zástupce </a:t>
            </a:r>
            <a:r>
              <a:rPr lang="cs-CZ" sz="2400" dirty="0" smtClean="0"/>
              <a:t>žáka informován </a:t>
            </a:r>
            <a:r>
              <a:rPr lang="cs-CZ" sz="2400" dirty="0"/>
              <a:t>o jejich obsahu a poučen o možnosti podat žádost o revizi podle § </a:t>
            </a:r>
            <a:r>
              <a:rPr lang="cs-CZ" sz="2400" dirty="0" smtClean="0"/>
              <a:t>16b zákona</a:t>
            </a:r>
            <a:r>
              <a:rPr lang="cs-CZ" sz="2400" dirty="0"/>
              <a:t>. </a:t>
            </a:r>
            <a:endParaRPr lang="cs-CZ" sz="2400" dirty="0" smtClean="0"/>
          </a:p>
          <a:p>
            <a:r>
              <a:rPr lang="cs-CZ" sz="2400" dirty="0" smtClean="0"/>
              <a:t>Zletilý </a:t>
            </a:r>
            <a:r>
              <a:rPr lang="cs-CZ" sz="2400" dirty="0"/>
              <a:t>žák nebo zákonný zástupce žáka potvrzuje svým podpisem, že </a:t>
            </a:r>
            <a:r>
              <a:rPr lang="cs-CZ" sz="2400" dirty="0" smtClean="0"/>
              <a:t>zpráva včetně </a:t>
            </a:r>
            <a:r>
              <a:rPr lang="cs-CZ" sz="2400" dirty="0"/>
              <a:t>doporučení s ním byla projednána, že porozuměl jejímu obsahu a </a:t>
            </a:r>
            <a:r>
              <a:rPr lang="cs-CZ" sz="2400" dirty="0" smtClean="0"/>
              <a:t>zvoleným podpůrným </a:t>
            </a:r>
            <a:r>
              <a:rPr lang="cs-CZ" sz="2400" dirty="0"/>
              <a:t>opatřením; o těchto skutečnostech musí být poučen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802178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Zpráva a doporučení se vydávají do 30 dnů ode dne ukončení </a:t>
            </a:r>
            <a:r>
              <a:rPr lang="cs-CZ" sz="2400" dirty="0" smtClean="0"/>
              <a:t>posuzování speciálních </a:t>
            </a:r>
            <a:r>
              <a:rPr lang="cs-CZ" sz="2400" dirty="0"/>
              <a:t>vzdělávacích potřeb žáka, </a:t>
            </a:r>
            <a:r>
              <a:rPr lang="cs-CZ" sz="2400" b="1" dirty="0"/>
              <a:t>nejpozději však do 3 měsíců ode dne přijetí </a:t>
            </a:r>
            <a:r>
              <a:rPr lang="cs-CZ" sz="2400" b="1" dirty="0" smtClean="0"/>
              <a:t>žádosti o </a:t>
            </a:r>
            <a:r>
              <a:rPr lang="cs-CZ" sz="2400" b="1" dirty="0"/>
              <a:t>poskytnutí poradenské pomoci </a:t>
            </a:r>
            <a:r>
              <a:rPr lang="cs-CZ" sz="2400" b="1" dirty="0" smtClean="0"/>
              <a:t>ŠPZ</a:t>
            </a:r>
            <a:r>
              <a:rPr lang="cs-CZ" sz="2400" dirty="0" smtClean="0"/>
              <a:t>; </a:t>
            </a:r>
          </a:p>
          <a:p>
            <a:r>
              <a:rPr lang="cs-CZ" sz="2400" dirty="0" smtClean="0"/>
              <a:t>tato </a:t>
            </a:r>
            <a:r>
              <a:rPr lang="cs-CZ" sz="2400" dirty="0"/>
              <a:t>lhůta </a:t>
            </a:r>
            <a:r>
              <a:rPr lang="cs-CZ" sz="2400" dirty="0" smtClean="0"/>
              <a:t>se prodlužuje </a:t>
            </a:r>
            <a:r>
              <a:rPr lang="cs-CZ" sz="2400" dirty="0"/>
              <a:t>o dobu nezbytnou k obstarání posouzení podstatných skutečností ke </a:t>
            </a:r>
            <a:r>
              <a:rPr lang="cs-CZ" sz="2400" dirty="0" smtClean="0"/>
              <a:t>stanovení podpůrných </a:t>
            </a:r>
            <a:r>
              <a:rPr lang="cs-CZ" sz="2400" dirty="0"/>
              <a:t>opatření jiným odborníkem.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https://www.zakonyprolidi.cz/disk/cs/file/2016/2016c010z0027p004u001.pdf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https://www.zakonyprolidi.cz/disk/cs/file/2016/2016c010z0027p005u001.pdf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81832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39245"/>
          </a:xfrm>
        </p:spPr>
        <p:txBody>
          <a:bodyPr>
            <a:normAutofit/>
          </a:bodyPr>
          <a:lstStyle/>
          <a:p>
            <a:r>
              <a:rPr lang="cs-CZ" b="1" dirty="0"/>
              <a:t>Zpráva vydaná pro účely doporučení podpůrných opatření pro vzdělávání </a:t>
            </a:r>
            <a:r>
              <a:rPr lang="cs-CZ" b="1" dirty="0" smtClean="0"/>
              <a:t>žáka se </a:t>
            </a:r>
            <a:r>
              <a:rPr lang="cs-CZ" b="1" dirty="0"/>
              <a:t>speciálními vzdělávacími potřebami obsahuje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smtClean="0"/>
              <a:t> </a:t>
            </a:r>
            <a:r>
              <a:rPr lang="cs-CZ" dirty="0"/>
              <a:t>identifikační údaje žáka a školského poradenského zařízení,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smtClean="0"/>
              <a:t>datum </a:t>
            </a:r>
            <a:r>
              <a:rPr lang="cs-CZ" dirty="0"/>
              <a:t>přijetí žádosti o poskytnutí poradenské pomoci,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smtClean="0"/>
              <a:t>důvod </a:t>
            </a:r>
            <a:r>
              <a:rPr lang="cs-CZ" dirty="0"/>
              <a:t>poskytování poradenské pomoci,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smtClean="0"/>
              <a:t>anamnestické </a:t>
            </a:r>
            <a:r>
              <a:rPr lang="cs-CZ" dirty="0"/>
              <a:t>údaje žáka,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smtClean="0"/>
              <a:t>popis </a:t>
            </a:r>
            <a:r>
              <a:rPr lang="cs-CZ" dirty="0"/>
              <a:t>obtíží,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smtClean="0"/>
              <a:t>průběh </a:t>
            </a:r>
            <a:r>
              <a:rPr lang="cs-CZ" dirty="0"/>
              <a:t>dosavadní poradenské péče,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smtClean="0"/>
              <a:t>informace </a:t>
            </a:r>
            <a:r>
              <a:rPr lang="cs-CZ" dirty="0"/>
              <a:t>o podkladech, z nichž školské poradenské zařízení ve svých </a:t>
            </a:r>
            <a:r>
              <a:rPr lang="cs-CZ" dirty="0" smtClean="0"/>
              <a:t>závěrech vychází</a:t>
            </a:r>
            <a:r>
              <a:rPr lang="cs-CZ" dirty="0"/>
              <a:t>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778634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</a:t>
            </a:r>
            <a:r>
              <a:rPr lang="cs-CZ" dirty="0" smtClean="0"/>
              <a:t>)   shrnutí </a:t>
            </a:r>
            <a:r>
              <a:rPr lang="cs-CZ" dirty="0"/>
              <a:t>průběhu a výsledků vyšetření,</a:t>
            </a:r>
          </a:p>
          <a:p>
            <a:pPr marL="0" indent="0">
              <a:buNone/>
            </a:pPr>
            <a:r>
              <a:rPr lang="cs-CZ" dirty="0" smtClean="0"/>
              <a:t>i)    popis </a:t>
            </a:r>
            <a:r>
              <a:rPr lang="cs-CZ" dirty="0"/>
              <a:t>speciálních vzdělávacích potřeb </a:t>
            </a:r>
            <a:r>
              <a:rPr lang="cs-CZ" dirty="0" smtClean="0"/>
              <a:t>žáka,</a:t>
            </a:r>
          </a:p>
          <a:p>
            <a:pPr marL="342900" indent="-342900">
              <a:buAutoNum type="alphaLcParenR" startAt="10"/>
            </a:pPr>
            <a:r>
              <a:rPr lang="cs-CZ" dirty="0" smtClean="0"/>
              <a:t>skutečnosti </a:t>
            </a:r>
            <a:r>
              <a:rPr lang="cs-CZ" dirty="0"/>
              <a:t>podstatné pro doporučení podpůrných </a:t>
            </a:r>
            <a:r>
              <a:rPr lang="cs-CZ" dirty="0" smtClean="0"/>
              <a:t>opatření,</a:t>
            </a:r>
          </a:p>
          <a:p>
            <a:pPr marL="342900" indent="-342900">
              <a:buAutoNum type="alphaLcParenR" startAt="10"/>
            </a:pPr>
            <a:r>
              <a:rPr lang="cs-CZ" dirty="0" smtClean="0"/>
              <a:t>poučení </a:t>
            </a:r>
            <a:r>
              <a:rPr lang="cs-CZ" dirty="0"/>
              <a:t>o možnosti podat žádost o revizi zprávy podle § 16b </a:t>
            </a:r>
            <a:r>
              <a:rPr lang="cs-CZ" dirty="0" smtClean="0"/>
              <a:t>zákona,</a:t>
            </a:r>
          </a:p>
          <a:p>
            <a:pPr marL="342900" indent="-342900">
              <a:buAutoNum type="alphaLcParenR" startAt="10"/>
            </a:pPr>
            <a:r>
              <a:rPr lang="cs-CZ" dirty="0" smtClean="0"/>
              <a:t>identifikační </a:t>
            </a:r>
            <a:r>
              <a:rPr lang="cs-CZ" dirty="0"/>
              <a:t>údaje pracovníka školského poradenského zařízení, který je </a:t>
            </a:r>
            <a:r>
              <a:rPr lang="cs-CZ" dirty="0" smtClean="0"/>
              <a:t>odpovědný </a:t>
            </a:r>
            <a:r>
              <a:rPr lang="pt-BR" dirty="0" smtClean="0"/>
              <a:t>za </a:t>
            </a:r>
            <a:r>
              <a:rPr lang="pt-BR" dirty="0"/>
              <a:t>provedení vyšetření a zpracování </a:t>
            </a:r>
            <a:r>
              <a:rPr lang="pt-BR" dirty="0" smtClean="0"/>
              <a:t>zprávy</a:t>
            </a:r>
            <a:r>
              <a:rPr lang="cs-CZ" dirty="0"/>
              <a:t> </a:t>
            </a:r>
          </a:p>
          <a:p>
            <a:pPr marL="342900" indent="-342900">
              <a:buAutoNum type="alphaLcParenR" startAt="10"/>
            </a:pPr>
            <a:r>
              <a:rPr lang="cs-CZ" dirty="0" smtClean="0"/>
              <a:t>datum </a:t>
            </a:r>
            <a:r>
              <a:rPr lang="cs-CZ" dirty="0"/>
              <a:t>vyhotovení zprávy.</a:t>
            </a:r>
          </a:p>
        </p:txBody>
      </p:sp>
    </p:spTree>
    <p:extLst>
      <p:ext uri="{BB962C8B-B14F-4D97-AF65-F5344CB8AC3E}">
        <p14:creationId xmlns:p14="http://schemas.microsoft.com/office/powerpoint/2010/main" val="8111393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Doporučení se vyhotovuje za účelem </a:t>
            </a:r>
            <a:r>
              <a:rPr lang="cs-CZ" sz="2400" b="1" dirty="0"/>
              <a:t>stanovení podpůrných opatření </a:t>
            </a:r>
            <a:r>
              <a:rPr lang="cs-CZ" sz="2400" b="1" dirty="0" smtClean="0"/>
              <a:t>pro vzdělávání </a:t>
            </a:r>
            <a:r>
              <a:rPr lang="cs-CZ" sz="2400" b="1" dirty="0"/>
              <a:t>žáka se speciálními vzdělávacími potřebami</a:t>
            </a:r>
            <a:r>
              <a:rPr lang="cs-CZ" sz="2400" dirty="0"/>
              <a:t>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Školské </a:t>
            </a:r>
            <a:r>
              <a:rPr lang="cs-CZ" sz="2400" dirty="0"/>
              <a:t>poradenské </a:t>
            </a:r>
            <a:r>
              <a:rPr lang="cs-CZ" sz="2400" dirty="0" smtClean="0"/>
              <a:t>zařízení vychází </a:t>
            </a:r>
            <a:r>
              <a:rPr lang="cs-CZ" sz="2400" dirty="0"/>
              <a:t>při vydání doporučení zejména ze závěrů vyšetření uvedených ve zprávě </a:t>
            </a:r>
            <a:r>
              <a:rPr lang="cs-CZ" sz="2400" dirty="0" smtClean="0"/>
              <a:t>a případného </a:t>
            </a:r>
            <a:r>
              <a:rPr lang="cs-CZ" sz="2400" dirty="0"/>
              <a:t>posouzení podstatných skutečností ke stanovení podpůrných opatření </a:t>
            </a:r>
            <a:r>
              <a:rPr lang="cs-CZ" sz="2400" dirty="0" smtClean="0"/>
              <a:t>jiným odborníkem</a:t>
            </a:r>
            <a:r>
              <a:rPr lang="cs-CZ" sz="2400" dirty="0"/>
              <a:t>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Výsledky </a:t>
            </a:r>
            <a:r>
              <a:rPr lang="cs-CZ" sz="2400" dirty="0"/>
              <a:t>vyšetření a posouzení podle věty druhé zpravidla nesmí být v </a:t>
            </a:r>
            <a:r>
              <a:rPr lang="cs-CZ" sz="2400" dirty="0" smtClean="0"/>
              <a:t>den podání </a:t>
            </a:r>
            <a:r>
              <a:rPr lang="cs-CZ" sz="2400" dirty="0"/>
              <a:t>žádosti o poskytnutí poradenské pomoci starší než 3 měsíce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9237484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Doporučení </a:t>
            </a:r>
            <a:r>
              <a:rPr lang="cs-CZ" b="1" dirty="0"/>
              <a:t>vydané za účelem stanovení podpůrných opatření pro </a:t>
            </a:r>
            <a:r>
              <a:rPr lang="cs-CZ" b="1" dirty="0" smtClean="0"/>
              <a:t>vzdělávání žáka </a:t>
            </a:r>
            <a:r>
              <a:rPr lang="cs-CZ" b="1" dirty="0"/>
              <a:t>se speciálními vzdělávacími potřebami obsahuje</a:t>
            </a:r>
          </a:p>
          <a:p>
            <a:r>
              <a:rPr lang="cs-CZ" dirty="0"/>
              <a:t>a) identifikační údaje žáka, školy a školského poradenského zařízení,</a:t>
            </a:r>
          </a:p>
          <a:p>
            <a:r>
              <a:rPr lang="cs-CZ" dirty="0"/>
              <a:t>b) datum přijetí žádosti o poskytnutí poradenské pomoci,</a:t>
            </a:r>
          </a:p>
          <a:p>
            <a:r>
              <a:rPr lang="cs-CZ" dirty="0"/>
              <a:t>c) shrnutí závěrů vyšetření,</a:t>
            </a:r>
          </a:p>
          <a:p>
            <a:r>
              <a:rPr lang="cs-CZ" dirty="0"/>
              <a:t>d) popis speciálních vzdělávacích potřeb žáka,</a:t>
            </a:r>
          </a:p>
          <a:p>
            <a:r>
              <a:rPr lang="cs-CZ" dirty="0"/>
              <a:t>e) údaje o případném znevýhodnění žáka uvedeném v § 16 odst. 9 zákona,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82673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f) doporučené podpůrné opatření a jeho stupeň, včetně případných kombinací a </a:t>
            </a:r>
            <a:r>
              <a:rPr lang="cs-CZ" dirty="0" smtClean="0"/>
              <a:t>variant podpůrných </a:t>
            </a:r>
            <a:r>
              <a:rPr lang="cs-CZ" dirty="0"/>
              <a:t>opatření,</a:t>
            </a:r>
          </a:p>
          <a:p>
            <a:r>
              <a:rPr lang="cs-CZ" dirty="0"/>
              <a:t>g) návrh postupu při poskytování podpůrných opatření,</a:t>
            </a:r>
          </a:p>
          <a:p>
            <a:r>
              <a:rPr lang="cs-CZ" dirty="0"/>
              <a:t>h) poučení o možnosti podat žádost o revizi doporučení podle § 16b zákona,</a:t>
            </a:r>
          </a:p>
          <a:p>
            <a:r>
              <a:rPr lang="cs-CZ" dirty="0"/>
              <a:t>i) identifikační údaje pracovníka školského poradenského zařízení, který </a:t>
            </a:r>
            <a:r>
              <a:rPr lang="cs-CZ" dirty="0" smtClean="0"/>
              <a:t>poradenskou službu </a:t>
            </a:r>
            <a:r>
              <a:rPr lang="cs-CZ" dirty="0"/>
              <a:t>poskytl, a</a:t>
            </a:r>
          </a:p>
          <a:p>
            <a:r>
              <a:rPr lang="cs-CZ" dirty="0"/>
              <a:t>j) datum vyhotovení doporučení.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7682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Podpůrná opatření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2132856"/>
            <a:ext cx="8136904" cy="4392488"/>
          </a:xfrm>
        </p:spPr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sz="2400" dirty="0"/>
              <a:t>P</a:t>
            </a:r>
            <a:r>
              <a:rPr lang="cs-CZ" sz="2400" dirty="0" smtClean="0"/>
              <a:t>oradenská </a:t>
            </a:r>
            <a:r>
              <a:rPr lang="cs-CZ" sz="2400" dirty="0"/>
              <a:t>pomoc školy a ŠPZ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Úprava </a:t>
            </a:r>
            <a:r>
              <a:rPr lang="cs-CZ" sz="2400" dirty="0"/>
              <a:t>organizace, obsahu, hodnocení, forem a metod vzdělávání a školských služeb</a:t>
            </a:r>
          </a:p>
          <a:p>
            <a:r>
              <a:rPr lang="cs-CZ" sz="2400" dirty="0"/>
              <a:t>Úprava podmínek přijímání ke vzdělávání a ukončování vzdělávání</a:t>
            </a:r>
          </a:p>
          <a:p>
            <a:r>
              <a:rPr lang="cs-CZ" sz="2400" dirty="0"/>
              <a:t>Použití kompenzačních pomůcek, speciálních učebních pomůcek</a:t>
            </a:r>
          </a:p>
          <a:p>
            <a:r>
              <a:rPr lang="cs-CZ" sz="2400" dirty="0"/>
              <a:t>Využití komunikačních systémů neslyšících a hluchoslepých osob a AAK </a:t>
            </a:r>
          </a:p>
        </p:txBody>
      </p:sp>
    </p:spTree>
    <p:extLst>
      <p:ext uri="{BB962C8B-B14F-4D97-AF65-F5344CB8AC3E}">
        <p14:creationId xmlns:p14="http://schemas.microsoft.com/office/powerpoint/2010/main" val="347200793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Školské </a:t>
            </a:r>
            <a:r>
              <a:rPr lang="cs-CZ" sz="2400" dirty="0"/>
              <a:t>poradenské zařízení v doporučení stanoví dobu, po kterou je </a:t>
            </a:r>
            <a:r>
              <a:rPr lang="cs-CZ" sz="2400" dirty="0" smtClean="0"/>
              <a:t>poskytování  podpůrného </a:t>
            </a:r>
            <a:r>
              <a:rPr lang="cs-CZ" sz="2400" dirty="0"/>
              <a:t>opatření nezbytné; tato doba zpravidla nepřesáhne 2 roky. </a:t>
            </a:r>
            <a:endParaRPr lang="cs-CZ" sz="2400" dirty="0" smtClean="0"/>
          </a:p>
          <a:p>
            <a:r>
              <a:rPr lang="cs-CZ" sz="2400" dirty="0" smtClean="0"/>
              <a:t>Před skončením doby </a:t>
            </a:r>
            <a:r>
              <a:rPr lang="cs-CZ" sz="2400" dirty="0"/>
              <a:t>podle věty první školské poradenské zařízení vyrozumí zletilého žáka </a:t>
            </a:r>
            <a:r>
              <a:rPr lang="cs-CZ" sz="2400" dirty="0" smtClean="0"/>
              <a:t>nebo zákonného </a:t>
            </a:r>
            <a:r>
              <a:rPr lang="cs-CZ" sz="2400" dirty="0"/>
              <a:t>zástupce žáka o potřebě nového posouzení speciálních vzdělávacích potřeb</a:t>
            </a:r>
          </a:p>
        </p:txBody>
      </p:sp>
    </p:spTree>
    <p:extLst>
      <p:ext uri="{BB962C8B-B14F-4D97-AF65-F5344CB8AC3E}">
        <p14:creationId xmlns:p14="http://schemas.microsoft.com/office/powerpoint/2010/main" val="106651760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Poskytování po 11.-V. stupně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Podpůrná opatření škola poskytuje bezodkladně po obdržení </a:t>
            </a:r>
            <a:r>
              <a:rPr lang="cs-CZ" b="1" dirty="0" smtClean="0"/>
              <a:t>doporučení školského </a:t>
            </a:r>
            <a:r>
              <a:rPr lang="cs-CZ" b="1" dirty="0"/>
              <a:t>poradenského zařízení a udělení písemného informovaného souhlasu </a:t>
            </a:r>
            <a:r>
              <a:rPr lang="cs-CZ" b="1" dirty="0" smtClean="0"/>
              <a:t>zletilého žáka </a:t>
            </a:r>
            <a:r>
              <a:rPr lang="cs-CZ" b="1" dirty="0"/>
              <a:t>nebo zákonného zástupce žáka.</a:t>
            </a:r>
          </a:p>
          <a:p>
            <a:r>
              <a:rPr lang="cs-CZ" dirty="0" smtClean="0"/>
              <a:t>Informovaný </a:t>
            </a:r>
            <a:r>
              <a:rPr lang="cs-CZ" dirty="0"/>
              <a:t>souhlas podle odstavce 1 obsahuje</a:t>
            </a:r>
          </a:p>
          <a:p>
            <a:r>
              <a:rPr lang="cs-CZ" dirty="0"/>
              <a:t>a) výslovné vyjádření souhlasu s poskytováním podpůrných opatření,</a:t>
            </a:r>
          </a:p>
          <a:p>
            <a:r>
              <a:rPr lang="cs-CZ" dirty="0"/>
              <a:t>b) informace o důsledcích, které vyplývají z poskytování podpůrného opatření, zejména</a:t>
            </a:r>
          </a:p>
          <a:p>
            <a:r>
              <a:rPr lang="cs-CZ" dirty="0"/>
              <a:t>o změnách ve vzdělávání v souvislosti s poskytováním podpůrného opatření,</a:t>
            </a:r>
          </a:p>
          <a:p>
            <a:r>
              <a:rPr lang="cs-CZ" dirty="0"/>
              <a:t>c) informace o organizačních změnách, které v souvislosti s poskytováním </a:t>
            </a:r>
            <a:r>
              <a:rPr lang="cs-CZ" dirty="0" smtClean="0"/>
              <a:t>podpůrných opatření </a:t>
            </a:r>
            <a:r>
              <a:rPr lang="cs-CZ" dirty="0"/>
              <a:t>mohou nastat, </a:t>
            </a:r>
            <a:r>
              <a:rPr lang="cs-CZ" dirty="0" smtClean="0"/>
              <a:t>a</a:t>
            </a:r>
            <a:endParaRPr lang="cs-CZ" dirty="0"/>
          </a:p>
          <a:p>
            <a:r>
              <a:rPr lang="cs-CZ" dirty="0"/>
              <a:t>d</a:t>
            </a:r>
            <a:r>
              <a:rPr lang="cs-CZ" dirty="0" smtClean="0"/>
              <a:t>)</a:t>
            </a:r>
            <a:r>
              <a:rPr lang="cs-CZ" dirty="0"/>
              <a:t> podpis zletilého žáka nebo zákonného zástupce žáka stvrzující, že informacím</a:t>
            </a:r>
          </a:p>
          <a:p>
            <a:r>
              <a:rPr lang="cs-CZ" dirty="0"/>
              <a:t>uvedeným v písmenech b) a c) porozuměl.</a:t>
            </a:r>
          </a:p>
        </p:txBody>
      </p:sp>
    </p:spTree>
    <p:extLst>
      <p:ext uri="{BB962C8B-B14F-4D97-AF65-F5344CB8AC3E}">
        <p14:creationId xmlns:p14="http://schemas.microsoft.com/office/powerpoint/2010/main" val="387180064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Poskytování PO </a:t>
            </a:r>
            <a:r>
              <a:rPr lang="cs-CZ" dirty="0" err="1" smtClean="0"/>
              <a:t>ii</a:t>
            </a:r>
            <a:r>
              <a:rPr lang="cs-CZ" dirty="0" smtClean="0"/>
              <a:t>.-v. stupně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Není-li možné ze závažných důvodů zabezpečit bezodkladné </a:t>
            </a:r>
            <a:r>
              <a:rPr lang="cs-CZ" sz="2400" dirty="0" smtClean="0"/>
              <a:t>poskytování doporučeného </a:t>
            </a:r>
            <a:r>
              <a:rPr lang="cs-CZ" sz="2400" dirty="0"/>
              <a:t>podpůrného opatření, poskytuje škola po projednání se </a:t>
            </a:r>
            <a:r>
              <a:rPr lang="cs-CZ" sz="2400" dirty="0" smtClean="0"/>
              <a:t>školským poradenským </a:t>
            </a:r>
            <a:r>
              <a:rPr lang="cs-CZ" sz="2400" dirty="0"/>
              <a:t>zařízením a na základě informovaného souhlasu zletilého žáka </a:t>
            </a:r>
            <a:r>
              <a:rPr lang="cs-CZ" sz="2400" dirty="0" smtClean="0"/>
              <a:t>nebo zákonného </a:t>
            </a:r>
            <a:r>
              <a:rPr lang="cs-CZ" sz="2400" dirty="0"/>
              <a:t>zástupce žáka po dobu nezbytně nutnou jiné </a:t>
            </a:r>
            <a:r>
              <a:rPr lang="cs-CZ" sz="2400" b="1" dirty="0"/>
              <a:t>obdobné podpůrné </a:t>
            </a:r>
            <a:r>
              <a:rPr lang="cs-CZ" sz="2400" b="1" dirty="0" smtClean="0"/>
              <a:t>opatření stejného </a:t>
            </a:r>
            <a:r>
              <a:rPr lang="cs-CZ" sz="2400" b="1" dirty="0"/>
              <a:t>stupně</a:t>
            </a:r>
            <a:r>
              <a:rPr lang="cs-CZ" sz="2400" dirty="0"/>
              <a:t>. </a:t>
            </a:r>
            <a:endParaRPr lang="cs-CZ" sz="2400" dirty="0" smtClean="0"/>
          </a:p>
          <a:p>
            <a:r>
              <a:rPr lang="cs-CZ" sz="2400" dirty="0" smtClean="0"/>
              <a:t>Není-li </a:t>
            </a:r>
            <a:r>
              <a:rPr lang="cs-CZ" sz="2400" dirty="0"/>
              <a:t>doporučené podpůrné opatření poskytnuto </a:t>
            </a:r>
            <a:r>
              <a:rPr lang="cs-CZ" sz="2400" b="1" dirty="0"/>
              <a:t>do 4 měsíců </a:t>
            </a:r>
            <a:r>
              <a:rPr lang="cs-CZ" sz="2400" dirty="0"/>
              <a:t>ode </a:t>
            </a:r>
            <a:r>
              <a:rPr lang="cs-CZ" sz="2400" dirty="0" smtClean="0"/>
              <a:t>dne vydání </a:t>
            </a:r>
            <a:r>
              <a:rPr lang="cs-CZ" sz="2400" dirty="0"/>
              <a:t>doporučení, škola projedná tuto skutečnost se školským poradenským zařízením.</a:t>
            </a:r>
          </a:p>
        </p:txBody>
      </p:sp>
    </p:spTree>
    <p:extLst>
      <p:ext uri="{BB962C8B-B14F-4D97-AF65-F5344CB8AC3E}">
        <p14:creationId xmlns:p14="http://schemas.microsoft.com/office/powerpoint/2010/main" val="329115402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Poskytování po II.-V. stupně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Škola ve spolupráci se školským poradenským zařízením, žákem a </a:t>
            </a:r>
            <a:r>
              <a:rPr lang="cs-CZ" sz="2400" dirty="0" smtClean="0"/>
              <a:t>zákonným  zástupcem </a:t>
            </a:r>
            <a:r>
              <a:rPr lang="cs-CZ" sz="2400" dirty="0"/>
              <a:t>žáka průběžně vyhodnocuje poskytování podpůrného opatření. </a:t>
            </a:r>
            <a:endParaRPr lang="cs-CZ" sz="2400" dirty="0" smtClean="0"/>
          </a:p>
          <a:p>
            <a:r>
              <a:rPr lang="cs-CZ" sz="2400" dirty="0" smtClean="0"/>
              <a:t>Školské</a:t>
            </a:r>
            <a:r>
              <a:rPr lang="cs-CZ" sz="2400" dirty="0"/>
              <a:t> </a:t>
            </a:r>
            <a:r>
              <a:rPr lang="cs-CZ" sz="2400" dirty="0" smtClean="0"/>
              <a:t>poradenské </a:t>
            </a:r>
            <a:r>
              <a:rPr lang="cs-CZ" sz="2400" dirty="0"/>
              <a:t>zařízení vyhodnotí poskytování podpůrných opatření ve lhůtě jím </a:t>
            </a:r>
            <a:r>
              <a:rPr lang="cs-CZ" sz="2400" dirty="0" smtClean="0"/>
              <a:t>stanovené,  nejdéle </a:t>
            </a:r>
            <a:r>
              <a:rPr lang="cs-CZ" sz="2400" dirty="0"/>
              <a:t>však do 1 roku od vydání doporučení. V případě vyhodnocení </a:t>
            </a:r>
            <a:r>
              <a:rPr lang="cs-CZ" sz="2400" dirty="0" smtClean="0"/>
              <a:t>individuálního vzdělávacího </a:t>
            </a:r>
            <a:r>
              <a:rPr lang="cs-CZ" sz="2400" dirty="0"/>
              <a:t>plánu se uplatní § 4 odst. 2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7293371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Poskytování po </a:t>
            </a:r>
            <a:r>
              <a:rPr lang="cs-CZ" dirty="0" err="1" smtClean="0"/>
              <a:t>ii</a:t>
            </a:r>
            <a:r>
              <a:rPr lang="cs-CZ" dirty="0" smtClean="0"/>
              <a:t>.-v. stupně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Shledá-li </a:t>
            </a:r>
            <a:r>
              <a:rPr lang="cs-CZ" sz="2400" dirty="0"/>
              <a:t>škola, že podpůrná opatření nejsou dostačující nebo </a:t>
            </a:r>
            <a:r>
              <a:rPr lang="cs-CZ" sz="2400" dirty="0" smtClean="0"/>
              <a:t>nevedou k </a:t>
            </a:r>
            <a:r>
              <a:rPr lang="cs-CZ" sz="2400" dirty="0"/>
              <a:t>naplňování vzdělávacích možností a potřeb žáka, bezodkladně doporučí </a:t>
            </a:r>
            <a:r>
              <a:rPr lang="cs-CZ" sz="2400" dirty="0" smtClean="0"/>
              <a:t>zletilému žákovi </a:t>
            </a:r>
            <a:r>
              <a:rPr lang="cs-CZ" sz="2400" dirty="0"/>
              <a:t>nebo zákonnému zástupci žáka využití poradenské pomoci </a:t>
            </a:r>
            <a:r>
              <a:rPr lang="cs-CZ" sz="2400" dirty="0" smtClean="0"/>
              <a:t>školského poradenského </a:t>
            </a:r>
            <a:r>
              <a:rPr lang="cs-CZ" sz="2400" dirty="0"/>
              <a:t>zařízení. </a:t>
            </a:r>
            <a:endParaRPr lang="cs-CZ" sz="2400" dirty="0" smtClean="0"/>
          </a:p>
          <a:p>
            <a:r>
              <a:rPr lang="cs-CZ" sz="2400" dirty="0" smtClean="0"/>
              <a:t>Obdobně </a:t>
            </a:r>
            <a:r>
              <a:rPr lang="cs-CZ" sz="2400" dirty="0"/>
              <a:t>škola postupuje i v případě, shledá-li, že </a:t>
            </a:r>
            <a:r>
              <a:rPr lang="cs-CZ" sz="2400" dirty="0" smtClean="0"/>
              <a:t>poskytovaná podpůrná </a:t>
            </a:r>
            <a:r>
              <a:rPr lang="cs-CZ" sz="2400" dirty="0"/>
              <a:t>opatření již nejsou potřebná</a:t>
            </a:r>
            <a:r>
              <a:rPr lang="cs-CZ" sz="2400" dirty="0" smtClean="0"/>
              <a:t>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585804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Poskytování </a:t>
            </a:r>
            <a:r>
              <a:rPr lang="cs-CZ" dirty="0" err="1" smtClean="0"/>
              <a:t>ii</a:t>
            </a:r>
            <a:r>
              <a:rPr lang="cs-CZ" dirty="0" smtClean="0"/>
              <a:t>.-v.  stupně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Shledá-li školské poradenské zařízení, že podpůrná opatření nejsou </a:t>
            </a:r>
            <a:r>
              <a:rPr lang="cs-CZ" sz="2400" dirty="0" smtClean="0"/>
              <a:t>dostačující nebo </a:t>
            </a:r>
            <a:r>
              <a:rPr lang="cs-CZ" sz="2400" dirty="0"/>
              <a:t>nevedou k naplňování vzdělávacích možností a potřeb žáka, vydá </a:t>
            </a:r>
            <a:r>
              <a:rPr lang="cs-CZ" sz="2400" dirty="0" smtClean="0"/>
              <a:t>doporučení stanovující </a:t>
            </a:r>
            <a:r>
              <a:rPr lang="cs-CZ" sz="2400" dirty="0"/>
              <a:t>jiná podpůrná opatření případně stejná podpůrná opatření vyššího stupně.</a:t>
            </a:r>
          </a:p>
          <a:p>
            <a:r>
              <a:rPr lang="cs-CZ" sz="2400" dirty="0"/>
              <a:t>Povinnost předchozího informovaného souhlasu podle odstavce 1 tím není dotčena.</a:t>
            </a:r>
          </a:p>
        </p:txBody>
      </p:sp>
    </p:spTree>
    <p:extLst>
      <p:ext uri="{BB962C8B-B14F-4D97-AF65-F5344CB8AC3E}">
        <p14:creationId xmlns:p14="http://schemas.microsoft.com/office/powerpoint/2010/main" val="152340418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Organizace </a:t>
            </a:r>
            <a:r>
              <a:rPr lang="cs-CZ" b="1" dirty="0"/>
              <a:t>vzdělávání žáků s přiznanými podpůrnými opatřeními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dirty="0"/>
              <a:t>Ve třídě, oddělení nebo studijní skupině se může vzdělávat zpravidla nejvýše </a:t>
            </a:r>
            <a:r>
              <a:rPr lang="cs-CZ" dirty="0" smtClean="0"/>
              <a:t>5 žáků </a:t>
            </a:r>
            <a:r>
              <a:rPr lang="cs-CZ" dirty="0"/>
              <a:t>s přiznanými podpůrnými opatřeními druhého až pátého stupně, a to s </a:t>
            </a:r>
            <a:r>
              <a:rPr lang="cs-CZ" dirty="0" smtClean="0"/>
              <a:t>přihlédnutím ke </a:t>
            </a:r>
            <a:r>
              <a:rPr lang="cs-CZ" dirty="0"/>
              <a:t>skladbě těchto podpůrných opatření a povaze speciálních vzdělávacích potřeb </a:t>
            </a:r>
            <a:r>
              <a:rPr lang="cs-CZ" dirty="0" smtClean="0"/>
              <a:t>žáků. </a:t>
            </a:r>
          </a:p>
          <a:p>
            <a:r>
              <a:rPr lang="cs-CZ" dirty="0" smtClean="0"/>
              <a:t>Počet </a:t>
            </a:r>
            <a:r>
              <a:rPr lang="cs-CZ" dirty="0"/>
              <a:t>žáků s přiznanými podpůrnými opatřeními druhého až pátého stupně </a:t>
            </a:r>
            <a:r>
              <a:rPr lang="cs-CZ" dirty="0" smtClean="0"/>
              <a:t>však nesmí </a:t>
            </a:r>
            <a:r>
              <a:rPr lang="cs-CZ" dirty="0"/>
              <a:t>přesáhnout jednu třetinu žáků ve třídě, oddělení nebo studijní skupině.</a:t>
            </a:r>
          </a:p>
          <a:p>
            <a:r>
              <a:rPr lang="cs-CZ" dirty="0" smtClean="0"/>
              <a:t>Ve </a:t>
            </a:r>
            <a:r>
              <a:rPr lang="cs-CZ" dirty="0"/>
              <a:t>třídách, odděleních a studijních skupinách mohou vykonávat </a:t>
            </a:r>
            <a:r>
              <a:rPr lang="cs-CZ" dirty="0" smtClean="0"/>
              <a:t>pedagogickou činnost </a:t>
            </a:r>
            <a:r>
              <a:rPr lang="cs-CZ" dirty="0"/>
              <a:t>souběžně nejvýše 4 pedagogičtí pracovníci.</a:t>
            </a:r>
          </a:p>
          <a:p>
            <a:r>
              <a:rPr lang="cs-CZ" dirty="0" smtClean="0"/>
              <a:t>Omezení </a:t>
            </a:r>
            <a:r>
              <a:rPr lang="cs-CZ" dirty="0"/>
              <a:t>podle odstavců 1 a 2 se neuplatní u školy, které v jeho plnění </a:t>
            </a:r>
            <a:r>
              <a:rPr lang="cs-CZ" dirty="0" smtClean="0"/>
              <a:t>brání plnění </a:t>
            </a:r>
            <a:r>
              <a:rPr lang="cs-CZ" dirty="0"/>
              <a:t>povinnosti přednostního přijetí žáka podle § 34 odst. 4 nebo § 36 odst. 7 </a:t>
            </a:r>
            <a:r>
              <a:rPr lang="cs-CZ" dirty="0" smtClean="0"/>
              <a:t>zákona,  a </a:t>
            </a:r>
            <a:r>
              <a:rPr lang="cs-CZ" dirty="0"/>
              <a:t>dále u střední školy, konzervatoře nebo vyšší odborné školy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14430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Ve </a:t>
            </a:r>
            <a:r>
              <a:rPr lang="cs-CZ" sz="2400" dirty="0">
                <a:solidFill>
                  <a:schemeClr val="tx1"/>
                </a:solidFill>
              </a:rPr>
              <a:t>třídě, oddělení nebo ve studijní skupině, která není zřízená podle § 16 odst. </a:t>
            </a:r>
            <a:r>
              <a:rPr lang="cs-CZ" sz="2400" dirty="0" smtClean="0">
                <a:solidFill>
                  <a:schemeClr val="tx1"/>
                </a:solidFill>
              </a:rPr>
              <a:t>9 zákona</a:t>
            </a:r>
            <a:r>
              <a:rPr lang="cs-CZ" sz="2400" dirty="0">
                <a:solidFill>
                  <a:schemeClr val="tx1"/>
                </a:solidFill>
              </a:rPr>
              <a:t>, se mohou s přihlédnutím k rozsahu speciálních vzdělávacích potřeb </a:t>
            </a:r>
            <a:r>
              <a:rPr lang="cs-CZ" sz="2400" dirty="0" smtClean="0">
                <a:solidFill>
                  <a:schemeClr val="tx1"/>
                </a:solidFill>
              </a:rPr>
              <a:t>žáků vzdělávat </a:t>
            </a:r>
            <a:r>
              <a:rPr lang="cs-CZ" sz="2400" dirty="0">
                <a:solidFill>
                  <a:schemeClr val="tx1"/>
                </a:solidFill>
              </a:rPr>
              <a:t>nejvýše 4 žáci uvedení v § 16 odst. 9 zákona. Omezení podle věty první </a:t>
            </a:r>
            <a:r>
              <a:rPr lang="cs-CZ" sz="2400" dirty="0" smtClean="0">
                <a:solidFill>
                  <a:schemeClr val="tx1"/>
                </a:solidFill>
              </a:rPr>
              <a:t>se neuplatní </a:t>
            </a:r>
            <a:r>
              <a:rPr lang="cs-CZ" sz="2400" dirty="0">
                <a:solidFill>
                  <a:schemeClr val="tx1"/>
                </a:solidFill>
              </a:rPr>
              <a:t>u školy, které v jeho plnění brání plnění povinnosti přednostního přijetí </a:t>
            </a:r>
            <a:r>
              <a:rPr lang="cs-CZ" sz="2400" dirty="0" smtClean="0">
                <a:solidFill>
                  <a:schemeClr val="tx1"/>
                </a:solidFill>
              </a:rPr>
              <a:t>žáka podle </a:t>
            </a:r>
            <a:r>
              <a:rPr lang="cs-CZ" sz="2400" dirty="0">
                <a:solidFill>
                  <a:schemeClr val="tx1"/>
                </a:solidFill>
              </a:rPr>
              <a:t>§ 34 odst. 4 nebo § 36 odst. 7 zákona, a dále u střední školy, konzervatoře </a:t>
            </a:r>
            <a:r>
              <a:rPr lang="cs-CZ" sz="2400" dirty="0" smtClean="0">
                <a:solidFill>
                  <a:schemeClr val="tx1"/>
                </a:solidFill>
              </a:rPr>
              <a:t>nebo vyšší </a:t>
            </a:r>
            <a:r>
              <a:rPr lang="cs-CZ" sz="2400" dirty="0">
                <a:solidFill>
                  <a:schemeClr val="tx1"/>
                </a:solidFill>
              </a:rPr>
              <a:t>odborné školy.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55469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Podpora organizace vzdělávání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Pokud </a:t>
            </a:r>
            <a:r>
              <a:rPr lang="cs-CZ" dirty="0"/>
              <a:t>je ve třídě, oddělení nebo studijní skupině počet žáků s </a:t>
            </a:r>
            <a:r>
              <a:rPr lang="cs-CZ" dirty="0" smtClean="0"/>
              <a:t>přiznaným podpůrným </a:t>
            </a:r>
            <a:r>
              <a:rPr lang="cs-CZ" dirty="0"/>
              <a:t>opatřením druhého až pátého stupně v souladu s § 17 odst. 4 vyšší než 5, </a:t>
            </a:r>
            <a:r>
              <a:rPr lang="cs-CZ" dirty="0" smtClean="0"/>
              <a:t>lze pro </a:t>
            </a:r>
            <a:r>
              <a:rPr lang="cs-CZ" dirty="0"/>
              <a:t>jejich vzdělávání využít asistenta pedagoga nad rámec poskytovaných </a:t>
            </a:r>
            <a:r>
              <a:rPr lang="cs-CZ" dirty="0" smtClean="0"/>
              <a:t>podpůrných opatření</a:t>
            </a:r>
            <a:r>
              <a:rPr lang="cs-CZ" dirty="0"/>
              <a:t>; omezení počtu žáků připadajících na asistenta pedagoga se neuplatní.</a:t>
            </a:r>
          </a:p>
          <a:p>
            <a:pPr marL="0" indent="0">
              <a:buNone/>
            </a:pPr>
            <a:r>
              <a:rPr lang="cs-CZ" dirty="0" smtClean="0"/>
              <a:t>Do </a:t>
            </a:r>
            <a:r>
              <a:rPr lang="cs-CZ" dirty="0"/>
              <a:t>počtu žáků podle odstavce 1 se nezapočítávají ti žáci se </a:t>
            </a:r>
            <a:r>
              <a:rPr lang="cs-CZ" dirty="0" smtClean="0"/>
              <a:t>speciálními vzdělávacími </a:t>
            </a:r>
            <a:r>
              <a:rPr lang="cs-CZ" dirty="0"/>
              <a:t>potřebami, kterým je poskytováno podpůrné opatření spočívající ve </a:t>
            </a:r>
            <a:r>
              <a:rPr lang="cs-CZ" dirty="0" smtClean="0"/>
              <a:t>využití asistenta </a:t>
            </a:r>
            <a:r>
              <a:rPr lang="cs-CZ" dirty="0"/>
              <a:t>pedagoga.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75575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Pravidla vzdělávání žáků uvedených v § 16 odst. 9 zákona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Vzdělávání </a:t>
            </a:r>
            <a:r>
              <a:rPr lang="cs-CZ" dirty="0"/>
              <a:t>žáků uvedených v § 16 odst. 9 zákona se přednostně </a:t>
            </a:r>
            <a:r>
              <a:rPr lang="cs-CZ" dirty="0" smtClean="0"/>
              <a:t>uskutečňuje ve </a:t>
            </a:r>
            <a:r>
              <a:rPr lang="cs-CZ" dirty="0"/>
              <a:t>škole, třídě, oddělení nebo studijní skupině, která není zřízená podle § 16 odst. </a:t>
            </a:r>
            <a:r>
              <a:rPr lang="cs-CZ" dirty="0" smtClean="0"/>
              <a:t>9 zákona</a:t>
            </a:r>
            <a:r>
              <a:rPr lang="cs-CZ" dirty="0"/>
              <a:t>.</a:t>
            </a:r>
          </a:p>
          <a:p>
            <a:r>
              <a:rPr lang="cs-CZ" dirty="0" smtClean="0"/>
              <a:t>Shledá-li </a:t>
            </a:r>
            <a:r>
              <a:rPr lang="cs-CZ" dirty="0"/>
              <a:t>školské poradenské zařízení, že vzhledem k povaze </a:t>
            </a:r>
            <a:r>
              <a:rPr lang="cs-CZ" dirty="0" smtClean="0"/>
              <a:t>speciálních vzdělávacích </a:t>
            </a:r>
            <a:r>
              <a:rPr lang="cs-CZ" dirty="0"/>
              <a:t>potřeb žáka nebo k průběhu a výsledkům dosavadního </a:t>
            </a:r>
            <a:r>
              <a:rPr lang="cs-CZ" dirty="0" smtClean="0"/>
              <a:t>poskytování podpůrných </a:t>
            </a:r>
            <a:r>
              <a:rPr lang="cs-CZ" dirty="0"/>
              <a:t>opatření by samotná podpůrná opatření ve škole, třídě, oddělení nebo </a:t>
            </a:r>
            <a:r>
              <a:rPr lang="cs-CZ" dirty="0" smtClean="0"/>
              <a:t>studijní skupině</a:t>
            </a:r>
            <a:r>
              <a:rPr lang="cs-CZ" dirty="0"/>
              <a:t>, která není zřízená podle § 16 odst. 9 zákona, nepostačovala k </a:t>
            </a:r>
            <a:r>
              <a:rPr lang="cs-CZ" dirty="0" smtClean="0"/>
              <a:t>naplňování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vzdělávacích </a:t>
            </a:r>
            <a:r>
              <a:rPr lang="cs-CZ" dirty="0"/>
              <a:t>možností žáka a k uplatnění jeho práva na vzdělávání, doporučí </a:t>
            </a:r>
            <a:r>
              <a:rPr lang="cs-CZ" dirty="0" smtClean="0"/>
              <a:t>školské poradenské </a:t>
            </a:r>
            <a:r>
              <a:rPr lang="cs-CZ" dirty="0"/>
              <a:t>zařízení zařazení žáka do školy, třídy, oddělení nebo studijní skupiny </a:t>
            </a:r>
            <a:r>
              <a:rPr lang="cs-CZ" dirty="0" smtClean="0"/>
              <a:t>zřízené  </a:t>
            </a:r>
            <a:r>
              <a:rPr lang="pl-PL" dirty="0" smtClean="0"/>
              <a:t>podle </a:t>
            </a:r>
            <a:r>
              <a:rPr lang="pl-PL" dirty="0"/>
              <a:t>§ 16 odst. 9 zákona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6558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Podpůrná opatření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7279" y="2132856"/>
            <a:ext cx="9345185" cy="4464496"/>
          </a:xfrm>
        </p:spPr>
        <p:txBody>
          <a:bodyPr>
            <a:normAutofit/>
          </a:bodyPr>
          <a:lstStyle/>
          <a:p>
            <a:r>
              <a:rPr lang="cs-CZ" sz="2800" dirty="0"/>
              <a:t>Úprava očekávaných výstupů – dle rámcových vzdělávacích programů a akreditovaných vzdělávacích programů</a:t>
            </a:r>
          </a:p>
          <a:p>
            <a:r>
              <a:rPr lang="cs-CZ" sz="2800" dirty="0"/>
              <a:t>Vzdělávání podle individuálního vzdělávacího plánu</a:t>
            </a:r>
          </a:p>
          <a:p>
            <a:r>
              <a:rPr lang="cs-CZ" sz="2800" dirty="0"/>
              <a:t>Využití asistenta pedagoga</a:t>
            </a:r>
          </a:p>
          <a:p>
            <a:r>
              <a:rPr lang="cs-CZ" sz="2800" dirty="0"/>
              <a:t>Využití dalšího pedagogického pracovníka apod.</a:t>
            </a:r>
          </a:p>
          <a:p>
            <a:r>
              <a:rPr lang="cs-CZ" sz="2800" dirty="0"/>
              <a:t>Prostory stavebně a technicky upravené</a:t>
            </a:r>
          </a:p>
        </p:txBody>
      </p:sp>
    </p:spTree>
    <p:extLst>
      <p:ext uri="{BB962C8B-B14F-4D97-AF65-F5344CB8AC3E}">
        <p14:creationId xmlns:p14="http://schemas.microsoft.com/office/powerpoint/2010/main" val="287500359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Pravidla </a:t>
            </a:r>
            <a:r>
              <a:rPr lang="cs-CZ" b="1" dirty="0"/>
              <a:t>vzdělávání žáků uvedených v § 16 odst. 9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Školy</a:t>
            </a:r>
            <a:r>
              <a:rPr lang="cs-CZ" dirty="0"/>
              <a:t>, třídy, oddělení a studijní skupiny jsou zřizovány podle druhu </a:t>
            </a:r>
            <a:r>
              <a:rPr lang="cs-CZ" dirty="0" smtClean="0"/>
              <a:t>znevýhodnění </a:t>
            </a:r>
            <a:r>
              <a:rPr lang="cs-CZ" dirty="0"/>
              <a:t>uvedeného v § 16 odst. 9 zákona; v odůvodněných případech se v nich mohou vzdělávat </a:t>
            </a:r>
            <a:r>
              <a:rPr lang="cs-CZ" dirty="0" smtClean="0"/>
              <a:t>i žáci </a:t>
            </a:r>
            <a:r>
              <a:rPr lang="cs-CZ" dirty="0"/>
              <a:t>s jiným znevýhodněním uvedeným v § 16 odst. 9 zákona, přičemž jejich počet </a:t>
            </a:r>
            <a:r>
              <a:rPr lang="cs-CZ" dirty="0" smtClean="0"/>
              <a:t>nesmí přesáhnout </a:t>
            </a:r>
            <a:r>
              <a:rPr lang="cs-CZ" dirty="0"/>
              <a:t>jednu čtvrtinu nejvyššího počtu žáků vzdělávajících se ve třídě, oddělení </a:t>
            </a:r>
            <a:r>
              <a:rPr lang="cs-CZ" dirty="0" smtClean="0"/>
              <a:t>nebo studijní </a:t>
            </a:r>
            <a:r>
              <a:rPr lang="cs-CZ" dirty="0"/>
              <a:t>skupině podle § 25.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 smtClean="0"/>
              <a:t>Ve </a:t>
            </a:r>
            <a:r>
              <a:rPr lang="cs-CZ" dirty="0"/>
              <a:t>třídě mateřské nebo střední školy, oddělení konzervatoře nebo </a:t>
            </a:r>
            <a:r>
              <a:rPr lang="cs-CZ" dirty="0" smtClean="0"/>
              <a:t>studijní skupině </a:t>
            </a:r>
            <a:r>
              <a:rPr lang="cs-CZ" dirty="0"/>
              <a:t>vyšší odborné školy se mohou žáci s různými znevýhodněními uvedenými v § </a:t>
            </a:r>
            <a:r>
              <a:rPr lang="cs-CZ" dirty="0" smtClean="0"/>
              <a:t>16 odst</a:t>
            </a:r>
            <a:r>
              <a:rPr lang="cs-CZ" dirty="0"/>
              <a:t>. 9 zákona vzdělávat bez omezení podle odstavce 3.</a:t>
            </a:r>
          </a:p>
          <a:p>
            <a:r>
              <a:rPr lang="cs-CZ" dirty="0" smtClean="0"/>
              <a:t>Ve </a:t>
            </a:r>
            <a:r>
              <a:rPr lang="cs-CZ" dirty="0"/>
              <a:t>škole, třídě, oddělení nebo studijní skupině zřízené podle § 16 odst. 9 </a:t>
            </a:r>
            <a:r>
              <a:rPr lang="cs-CZ" dirty="0" smtClean="0"/>
              <a:t>zákona pro </a:t>
            </a:r>
            <a:r>
              <a:rPr lang="cs-CZ" dirty="0"/>
              <a:t>žáky s mentálním postižením se nevzdělávají žáci bez mentálního postižení.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37370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800" b="1" dirty="0"/>
              <a:t>Zařazování žáků do školy, třídy, oddělení nebo studijní skupiny zřízené podle</a:t>
            </a:r>
            <a:br>
              <a:rPr lang="cs-CZ" sz="1800" b="1" dirty="0"/>
            </a:br>
            <a:r>
              <a:rPr lang="cs-CZ" sz="1800" b="1" dirty="0"/>
              <a:t>§ 16 odst. 9 zákona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  <a:p>
            <a:r>
              <a:rPr lang="cs-CZ" sz="2900" dirty="0" smtClean="0"/>
              <a:t>Žáka </a:t>
            </a:r>
            <a:r>
              <a:rPr lang="cs-CZ" sz="2900" dirty="0"/>
              <a:t>lze vzdělávat ve škole, třídě, oddělení nebo studijní skupině zřízené </a:t>
            </a:r>
            <a:r>
              <a:rPr lang="cs-CZ" sz="2900" dirty="0" smtClean="0"/>
              <a:t>podle § </a:t>
            </a:r>
            <a:r>
              <a:rPr lang="cs-CZ" sz="2900" dirty="0"/>
              <a:t>16 odst. 9 zákona pouze na základě žádosti zletilého žáka nebo zákonného </a:t>
            </a:r>
            <a:r>
              <a:rPr lang="cs-CZ" sz="2900" dirty="0" smtClean="0"/>
              <a:t>zástupce žáka </a:t>
            </a:r>
            <a:r>
              <a:rPr lang="cs-CZ" sz="2900" dirty="0"/>
              <a:t>a doporučení školského poradenského zařízení, je-li to v souladu se zájmem žáka.</a:t>
            </a:r>
          </a:p>
          <a:p>
            <a:r>
              <a:rPr lang="cs-CZ" sz="2900" dirty="0" smtClean="0"/>
              <a:t>Na </a:t>
            </a:r>
            <a:r>
              <a:rPr lang="cs-CZ" sz="2900" dirty="0"/>
              <a:t>doporučení podle odstavce 1 a postup školského poradenského zařízení </a:t>
            </a:r>
            <a:r>
              <a:rPr lang="cs-CZ" sz="2900" dirty="0" smtClean="0"/>
              <a:t>při jeho </a:t>
            </a:r>
            <a:r>
              <a:rPr lang="cs-CZ" sz="2900" dirty="0"/>
              <a:t>vydání se použije § 11 odst. 3 až 5, § 12, 13 a 15 obdobně. Toto doporučení </a:t>
            </a:r>
            <a:r>
              <a:rPr lang="cs-CZ" sz="2900" dirty="0" smtClean="0"/>
              <a:t>je platné </a:t>
            </a:r>
            <a:r>
              <a:rPr lang="cs-CZ" sz="2900" dirty="0"/>
              <a:t>po dobu v něm stanovenou, zpravidla nejvýše po dobu 2 let; v případě </a:t>
            </a:r>
            <a:r>
              <a:rPr lang="cs-CZ" sz="2900" dirty="0" smtClean="0"/>
              <a:t>doporučení zařazení </a:t>
            </a:r>
            <a:r>
              <a:rPr lang="cs-CZ" sz="2900" dirty="0"/>
              <a:t>žáka do školy pro žáky s mentálním postižením nejdéle po dobu 1 </a:t>
            </a:r>
            <a:r>
              <a:rPr lang="cs-CZ" sz="2900" dirty="0" smtClean="0"/>
              <a:t>roku, nejedná-li </a:t>
            </a:r>
            <a:r>
              <a:rPr lang="cs-CZ" sz="2900" dirty="0"/>
              <a:t>se o žáka se středně těžkým nebo těžkým mentálním postižením.</a:t>
            </a:r>
          </a:p>
          <a:p>
            <a:r>
              <a:rPr lang="cs-CZ" sz="2900" dirty="0" smtClean="0"/>
              <a:t>Doporučení </a:t>
            </a:r>
            <a:r>
              <a:rPr lang="cs-CZ" sz="2900" dirty="0"/>
              <a:t>obsahuje dále odůvodnění, ze kterého jsou zřejmé důvody </a:t>
            </a:r>
            <a:r>
              <a:rPr lang="cs-CZ" sz="2900" dirty="0" smtClean="0"/>
              <a:t>pro doporučení </a:t>
            </a:r>
            <a:r>
              <a:rPr lang="cs-CZ" sz="2900" dirty="0"/>
              <a:t>vzdělávání ve škole, třídě, oddělení nebo studijní skupině zřízené podle § </a:t>
            </a:r>
            <a:r>
              <a:rPr lang="cs-CZ" sz="2900" dirty="0" smtClean="0"/>
              <a:t>16 odst</a:t>
            </a:r>
            <a:r>
              <a:rPr lang="cs-CZ" sz="2900" dirty="0"/>
              <a:t>. 9 zákona a naplnění podmínek stanovených v § 16 odst. 9 zákona</a:t>
            </a:r>
            <a:r>
              <a:rPr lang="cs-CZ" sz="2900" dirty="0" smtClean="0"/>
              <a:t>.</a:t>
            </a:r>
            <a:endParaRPr lang="cs-CZ" sz="2900" dirty="0"/>
          </a:p>
        </p:txBody>
      </p:sp>
    </p:spTree>
    <p:extLst>
      <p:ext uri="{BB962C8B-B14F-4D97-AF65-F5344CB8AC3E}">
        <p14:creationId xmlns:p14="http://schemas.microsoft.com/office/powerpoint/2010/main" val="19777660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podání žádosti podle § 20 odst. 1, nejpozději však do 7 dnů ode dne, </a:t>
            </a:r>
            <a:r>
              <a:rPr lang="cs-CZ" dirty="0" smtClean="0"/>
              <a:t>kdy zletilý </a:t>
            </a:r>
            <a:r>
              <a:rPr lang="cs-CZ" dirty="0"/>
              <a:t>žák nebo zákonný zástupce žáka projeví zájem o tento způsob vzdělávání, je </a:t>
            </a:r>
            <a:r>
              <a:rPr lang="cs-CZ" dirty="0" smtClean="0"/>
              <a:t>škola povinna </a:t>
            </a:r>
            <a:r>
              <a:rPr lang="cs-CZ" dirty="0"/>
              <a:t>informovat zletilého žáka nebo zákonného zástupce žáka o</a:t>
            </a:r>
          </a:p>
          <a:p>
            <a:r>
              <a:rPr lang="cs-CZ" dirty="0"/>
              <a:t>a) organizaci vzdělávání, rozdílech ve srovnání se stávajícím vzděláváním a </a:t>
            </a:r>
            <a:r>
              <a:rPr lang="cs-CZ" dirty="0" smtClean="0"/>
              <a:t>souvisejících organizačních </a:t>
            </a:r>
            <a:r>
              <a:rPr lang="cs-CZ" dirty="0"/>
              <a:t>změnách,</a:t>
            </a:r>
          </a:p>
          <a:p>
            <a:r>
              <a:rPr lang="cs-CZ" dirty="0"/>
              <a:t>b) struktuře školního vzdělávacího programu a skladbě předmětů včetně </a:t>
            </a:r>
            <a:r>
              <a:rPr lang="cs-CZ" dirty="0" smtClean="0"/>
              <a:t>předmětů speciálně </a:t>
            </a:r>
            <a:r>
              <a:rPr lang="cs-CZ" dirty="0"/>
              <a:t>pedagogické péče,</a:t>
            </a:r>
          </a:p>
          <a:p>
            <a:r>
              <a:rPr lang="cs-CZ" dirty="0"/>
              <a:t>c) možnostech školy zabezpečit poskytování podpůrných opatření </a:t>
            </a:r>
            <a:r>
              <a:rPr lang="cs-CZ" dirty="0" smtClean="0"/>
              <a:t>doporučených pro </a:t>
            </a:r>
            <a:r>
              <a:rPr lang="cs-CZ" dirty="0"/>
              <a:t>vzdělávání žáka,</a:t>
            </a:r>
          </a:p>
          <a:p>
            <a:r>
              <a:rPr lang="cs-CZ" dirty="0"/>
              <a:t>d) dopadech vzdělávání ve škole, třídě, oddělení nebo studijní skupině zřízené podle</a:t>
            </a:r>
          </a:p>
          <a:p>
            <a:r>
              <a:rPr lang="cs-CZ" dirty="0"/>
              <a:t>§ 16 odst. 9 zákona na možnosti rozvoje vzdělávacího potenciálu žáka a</a:t>
            </a:r>
          </a:p>
          <a:p>
            <a:r>
              <a:rPr lang="cs-CZ" dirty="0"/>
              <a:t>e) možnostech dalšího vzdělávání a profesního uplatnění.</a:t>
            </a:r>
          </a:p>
        </p:txBody>
      </p:sp>
    </p:spTree>
    <p:extLst>
      <p:ext uri="{BB962C8B-B14F-4D97-AF65-F5344CB8AC3E}">
        <p14:creationId xmlns:p14="http://schemas.microsoft.com/office/powerpoint/2010/main" val="423299327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Organizace vzdělávání žáků uvedených v § 16 odst. 9 zákona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</a:t>
            </a:r>
            <a:r>
              <a:rPr lang="cs-CZ" dirty="0"/>
              <a:t>mateřské škole zřízené podle § 16 odst. 9 zákona je rozsah </a:t>
            </a:r>
            <a:r>
              <a:rPr lang="cs-CZ" dirty="0" smtClean="0"/>
              <a:t>poskytování speciálně </a:t>
            </a:r>
            <a:r>
              <a:rPr lang="cs-CZ" dirty="0"/>
              <a:t>pedagogické péče nejvýše 3 hodiny denně.</a:t>
            </a:r>
          </a:p>
          <a:p>
            <a:r>
              <a:rPr lang="cs-CZ" dirty="0" smtClean="0"/>
              <a:t>Žáci</a:t>
            </a:r>
            <a:r>
              <a:rPr lang="cs-CZ" dirty="0"/>
              <a:t>, kteří se vzdělávají v základní škole zřízené podle § 16 odst. 9 zákona </a:t>
            </a:r>
            <a:r>
              <a:rPr lang="cs-CZ" dirty="0" smtClean="0"/>
              <a:t>nebo třídě </a:t>
            </a:r>
            <a:r>
              <a:rPr lang="cs-CZ" dirty="0"/>
              <a:t>základní školy zřízené podle § 16 odst. 9 zákona, mohou mít na prvním </a:t>
            </a:r>
            <a:r>
              <a:rPr lang="cs-CZ" dirty="0" smtClean="0"/>
              <a:t>stupni nejvýše </a:t>
            </a:r>
            <a:r>
              <a:rPr lang="cs-CZ" dirty="0"/>
              <a:t>5 vyučovacích hodin v dopoledním vyučování a 5 vyučovacích </a:t>
            </a:r>
            <a:r>
              <a:rPr lang="cs-CZ" dirty="0" smtClean="0"/>
              <a:t>hodin v </a:t>
            </a:r>
            <a:r>
              <a:rPr lang="cs-CZ" dirty="0"/>
              <a:t>odpoledním vyučování; na druhém stupni nejvýše 6 vyučovacích hodin v </a:t>
            </a:r>
            <a:r>
              <a:rPr lang="cs-CZ" dirty="0" smtClean="0"/>
              <a:t>dopoledním vyučování </a:t>
            </a:r>
            <a:r>
              <a:rPr lang="cs-CZ" dirty="0"/>
              <a:t>a 6 vyučovacích hodin v odpoledním vyučování.</a:t>
            </a:r>
          </a:p>
          <a:p>
            <a:r>
              <a:rPr lang="cs-CZ" dirty="0" smtClean="0"/>
              <a:t>Ve </a:t>
            </a:r>
            <a:r>
              <a:rPr lang="cs-CZ" dirty="0"/>
              <a:t>třídách, odděleních a studijních skupinách zřízených podle § 16 odst. </a:t>
            </a:r>
            <a:r>
              <a:rPr lang="cs-CZ" dirty="0" smtClean="0"/>
              <a:t>9 zákona </a:t>
            </a:r>
            <a:r>
              <a:rPr lang="cs-CZ" dirty="0"/>
              <a:t>mohou být zařazeni žáci 2 i více ročníků, popřípadě i prvního a druhého stupně.</a:t>
            </a:r>
          </a:p>
        </p:txBody>
      </p:sp>
    </p:spTree>
    <p:extLst>
      <p:ext uri="{BB962C8B-B14F-4D97-AF65-F5344CB8AC3E}">
        <p14:creationId xmlns:p14="http://schemas.microsoft.com/office/powerpoint/2010/main" val="422434546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Počty žáků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Třída, oddělení a studijní skupina zřízená podle § 16 odst. 9 zákona má </a:t>
            </a:r>
            <a:r>
              <a:rPr lang="cs-CZ" sz="2400" dirty="0" smtClean="0"/>
              <a:t>nejméně 6 </a:t>
            </a:r>
            <a:r>
              <a:rPr lang="cs-CZ" sz="2400" dirty="0"/>
              <a:t>a nejvíce 14 žáků s přihlédnutím k věku a speciálním vzdělávacím potřebám žáků.</a:t>
            </a:r>
          </a:p>
          <a:p>
            <a:pPr marL="0" indent="0">
              <a:buNone/>
            </a:pPr>
            <a:r>
              <a:rPr lang="cs-CZ" sz="2400" dirty="0"/>
              <a:t>Pokud z doporučení školského poradenského zařízení vyplývá, že by počet žáků </a:t>
            </a:r>
            <a:r>
              <a:rPr lang="cs-CZ" sz="2400" dirty="0" smtClean="0"/>
              <a:t>podle věty </a:t>
            </a:r>
            <a:r>
              <a:rPr lang="cs-CZ" sz="2400" dirty="0"/>
              <a:t>první nepostačoval k naplňování jejich vzdělávacích možností a k uplatnění </a:t>
            </a:r>
            <a:r>
              <a:rPr lang="cs-CZ" sz="2400" dirty="0" smtClean="0"/>
              <a:t>jejich práva </a:t>
            </a:r>
            <a:r>
              <a:rPr lang="cs-CZ" sz="2400" dirty="0"/>
              <a:t>na vzdělávání, má třída, oddělení a studijní skupina nejméně 4 a nejvíce 6 žáků.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Škola </a:t>
            </a:r>
            <a:r>
              <a:rPr lang="cs-CZ" sz="2400" dirty="0"/>
              <a:t>zřízená podle § 16 odst. 9 zákona má nejméně 10 žáků.</a:t>
            </a:r>
          </a:p>
        </p:txBody>
      </p:sp>
    </p:spTree>
    <p:extLst>
      <p:ext uri="{BB962C8B-B14F-4D97-AF65-F5344CB8AC3E}">
        <p14:creationId xmlns:p14="http://schemas.microsoft.com/office/powerpoint/2010/main" val="376871745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800" dirty="0"/>
              <a:t>Pro vzdělávání ve škole, třídě, oddělení nebo studijní skupině zřízené podle § 16 odst. 9 školského zákona lze doporučit pouze podpůrná</a:t>
            </a:r>
            <a:br>
              <a:rPr lang="cs-CZ" sz="1800" dirty="0"/>
            </a:br>
            <a:r>
              <a:rPr lang="cs-CZ" sz="1800" dirty="0"/>
              <a:t>opatření spočívající v</a:t>
            </a:r>
            <a:br>
              <a:rPr lang="cs-CZ" sz="1800" dirty="0"/>
            </a:b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</a:t>
            </a:r>
            <a:r>
              <a:rPr lang="cs-CZ" dirty="0"/>
              <a:t>) poradenské pomoci školy a školského poradenského zařízení,</a:t>
            </a:r>
          </a:p>
          <a:p>
            <a:r>
              <a:rPr lang="cs-CZ" dirty="0"/>
              <a:t>b) úpravě podmínek přijímání ke vzdělávání a ukončování vzdělávání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c) použití kompenzačních pomůcek, speciálních učebnic a speciálních učebních pomůcek, využívání komunikačních </a:t>
            </a:r>
            <a:r>
              <a:rPr lang="cs-CZ" dirty="0" smtClean="0"/>
              <a:t>systémů neslyšících </a:t>
            </a:r>
            <a:r>
              <a:rPr lang="cs-CZ" dirty="0"/>
              <a:t>a hluchoslepých osob, Braillova písma a podpůrných nebo náhradních komunikačních systémů,</a:t>
            </a:r>
          </a:p>
          <a:p>
            <a:r>
              <a:rPr lang="cs-CZ" dirty="0"/>
              <a:t>d) vzdělávání podle individuálního vzdělávacího plánu,</a:t>
            </a:r>
          </a:p>
          <a:p>
            <a:r>
              <a:rPr lang="cs-CZ" dirty="0"/>
              <a:t>e) úpravě očekávaných výstupů vzdělávání v mezích stanovených rámcovými vzdělávacími programy a akreditovanými </a:t>
            </a:r>
            <a:r>
              <a:rPr lang="cs-CZ" dirty="0" smtClean="0"/>
              <a:t>vzdělávacími programy </a:t>
            </a:r>
            <a:r>
              <a:rPr lang="cs-CZ" dirty="0"/>
              <a:t>nebo</a:t>
            </a:r>
          </a:p>
          <a:p>
            <a:r>
              <a:rPr lang="cs-CZ" dirty="0"/>
              <a:t>f) využití asistenta pedagoga, dalšího pedagogického pracovníka, tlumočníka českého znakového jazyka, přepisovatele pro neslyšící</a:t>
            </a:r>
          </a:p>
          <a:p>
            <a:r>
              <a:rPr lang="cs-CZ" dirty="0"/>
              <a:t>nebo možnosti působení osob poskytujících žákovi po dobu jeho pobytu ve škole podporu podle jiného právního </a:t>
            </a:r>
            <a:r>
              <a:rPr lang="cs-CZ" dirty="0">
                <a:solidFill>
                  <a:srgbClr val="FF0000"/>
                </a:solidFill>
              </a:rPr>
              <a:t>předpisu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03457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27/2016 Sb. o vzdělávání žáků se SVP a žáků nadaných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Postup před přiznáním podpůrných opatření 2.-5. stupně</a:t>
            </a:r>
          </a:p>
          <a:p>
            <a:r>
              <a:rPr lang="cs-CZ" dirty="0" smtClean="0"/>
              <a:t>Zpráva a doporučení za účelem stanovení podpůrných opatření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96863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27/2016 Sb. o vzdělávání žáků se SVP a žáků nadaných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Pravidla vzdělávání žáků uvedených v §16 odst. 9 zákona</a:t>
            </a:r>
          </a:p>
          <a:p>
            <a:r>
              <a:rPr lang="cs-CZ" b="1" dirty="0" smtClean="0"/>
              <a:t>Logopedická třída</a:t>
            </a:r>
          </a:p>
          <a:p>
            <a:r>
              <a:rPr lang="cs-CZ" b="1" dirty="0" smtClean="0"/>
              <a:t>Základní škola logopedická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72660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Podpůrná opatření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5 stupňů podpůrných opatření </a:t>
            </a:r>
          </a:p>
          <a:p>
            <a:r>
              <a:rPr lang="cs-CZ" sz="2400" dirty="0"/>
              <a:t>h</a:t>
            </a:r>
            <a:r>
              <a:rPr lang="cs-CZ" sz="2400" dirty="0" smtClean="0"/>
              <a:t>ledisko organizační, pedagogické a finanční náročnosti</a:t>
            </a:r>
          </a:p>
          <a:p>
            <a:r>
              <a:rPr lang="cs-CZ" sz="2400" dirty="0"/>
              <a:t>k</a:t>
            </a:r>
            <a:r>
              <a:rPr lang="cs-CZ" sz="2400" dirty="0" smtClean="0"/>
              <a:t>ombinování PO z různých stupňů</a:t>
            </a:r>
          </a:p>
          <a:p>
            <a:r>
              <a:rPr lang="cs-CZ" sz="2400" dirty="0"/>
              <a:t>n</a:t>
            </a:r>
            <a:r>
              <a:rPr lang="cs-CZ" sz="2400" dirty="0" smtClean="0"/>
              <a:t>ávaznost PO</a:t>
            </a:r>
          </a:p>
          <a:p>
            <a:r>
              <a:rPr lang="cs-CZ" sz="2400" dirty="0" smtClean="0"/>
              <a:t>Posun k vyšším stupňům PO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 - nedostatečná PO v průběhu</a:t>
            </a:r>
          </a:p>
          <a:p>
            <a:pPr marL="0" indent="0">
              <a:buNone/>
            </a:pPr>
            <a:r>
              <a:rPr lang="cs-CZ" sz="2400" dirty="0"/>
              <a:t>	 </a:t>
            </a:r>
            <a:r>
              <a:rPr lang="cs-CZ" sz="2400" dirty="0" smtClean="0"/>
              <a:t>- míra SVP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6800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Podpůrná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1. stupeň – bez doporučení školského poradenského zařízení, bez informovaného souhlasu ZZ, bez financí navíc</a:t>
            </a:r>
          </a:p>
          <a:p>
            <a:r>
              <a:rPr lang="cs-CZ" sz="2400" dirty="0" smtClean="0"/>
              <a:t>2.-5. stupeň – pouze na doporučení ŠPZ</a:t>
            </a:r>
          </a:p>
          <a:p>
            <a:r>
              <a:rPr lang="cs-CZ" sz="2400" dirty="0" smtClean="0"/>
              <a:t>Spolupráce - škola– ŠPZ – ZZ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2977923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Dividenda</Template>
  <TotalTime>432</TotalTime>
  <Words>4363</Words>
  <Application>Microsoft Office PowerPoint</Application>
  <PresentationFormat>Vlastní</PresentationFormat>
  <Paragraphs>388</Paragraphs>
  <Slides>77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77</vt:i4>
      </vt:variant>
    </vt:vector>
  </HeadingPairs>
  <TitlesOfParts>
    <vt:vector size="78" baseType="lpstr">
      <vt:lpstr>Dividenda</vt:lpstr>
      <vt:lpstr>Legislativa, poradenství</vt:lpstr>
      <vt:lpstr>Školský zákon 82/2015</vt:lpstr>
      <vt:lpstr>§16</vt:lpstr>
      <vt:lpstr>DÍTĚ, ŽÁK A STUDENT S SVP</vt:lpstr>
      <vt:lpstr>PODPŮRNÉ OPATŘENÍ </vt:lpstr>
      <vt:lpstr>Podpůrná opatření </vt:lpstr>
      <vt:lpstr>Podpůrná opatření </vt:lpstr>
      <vt:lpstr>Podpůrná opatření </vt:lpstr>
      <vt:lpstr>Podpůrná opatření</vt:lpstr>
      <vt:lpstr>Podpůrná opatření</vt:lpstr>
      <vt:lpstr>Podmínky k zařazení/přijetí žáka do speciální třídy, školy </vt:lpstr>
      <vt:lpstr>Podpůrná opatření</vt:lpstr>
      <vt:lpstr>Poradenská pomoc ŠPZ</vt:lpstr>
      <vt:lpstr>Výsledky poradenské pomoci</vt:lpstr>
      <vt:lpstr>Revize </vt:lpstr>
      <vt:lpstr>revize</vt:lpstr>
      <vt:lpstr>Důležité vyhlášky!!!</vt:lpstr>
      <vt:lpstr>Obsah vyhlášky</vt:lpstr>
      <vt:lpstr>PPP – pedagogicko-psychologická poradna</vt:lpstr>
      <vt:lpstr>PPP</vt:lpstr>
      <vt:lpstr>PPP</vt:lpstr>
      <vt:lpstr>psychologická a speciálně pedagogická intervence</vt:lpstr>
      <vt:lpstr>psychologická a speciálně pedagogická intervence</vt:lpstr>
      <vt:lpstr>SPC – logopedické zaměření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Poradenská činnost školy</vt:lpstr>
      <vt:lpstr>Poradenská činnost školy</vt:lpstr>
      <vt:lpstr>Poradenská činnost školy</vt:lpstr>
      <vt:lpstr>Poradenská činnost školy</vt:lpstr>
      <vt:lpstr>Důležité vyhlášky </vt:lpstr>
      <vt:lpstr>27/2016 Sb. o vzdělávání žáků se SVP a žáků nadaných</vt:lpstr>
      <vt:lpstr>IVP</vt:lpstr>
      <vt:lpstr>IVP</vt:lpstr>
      <vt:lpstr>IVP</vt:lpstr>
      <vt:lpstr>IVP</vt:lpstr>
      <vt:lpstr>IVP</vt:lpstr>
      <vt:lpstr>IVP</vt:lpstr>
      <vt:lpstr>Asistent pedagoga  (AP)</vt:lpstr>
      <vt:lpstr>AP</vt:lpstr>
      <vt:lpstr>AP – počty žáků</vt:lpstr>
      <vt:lpstr>Postup školy poskytující PO 1. stupně </vt:lpstr>
      <vt:lpstr>Postup školy poskytující PO 1. stupně </vt:lpstr>
      <vt:lpstr>POSTUP PŘED PŘIZNÁNÍM PO II.-V. STUPNĚ</vt:lpstr>
      <vt:lpstr>Činnost ŠPZ</vt:lpstr>
      <vt:lpstr>Činnost špz</vt:lpstr>
      <vt:lpstr>Činnost špz</vt:lpstr>
      <vt:lpstr>Činnost špz</vt:lpstr>
      <vt:lpstr>dokumentace</vt:lpstr>
      <vt:lpstr>dokumentace</vt:lpstr>
      <vt:lpstr>zpráva</vt:lpstr>
      <vt:lpstr>Prezentace aplikace PowerPoint</vt:lpstr>
      <vt:lpstr>doporučení</vt:lpstr>
      <vt:lpstr>Doporučení </vt:lpstr>
      <vt:lpstr>Doporučení </vt:lpstr>
      <vt:lpstr>Doporučení </vt:lpstr>
      <vt:lpstr>Poskytování po 11.-V. stupně</vt:lpstr>
      <vt:lpstr>Poskytování PO ii.-v. stupně</vt:lpstr>
      <vt:lpstr>Poskytování po II.-V. stupně</vt:lpstr>
      <vt:lpstr>Poskytování po ii.-v. stupně</vt:lpstr>
      <vt:lpstr>Poskytování ii.-v.  stupně</vt:lpstr>
      <vt:lpstr>     Organizace vzdělávání žáků s přiznanými podpůrnými opatřeními </vt:lpstr>
      <vt:lpstr>Prezentace aplikace PowerPoint</vt:lpstr>
      <vt:lpstr>Podpora organizace vzdělávání </vt:lpstr>
      <vt:lpstr>Pravidla vzdělávání žáků uvedených v § 16 odst. 9 zákona </vt:lpstr>
      <vt:lpstr>Pravidla vzdělávání žáků uvedených v § 16 odst. 9 zákona</vt:lpstr>
      <vt:lpstr>Zařazování žáků do školy, třídy, oddělení nebo studijní skupiny zřízené podle § 16 odst. 9 zákona </vt:lpstr>
      <vt:lpstr>Prezentace aplikace PowerPoint</vt:lpstr>
      <vt:lpstr>Organizace vzdělávání žáků uvedených v § 16 odst. 9 zákona </vt:lpstr>
      <vt:lpstr>Počty žáků</vt:lpstr>
      <vt:lpstr>Pro vzdělávání ve škole, třídě, oddělení nebo studijní skupině zřízené podle § 16 odst. 9 školského zákona lze doporučit pouze podpůrná opatření spočívající v </vt:lpstr>
      <vt:lpstr>27/2016 Sb. o vzdělávání žáků se SVP a žáků nadaných</vt:lpstr>
      <vt:lpstr>27/2016 Sb. o vzdělávání žáků se SVP a žáků nadaných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Legislativa, poradenství</dc:title>
  <dc:creator>Bočková</dc:creator>
  <cp:lastModifiedBy>Bockova</cp:lastModifiedBy>
  <cp:revision>31</cp:revision>
  <dcterms:created xsi:type="dcterms:W3CDTF">2016-10-04T09:03:02Z</dcterms:created>
  <dcterms:modified xsi:type="dcterms:W3CDTF">2017-05-24T19:15:11Z</dcterms:modified>
</cp:coreProperties>
</file>