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3" r:id="rId6"/>
    <p:sldId id="260" r:id="rId7"/>
    <p:sldId id="259" r:id="rId8"/>
    <p:sldId id="258" r:id="rId9"/>
    <p:sldId id="266" r:id="rId10"/>
    <p:sldId id="265" r:id="rId11"/>
    <p:sldId id="271" r:id="rId12"/>
    <p:sldId id="272" r:id="rId13"/>
    <p:sldId id="269" r:id="rId14"/>
    <p:sldId id="270" r:id="rId15"/>
    <p:sldId id="275" r:id="rId16"/>
    <p:sldId id="274" r:id="rId17"/>
    <p:sldId id="276" r:id="rId18"/>
    <p:sldId id="279" r:id="rId19"/>
    <p:sldId id="277" r:id="rId20"/>
    <p:sldId id="278" r:id="rId21"/>
    <p:sldId id="273" r:id="rId22"/>
    <p:sldId id="281" r:id="rId23"/>
    <p:sldId id="280" r:id="rId24"/>
    <p:sldId id="26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4660"/>
  </p:normalViewPr>
  <p:slideViewPr>
    <p:cSldViewPr>
      <p:cViewPr varScale="1">
        <p:scale>
          <a:sx n="87" d="100"/>
          <a:sy n="87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A6A5-C01F-437F-8C47-8258DDC31CBB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E289-99E2-4DE2-B29B-5A5F94EA9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2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A6A5-C01F-437F-8C47-8258DDC31CBB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E289-99E2-4DE2-B29B-5A5F94EA9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74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A6A5-C01F-437F-8C47-8258DDC31CBB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E289-99E2-4DE2-B29B-5A5F94EA9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35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A6A5-C01F-437F-8C47-8258DDC31CBB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E289-99E2-4DE2-B29B-5A5F94EA9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15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A6A5-C01F-437F-8C47-8258DDC31CBB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E289-99E2-4DE2-B29B-5A5F94EA9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763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A6A5-C01F-437F-8C47-8258DDC31CBB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E289-99E2-4DE2-B29B-5A5F94EA9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438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A6A5-C01F-437F-8C47-8258DDC31CBB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E289-99E2-4DE2-B29B-5A5F94EA9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1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A6A5-C01F-437F-8C47-8258DDC31CBB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E289-99E2-4DE2-B29B-5A5F94EA9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2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A6A5-C01F-437F-8C47-8258DDC31CBB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E289-99E2-4DE2-B29B-5A5F94EA9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91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A6A5-C01F-437F-8C47-8258DDC31CBB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E289-99E2-4DE2-B29B-5A5F94EA9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53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A6A5-C01F-437F-8C47-8258DDC31CBB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E289-99E2-4DE2-B29B-5A5F94EA9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5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7A6A5-C01F-437F-8C47-8258DDC31CBB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9E289-99E2-4DE2-B29B-5A5F94EA9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80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orGK0yGID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psychologie 7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Kateřina Bartošová, Ph.D.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75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Podle přesvědčení člena skupiny o svém členství:</a:t>
            </a:r>
          </a:p>
          <a:p>
            <a:pPr marL="0" indent="0">
              <a:buNone/>
            </a:pPr>
            <a:r>
              <a:rPr lang="cs-CZ" dirty="0" smtClean="0"/>
              <a:t>„in-</a:t>
            </a:r>
            <a:r>
              <a:rPr lang="cs-CZ" dirty="0" err="1" smtClean="0"/>
              <a:t>group</a:t>
            </a:r>
            <a:r>
              <a:rPr lang="cs-CZ" dirty="0" smtClean="0"/>
              <a:t>“ skupiny ( člověk se považuje za člena skupiny a používá v souvislosti s ní výrazu MY)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 err="1" smtClean="0"/>
              <a:t>out-group</a:t>
            </a:r>
            <a:r>
              <a:rPr lang="cs-CZ" dirty="0" smtClean="0"/>
              <a:t>“ skupiny (člověk necítí s příslušnou skupinou zhola nic společného, distancuje se od těch, které označuje výrazem ONI)</a:t>
            </a:r>
          </a:p>
          <a:p>
            <a:pPr marL="0" indent="0">
              <a:buNone/>
            </a:pPr>
            <a:r>
              <a:rPr lang="cs-CZ" dirty="0" smtClean="0"/>
              <a:t>Referenční skupina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67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Rysy malé sociální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Společná činnost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Společný cíl</a:t>
            </a:r>
            <a:endParaRPr lang="cs-CZ" dirty="0" smtClean="0"/>
          </a:p>
          <a:p>
            <a:r>
              <a:rPr lang="cs-CZ" dirty="0" smtClean="0"/>
              <a:t>Členové se vzájemně znají </a:t>
            </a:r>
            <a:endParaRPr lang="cs-CZ" dirty="0" smtClean="0"/>
          </a:p>
          <a:p>
            <a:r>
              <a:rPr lang="cs-CZ" dirty="0" smtClean="0"/>
              <a:t>Komunikace tváří v tvář</a:t>
            </a:r>
          </a:p>
          <a:p>
            <a:r>
              <a:rPr lang="cs-CZ" dirty="0" smtClean="0"/>
              <a:t>Ve skupině existují meziosobní vztahy </a:t>
            </a:r>
            <a:endParaRPr lang="cs-CZ" dirty="0" smtClean="0"/>
          </a:p>
          <a:p>
            <a:r>
              <a:rPr lang="cs-CZ" dirty="0" smtClean="0"/>
              <a:t>Skupina sdílí stejné hodnoty</a:t>
            </a:r>
            <a:endParaRPr lang="cs-CZ" dirty="0" smtClean="0"/>
          </a:p>
          <a:p>
            <a:r>
              <a:rPr lang="cs-CZ" dirty="0" smtClean="0"/>
              <a:t>Ve skupině jsou rozděleny role</a:t>
            </a:r>
            <a:endParaRPr lang="cs-CZ" dirty="0" smtClean="0"/>
          </a:p>
          <a:p>
            <a:r>
              <a:rPr lang="cs-CZ" dirty="0" smtClean="0"/>
              <a:t>Existují skupinové normy a sankce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93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zamyšlení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vzniká a funguje skupina 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206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Tuckman</a:t>
            </a:r>
            <a:r>
              <a:rPr lang="cs-CZ" dirty="0" smtClean="0"/>
              <a:t> 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b="1" dirty="0" smtClean="0"/>
              <a:t>1</a:t>
            </a:r>
            <a:r>
              <a:rPr lang="cs-CZ" b="1" dirty="0" smtClean="0"/>
              <a:t>. </a:t>
            </a:r>
            <a:r>
              <a:rPr lang="cs-CZ" b="1" dirty="0" smtClean="0"/>
              <a:t>Formování </a:t>
            </a:r>
            <a:r>
              <a:rPr lang="cs-CZ" dirty="0" smtClean="0"/>
              <a:t>Charakterizuje ji závislost a orientace. Lidé se seznamují navzájem a</a:t>
            </a:r>
          </a:p>
          <a:p>
            <a:pPr marL="0" indent="0">
              <a:buNone/>
            </a:pPr>
            <a:r>
              <a:rPr lang="cs-CZ" dirty="0" smtClean="0"/>
              <a:t>s úlohou. Převládá úzkost členů a jejich nejistota z hlediska spolupatřičnosti k skupině.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2</a:t>
            </a:r>
            <a:r>
              <a:rPr lang="cs-CZ" b="1" dirty="0" smtClean="0"/>
              <a:t>. </a:t>
            </a:r>
            <a:r>
              <a:rPr lang="cs-CZ" b="1" dirty="0" smtClean="0"/>
              <a:t>Bouření </a:t>
            </a:r>
            <a:r>
              <a:rPr lang="cs-CZ" dirty="0" smtClean="0"/>
              <a:t>Typickým znakem je konflikt a emocionalita. Členové skupiny se snaží</a:t>
            </a:r>
          </a:p>
          <a:p>
            <a:pPr marL="0" indent="0">
              <a:buNone/>
            </a:pPr>
            <a:r>
              <a:rPr lang="cs-CZ" dirty="0" smtClean="0"/>
              <a:t>prosadit a docílit toho, aby skupina uspokojovala jejich osobní potřeby.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3</a:t>
            </a:r>
            <a:r>
              <a:rPr lang="cs-CZ" b="1" dirty="0" smtClean="0"/>
              <a:t>. </a:t>
            </a:r>
            <a:r>
              <a:rPr lang="cs-CZ" b="1" dirty="0" smtClean="0"/>
              <a:t>Normování </a:t>
            </a:r>
            <a:r>
              <a:rPr lang="cs-CZ" dirty="0" smtClean="0"/>
              <a:t>Charakterizuje jej soudržnost a výměna. Vytvářejí se společně sdílené</a:t>
            </a:r>
          </a:p>
          <a:p>
            <a:pPr marL="0" indent="0">
              <a:buNone/>
            </a:pPr>
            <a:r>
              <a:rPr lang="cs-CZ" dirty="0" smtClean="0"/>
              <a:t>postoje, hodnoty, rolová očekávání, způsoby konání.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4</a:t>
            </a:r>
            <a:r>
              <a:rPr lang="cs-CZ" b="1" dirty="0" smtClean="0"/>
              <a:t>. Optimální </a:t>
            </a:r>
            <a:r>
              <a:rPr lang="cs-CZ" b="1" dirty="0" smtClean="0"/>
              <a:t>výkon</a:t>
            </a:r>
            <a:r>
              <a:rPr lang="cs-CZ" dirty="0" smtClean="0"/>
              <a:t> Charakterizuje </a:t>
            </a:r>
            <a:r>
              <a:rPr lang="cs-CZ" dirty="0" smtClean="0"/>
              <a:t>jej produktivní řešení problémů a vykonávání</a:t>
            </a:r>
          </a:p>
          <a:p>
            <a:pPr marL="0" indent="0">
              <a:buNone/>
            </a:pPr>
            <a:r>
              <a:rPr lang="cs-CZ" dirty="0" smtClean="0"/>
              <a:t>skupinových úloh. Vztahy jsou stabilizované, stejně jako efektivní chování v </a:t>
            </a:r>
            <a:r>
              <a:rPr lang="cs-CZ" dirty="0" smtClean="0"/>
              <a:t>prospěch celku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5</a:t>
            </a:r>
            <a:r>
              <a:rPr lang="cs-CZ" b="1" dirty="0" smtClean="0"/>
              <a:t>. </a:t>
            </a:r>
            <a:r>
              <a:rPr lang="cs-CZ" b="1" dirty="0" smtClean="0"/>
              <a:t>Ukončení </a:t>
            </a:r>
            <a:r>
              <a:rPr lang="cs-CZ" dirty="0" smtClean="0"/>
              <a:t>Je to fáze rozchodu. Členové se uvolňují ze sociálně emocionálních vazeb </a:t>
            </a:r>
            <a:r>
              <a:rPr lang="cs-CZ" dirty="0" err="1" smtClean="0"/>
              <a:t>aaktivit</a:t>
            </a:r>
            <a:r>
              <a:rPr lang="cs-CZ" dirty="0" smtClean="0"/>
              <a:t> </a:t>
            </a:r>
            <a:r>
              <a:rPr lang="cs-CZ" dirty="0" smtClean="0"/>
              <a:t>zaměřených na plnění úloh skupiny.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50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200" dirty="0" smtClean="0"/>
              <a:t>Richard </a:t>
            </a:r>
            <a:r>
              <a:rPr lang="cs-CZ" sz="1200" dirty="0" smtClean="0"/>
              <a:t>L. </a:t>
            </a:r>
            <a:r>
              <a:rPr lang="cs-CZ" sz="1200" dirty="0" err="1" smtClean="0"/>
              <a:t>Moreland</a:t>
            </a:r>
            <a:r>
              <a:rPr lang="cs-CZ" sz="1200" dirty="0" smtClean="0"/>
              <a:t> a John M. </a:t>
            </a:r>
            <a:r>
              <a:rPr lang="cs-CZ" sz="1200" dirty="0" err="1" smtClean="0"/>
              <a:t>Levine</a:t>
            </a:r>
            <a:r>
              <a:rPr lang="cs-CZ" sz="1200" dirty="0" smtClean="0"/>
              <a:t>:</a:t>
            </a:r>
            <a:endParaRPr lang="cs-CZ" sz="1200" dirty="0" smtClean="0"/>
          </a:p>
          <a:p>
            <a:pPr marL="0" indent="0">
              <a:buNone/>
            </a:pPr>
            <a:r>
              <a:rPr lang="cs-CZ" sz="1200" dirty="0" smtClean="0"/>
              <a:t>socializaci jako </a:t>
            </a:r>
            <a:r>
              <a:rPr lang="cs-CZ" sz="1200" dirty="0" smtClean="0"/>
              <a:t>sérii fází, které se od sebe odlišují změnou </a:t>
            </a:r>
            <a:r>
              <a:rPr lang="cs-CZ" sz="1200" dirty="0" smtClean="0"/>
              <a:t>rolí. </a:t>
            </a: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1200" dirty="0" smtClean="0"/>
              <a:t>1.f</a:t>
            </a:r>
            <a:r>
              <a:rPr lang="cs-CZ" sz="1200" b="1" dirty="0" smtClean="0"/>
              <a:t>áze </a:t>
            </a:r>
            <a:r>
              <a:rPr lang="cs-CZ" sz="1200" b="1" dirty="0" smtClean="0"/>
              <a:t>pátrání</a:t>
            </a:r>
            <a:r>
              <a:rPr lang="cs-CZ" sz="1200" dirty="0" smtClean="0"/>
              <a:t>. </a:t>
            </a:r>
            <a:r>
              <a:rPr lang="cs-CZ" sz="1200" dirty="0"/>
              <a:t>J</a:t>
            </a:r>
            <a:r>
              <a:rPr lang="cs-CZ" sz="1200" dirty="0" smtClean="0"/>
              <a:t>edinec </a:t>
            </a:r>
            <a:r>
              <a:rPr lang="cs-CZ" sz="1200" dirty="0" smtClean="0"/>
              <a:t>v </a:t>
            </a:r>
            <a:r>
              <a:rPr lang="cs-CZ" sz="1200" dirty="0" smtClean="0"/>
              <a:t>pozici potenciálního člena. </a:t>
            </a:r>
            <a:r>
              <a:rPr lang="cs-CZ" sz="1200" dirty="0"/>
              <a:t>S</a:t>
            </a:r>
            <a:r>
              <a:rPr lang="cs-CZ" sz="1200" dirty="0" smtClean="0"/>
              <a:t>kupina vyhledává lidí</a:t>
            </a:r>
            <a:r>
              <a:rPr lang="cs-CZ" sz="1200" dirty="0" smtClean="0"/>
              <a:t>, kteří by pro ni mohli být přínosem při dosahování skupinových cílů. </a:t>
            </a:r>
            <a:r>
              <a:rPr lang="cs-CZ" sz="1200" dirty="0" smtClean="0"/>
              <a:t>Jedinec vyhledává skupinu k uspokojování osobních </a:t>
            </a:r>
            <a:r>
              <a:rPr lang="cs-CZ" sz="1200" dirty="0" smtClean="0"/>
              <a:t>potřeb.</a:t>
            </a:r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1200" dirty="0" smtClean="0"/>
              <a:t>2</a:t>
            </a:r>
            <a:r>
              <a:rPr lang="cs-CZ" sz="1200" dirty="0" smtClean="0"/>
              <a:t>. </a:t>
            </a:r>
            <a:r>
              <a:rPr lang="cs-CZ" sz="1200" dirty="0" smtClean="0"/>
              <a:t>Jedinec se </a:t>
            </a:r>
            <a:r>
              <a:rPr lang="cs-CZ" sz="1200" dirty="0" smtClean="0"/>
              <a:t>stává novým členem skupiny </a:t>
            </a:r>
            <a:r>
              <a:rPr lang="cs-CZ" sz="1200" dirty="0" smtClean="0"/>
              <a:t>, tzv. </a:t>
            </a:r>
            <a:r>
              <a:rPr lang="cs-CZ" sz="1200" b="1" dirty="0" smtClean="0"/>
              <a:t>fáze </a:t>
            </a:r>
            <a:r>
              <a:rPr lang="cs-CZ" sz="1200" b="1" dirty="0" smtClean="0"/>
              <a:t>socializace. </a:t>
            </a:r>
            <a:r>
              <a:rPr lang="cs-CZ" sz="1200" dirty="0" smtClean="0"/>
              <a:t>S</a:t>
            </a:r>
            <a:r>
              <a:rPr lang="cs-CZ" sz="1200" dirty="0" smtClean="0"/>
              <a:t>kupina se snaží, </a:t>
            </a:r>
            <a:r>
              <a:rPr lang="cs-CZ" sz="1200" dirty="0" smtClean="0"/>
              <a:t>aby </a:t>
            </a:r>
            <a:r>
              <a:rPr lang="cs-CZ" sz="1200" dirty="0" smtClean="0"/>
              <a:t>jedinec přispěl </a:t>
            </a:r>
            <a:r>
              <a:rPr lang="cs-CZ" sz="1200" dirty="0" smtClean="0"/>
              <a:t>k dosahování </a:t>
            </a:r>
            <a:r>
              <a:rPr lang="cs-CZ" sz="1200" dirty="0" smtClean="0"/>
              <a:t>společných </a:t>
            </a:r>
            <a:r>
              <a:rPr lang="cs-CZ" sz="1200" dirty="0" smtClean="0"/>
              <a:t>cílů. </a:t>
            </a:r>
            <a:r>
              <a:rPr lang="cs-CZ" sz="1200" dirty="0"/>
              <a:t>J</a:t>
            </a:r>
            <a:r>
              <a:rPr lang="cs-CZ" sz="1200" dirty="0" smtClean="0"/>
              <a:t>edinec mění </a:t>
            </a:r>
            <a:r>
              <a:rPr lang="cs-CZ" sz="1200" dirty="0" smtClean="0"/>
              <a:t>skupinu tak, aby </a:t>
            </a:r>
            <a:r>
              <a:rPr lang="cs-CZ" sz="1200" dirty="0" smtClean="0"/>
              <a:t>umožňovala uspokojování </a:t>
            </a:r>
            <a:r>
              <a:rPr lang="cs-CZ" sz="1200" dirty="0" smtClean="0"/>
              <a:t>jeho osobních potřeb.</a:t>
            </a:r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1200" dirty="0" smtClean="0"/>
              <a:t>3</a:t>
            </a:r>
            <a:r>
              <a:rPr lang="cs-CZ" sz="1200" dirty="0" smtClean="0"/>
              <a:t>. </a:t>
            </a:r>
            <a:r>
              <a:rPr lang="cs-CZ" sz="1200" dirty="0"/>
              <a:t>F</a:t>
            </a:r>
            <a:r>
              <a:rPr lang="cs-CZ" sz="1200" b="1" dirty="0" smtClean="0"/>
              <a:t>áze </a:t>
            </a:r>
            <a:r>
              <a:rPr lang="cs-CZ" sz="1200" b="1" dirty="0" smtClean="0"/>
              <a:t>udržení, </a:t>
            </a:r>
            <a:r>
              <a:rPr lang="cs-CZ" sz="1200" dirty="0" smtClean="0"/>
              <a:t>jedinec je řádným </a:t>
            </a:r>
            <a:r>
              <a:rPr lang="cs-CZ" sz="1200" dirty="0" smtClean="0"/>
              <a:t>členem skupiny. </a:t>
            </a:r>
            <a:r>
              <a:rPr lang="cs-CZ" sz="1200" dirty="0"/>
              <a:t>P</a:t>
            </a:r>
            <a:r>
              <a:rPr lang="cs-CZ" sz="1200" dirty="0" smtClean="0"/>
              <a:t>robíhá vyjednávání rolí. </a:t>
            </a:r>
            <a:r>
              <a:rPr lang="cs-CZ" sz="1200" dirty="0" smtClean="0"/>
              <a:t>Skupina </a:t>
            </a:r>
            <a:r>
              <a:rPr lang="cs-CZ" sz="1200" dirty="0" smtClean="0"/>
              <a:t>určuje členu specializovanou roli. Jedinec </a:t>
            </a:r>
            <a:r>
              <a:rPr lang="cs-CZ" sz="1200" dirty="0" smtClean="0"/>
              <a:t>se snaží </a:t>
            </a:r>
            <a:r>
              <a:rPr lang="cs-CZ" sz="1200" dirty="0" smtClean="0"/>
              <a:t>vystupovat </a:t>
            </a:r>
            <a:r>
              <a:rPr lang="cs-CZ" sz="1200" dirty="0" smtClean="0"/>
              <a:t>z pozice role, která mu umožňuje maximalizovat </a:t>
            </a:r>
            <a:r>
              <a:rPr lang="cs-CZ" sz="1200" dirty="0" smtClean="0"/>
              <a:t>uspokojení jeho </a:t>
            </a:r>
            <a:r>
              <a:rPr lang="cs-CZ" sz="1200" dirty="0" smtClean="0"/>
              <a:t>osobních potřeb. </a:t>
            </a:r>
            <a:endParaRPr lang="cs-CZ" sz="1200" dirty="0" smtClean="0"/>
          </a:p>
          <a:p>
            <a:pPr marL="0" indent="0">
              <a:buNone/>
            </a:pPr>
            <a:r>
              <a:rPr lang="cs-CZ" sz="1200" dirty="0" smtClean="0"/>
              <a:t>Když </a:t>
            </a:r>
            <a:r>
              <a:rPr lang="cs-CZ" sz="1200" dirty="0" smtClean="0"/>
              <a:t>obě strany považují svůj vzájemný vztah za méně výhodný </a:t>
            </a:r>
            <a:r>
              <a:rPr lang="cs-CZ" sz="1200" dirty="0" smtClean="0"/>
              <a:t>a úroveň </a:t>
            </a:r>
            <a:r>
              <a:rPr lang="cs-CZ" sz="1200" dirty="0" smtClean="0"/>
              <a:t>závazku z obou stran klesne pod kritérium rozcházení se, </a:t>
            </a:r>
            <a:r>
              <a:rPr lang="cs-CZ" sz="1200" dirty="0" smtClean="0"/>
              <a:t>dojde </a:t>
            </a:r>
            <a:r>
              <a:rPr lang="cs-CZ" sz="1200" dirty="0" smtClean="0"/>
              <a:t>k divergenci.</a:t>
            </a:r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1200" dirty="0" smtClean="0"/>
              <a:t>4</a:t>
            </a:r>
            <a:r>
              <a:rPr lang="cs-CZ" sz="1200" dirty="0" smtClean="0"/>
              <a:t>. </a:t>
            </a:r>
            <a:r>
              <a:rPr lang="cs-CZ" sz="1200" b="1" dirty="0" smtClean="0"/>
              <a:t>fáze resocializace – </a:t>
            </a:r>
            <a:r>
              <a:rPr lang="cs-CZ" sz="1200" dirty="0" smtClean="0"/>
              <a:t>snaha, </a:t>
            </a:r>
            <a:r>
              <a:rPr lang="cs-CZ" sz="1200" dirty="0" smtClean="0"/>
              <a:t>aby </a:t>
            </a:r>
            <a:r>
              <a:rPr lang="cs-CZ" sz="1200" dirty="0" smtClean="0"/>
              <a:t>vztah </a:t>
            </a:r>
            <a:r>
              <a:rPr lang="cs-CZ" sz="1200" dirty="0" smtClean="0"/>
              <a:t>byl opět pro obě strany </a:t>
            </a:r>
            <a:r>
              <a:rPr lang="cs-CZ" sz="1200" dirty="0" smtClean="0"/>
              <a:t>výhodný. </a:t>
            </a:r>
            <a:r>
              <a:rPr lang="cs-CZ" sz="1200" dirty="0" err="1" smtClean="0"/>
              <a:t>Z</a:t>
            </a:r>
            <a:r>
              <a:rPr lang="cs-CZ" sz="1200" dirty="0" err="1" smtClean="0"/>
              <a:t>výšÍ</a:t>
            </a:r>
            <a:r>
              <a:rPr lang="cs-CZ" sz="1200" dirty="0" smtClean="0"/>
              <a:t>—</a:t>
            </a:r>
            <a:r>
              <a:rPr lang="cs-CZ" sz="1200" dirty="0" err="1" smtClean="0"/>
              <a:t>li</a:t>
            </a:r>
            <a:r>
              <a:rPr lang="cs-CZ" sz="1200" dirty="0" smtClean="0"/>
              <a:t> se </a:t>
            </a:r>
            <a:r>
              <a:rPr lang="cs-CZ" sz="1200" dirty="0" smtClean="0"/>
              <a:t>úroveň závazků </a:t>
            </a:r>
            <a:r>
              <a:rPr lang="cs-CZ" sz="1200" dirty="0" smtClean="0"/>
              <a:t>nad úroveň kritéria </a:t>
            </a:r>
            <a:r>
              <a:rPr lang="cs-CZ" sz="1200" dirty="0" smtClean="0"/>
              <a:t>rozcházení </a:t>
            </a:r>
            <a:r>
              <a:rPr lang="cs-CZ" sz="1200" dirty="0" smtClean="0"/>
              <a:t>se, dochází </a:t>
            </a:r>
            <a:r>
              <a:rPr lang="cs-CZ" sz="1200" dirty="0" smtClean="0"/>
              <a:t>ke specifickému posunu role, </a:t>
            </a:r>
            <a:r>
              <a:rPr lang="cs-CZ" sz="1200" dirty="0" smtClean="0"/>
              <a:t>ke </a:t>
            </a:r>
            <a:r>
              <a:rPr lang="cs-CZ" sz="1200" i="1" u="sng" dirty="0" smtClean="0"/>
              <a:t>konvergenci</a:t>
            </a:r>
            <a:r>
              <a:rPr lang="cs-CZ" sz="1200" dirty="0" smtClean="0"/>
              <a:t>, a jedinec se opět stává řádným členem. </a:t>
            </a:r>
            <a:r>
              <a:rPr lang="cs-CZ" sz="1200" dirty="0" smtClean="0"/>
              <a:t>Když závazky </a:t>
            </a:r>
            <a:r>
              <a:rPr lang="cs-CZ" sz="1200" dirty="0" smtClean="0"/>
              <a:t>klesnou </a:t>
            </a:r>
            <a:r>
              <a:rPr lang="cs-CZ" sz="1200" dirty="0" smtClean="0"/>
              <a:t>na úroveň výstupu, dochází k ukončení členství jedince </a:t>
            </a:r>
            <a:r>
              <a:rPr lang="cs-CZ" sz="1200" dirty="0" smtClean="0"/>
              <a:t>ve skupině.</a:t>
            </a: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1200" dirty="0" smtClean="0"/>
              <a:t>5</a:t>
            </a:r>
            <a:r>
              <a:rPr lang="cs-CZ" sz="1200" dirty="0" smtClean="0"/>
              <a:t>. </a:t>
            </a:r>
            <a:r>
              <a:rPr lang="cs-CZ" sz="1200" b="1" dirty="0" smtClean="0"/>
              <a:t>fáze vzpomínání - </a:t>
            </a:r>
            <a:r>
              <a:rPr lang="cs-CZ" sz="1200" dirty="0" smtClean="0"/>
              <a:t>jedinec odchází (ex- člen). Ve </a:t>
            </a:r>
            <a:r>
              <a:rPr lang="cs-CZ" sz="1200" dirty="0" smtClean="0"/>
              <a:t>skupině </a:t>
            </a:r>
            <a:r>
              <a:rPr lang="cs-CZ" sz="1200" dirty="0" smtClean="0"/>
              <a:t>se utváří </a:t>
            </a:r>
            <a:r>
              <a:rPr lang="cs-CZ" sz="1200" dirty="0" smtClean="0"/>
              <a:t>společně </a:t>
            </a:r>
            <a:r>
              <a:rPr lang="cs-CZ" sz="1200" dirty="0" smtClean="0"/>
              <a:t>sdílený názor </a:t>
            </a:r>
            <a:r>
              <a:rPr lang="cs-CZ" sz="1200" dirty="0" smtClean="0"/>
              <a:t>na přínos bývalého člena v dosahování </a:t>
            </a:r>
            <a:r>
              <a:rPr lang="cs-CZ" sz="1200" dirty="0" smtClean="0"/>
              <a:t>cílů. Tento názor </a:t>
            </a:r>
            <a:r>
              <a:rPr lang="cs-CZ" sz="1200" dirty="0" smtClean="0"/>
              <a:t>se stává součástí tradic skupiny. Podobně jedinec vzpomíná na to, do jaké </a:t>
            </a:r>
            <a:r>
              <a:rPr lang="cs-CZ" sz="1200" dirty="0" smtClean="0"/>
              <a:t>míry skupina </a:t>
            </a:r>
            <a:r>
              <a:rPr lang="cs-CZ" sz="1200" dirty="0" smtClean="0"/>
              <a:t>uspokojovala jeho osobní potřeby</a:t>
            </a:r>
            <a:r>
              <a:rPr lang="cs-CZ" sz="1200" dirty="0" smtClean="0"/>
              <a:t>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4591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Skupinový vliv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Sociální facilitace </a:t>
            </a:r>
            <a:r>
              <a:rPr lang="cs-CZ" dirty="0" smtClean="0"/>
              <a:t>- Norman </a:t>
            </a:r>
            <a:r>
              <a:rPr lang="cs-CZ" dirty="0" err="1" smtClean="0"/>
              <a:t>Triplett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Cyklisté </a:t>
            </a:r>
          </a:p>
          <a:p>
            <a:r>
              <a:rPr lang="cs-CZ" dirty="0" smtClean="0"/>
              <a:t>Děti – chytání na háček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503" y="2600874"/>
            <a:ext cx="2073027" cy="3003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662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facilitace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Micheals</a:t>
            </a:r>
            <a:r>
              <a:rPr lang="cs-CZ" dirty="0"/>
              <a:t> (1982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Hráči </a:t>
            </a:r>
            <a:r>
              <a:rPr lang="cs-CZ" dirty="0"/>
              <a:t>kulečníku  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Dobří </a:t>
            </a:r>
            <a:r>
              <a:rPr lang="cs-CZ" dirty="0"/>
              <a:t>hráči se před diváky zlepšili ze 71 % na 80 % a špatní naopak zhoršili ze 36 % na 25 %.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844824"/>
            <a:ext cx="26098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82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facilitace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vykonávání jednoduchých a dobře zvládnutých (naučených) úkonů přítomnost jiných osob působí na výkon pozitivně. </a:t>
            </a:r>
          </a:p>
          <a:p>
            <a:endParaRPr lang="cs-CZ" dirty="0"/>
          </a:p>
          <a:p>
            <a:r>
              <a:rPr lang="cs-CZ" dirty="0"/>
              <a:t>Při vykonávání složitých úloh a úloh, jejichž řešení nebylo dobře naučené, působila přítomnost jiných osob negativně.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7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Vysvětlení 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Za přítomnosti jiných lidí se zvýší úroveň aktivace. Zvýšená </a:t>
            </a:r>
            <a:r>
              <a:rPr lang="cs-CZ" dirty="0"/>
              <a:t>úroveň aktivace má pak pozitivní vliv u dobře zvládnutých úkolů, kontraproduktivně působí při úkolech obtížných a ne </a:t>
            </a:r>
            <a:r>
              <a:rPr lang="cs-CZ" dirty="0" smtClean="0"/>
              <a:t>zcela </a:t>
            </a:r>
            <a:r>
              <a:rPr lang="cs-CZ" dirty="0"/>
              <a:t>dobře zvládnutých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dirty="0" smtClean="0"/>
              <a:t>(</a:t>
            </a:r>
            <a:r>
              <a:rPr lang="cs-CZ" dirty="0" err="1"/>
              <a:t>Zajonc</a:t>
            </a:r>
            <a:r>
              <a:rPr lang="cs-CZ" dirty="0"/>
              <a:t>, 1965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0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Tři faktory, které ovlivňují :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Vztah účinkujícího a přihlížejících, pokud jsou mezi nimi lidé nějak významní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Počet přihlížejících, ovlivnění je nelineární, s počtem osob klesá možnost tímto způsobem ovlivnit </a:t>
            </a:r>
            <a:r>
              <a:rPr lang="cs-CZ" dirty="0" smtClean="0"/>
              <a:t>výkon</a:t>
            </a:r>
          </a:p>
          <a:p>
            <a:endParaRPr lang="cs-CZ" dirty="0"/>
          </a:p>
          <a:p>
            <a:r>
              <a:rPr lang="cs-CZ" dirty="0"/>
              <a:t>Blízkost či častost kontaktů s přihlížejícími.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(</a:t>
            </a:r>
            <a:r>
              <a:rPr lang="cs-CZ" dirty="0" err="1"/>
              <a:t>Lanté</a:t>
            </a:r>
            <a:r>
              <a:rPr lang="cs-CZ" dirty="0"/>
              <a:t>; 1981)</a:t>
            </a:r>
          </a:p>
        </p:txBody>
      </p:sp>
    </p:spTree>
    <p:extLst>
      <p:ext uri="{BB962C8B-B14F-4D97-AF65-F5344CB8AC3E}">
        <p14:creationId xmlns:p14="http://schemas.microsoft.com/office/powerpoint/2010/main" val="88800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disonance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Leon </a:t>
            </a:r>
            <a:r>
              <a:rPr lang="cs-CZ" dirty="0" err="1" smtClean="0"/>
              <a:t>Festinger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Dorothy</a:t>
            </a:r>
            <a:r>
              <a:rPr lang="cs-CZ" dirty="0" smtClean="0"/>
              <a:t> Martin – sekta</a:t>
            </a:r>
          </a:p>
          <a:p>
            <a:r>
              <a:rPr lang="cs-CZ" dirty="0" smtClean="0"/>
              <a:t>Nudné úkoly – 1-20 dolarů</a:t>
            </a:r>
          </a:p>
          <a:p>
            <a:endParaRPr lang="cs-CZ" dirty="0" smtClean="0"/>
          </a:p>
          <a:p>
            <a:r>
              <a:rPr lang="cs-CZ" dirty="0" smtClean="0"/>
              <a:t>Odlišnosti (rozpory) ve struktuře kognitivních prvků (elementů) vyvolávají tendenci k redukci nebo eliminaci zjištěných rozporů.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412776"/>
            <a:ext cx="2060575" cy="282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13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zahálení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Max </a:t>
            </a:r>
            <a:r>
              <a:rPr lang="cs-CZ" dirty="0" err="1" smtClean="0"/>
              <a:t>Ringelmann</a:t>
            </a:r>
            <a:endParaRPr lang="cs-CZ" dirty="0" smtClean="0"/>
          </a:p>
          <a:p>
            <a:r>
              <a:rPr lang="cs-CZ" dirty="0" smtClean="0"/>
              <a:t>Snížení produktivity dělníků </a:t>
            </a:r>
          </a:p>
          <a:p>
            <a:pPr marL="0" indent="0">
              <a:buNone/>
            </a:pPr>
            <a:r>
              <a:rPr lang="cs-CZ" dirty="0" smtClean="0"/>
              <a:t>po jejich začlenění do skupiny </a:t>
            </a:r>
          </a:p>
          <a:p>
            <a:endParaRPr lang="cs-CZ" dirty="0"/>
          </a:p>
          <a:p>
            <a:r>
              <a:rPr lang="cs-CZ" dirty="0"/>
              <a:t>jeden muž utáhne x váhových jednotek a n mužů n*x váhových </a:t>
            </a:r>
            <a:r>
              <a:rPr lang="cs-CZ" dirty="0" smtClean="0"/>
              <a:t>jednotek</a:t>
            </a:r>
          </a:p>
          <a:p>
            <a:r>
              <a:rPr lang="cs-CZ" dirty="0"/>
              <a:t>Tři lidé </a:t>
            </a:r>
            <a:r>
              <a:rPr lang="cs-CZ" dirty="0" smtClean="0"/>
              <a:t>síla </a:t>
            </a:r>
            <a:r>
              <a:rPr lang="cs-CZ" dirty="0"/>
              <a:t>jen 2,5 krát průměrný individuální výkon a osm </a:t>
            </a:r>
            <a:r>
              <a:rPr lang="cs-CZ" dirty="0" smtClean="0"/>
              <a:t>tahalo za </a:t>
            </a:r>
            <a:r>
              <a:rPr lang="cs-CZ" dirty="0"/>
              <a:t>méně než čtyři osoby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00808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0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zahálení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B. </a:t>
            </a:r>
            <a:r>
              <a:rPr lang="en-US" dirty="0" err="1"/>
              <a:t>Latané</a:t>
            </a:r>
            <a:r>
              <a:rPr lang="en-US" dirty="0"/>
              <a:t>, K. Williams a S. </a:t>
            </a:r>
            <a:r>
              <a:rPr lang="en-US" dirty="0" smtClean="0"/>
              <a:t>Harkins</a:t>
            </a:r>
            <a:endParaRPr lang="cs-CZ" dirty="0" smtClean="0"/>
          </a:p>
          <a:p>
            <a:r>
              <a:rPr lang="cs-CZ" dirty="0" smtClean="0"/>
              <a:t>hluk </a:t>
            </a:r>
            <a:r>
              <a:rPr lang="cs-CZ" dirty="0"/>
              <a:t>se s velikostí skupiny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zvětšoval, </a:t>
            </a:r>
            <a:r>
              <a:rPr lang="cs-CZ" dirty="0"/>
              <a:t>ale ne v přímém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poměru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 smtClean="0"/>
              <a:t>1 osoba 3,7 dyn/cm² / za osobu</a:t>
            </a:r>
          </a:p>
          <a:p>
            <a:pPr marL="0" indent="0">
              <a:buNone/>
            </a:pPr>
            <a:r>
              <a:rPr lang="cs-CZ" dirty="0" smtClean="0"/>
              <a:t>2 osoby 2,6 dyn/cm² / za osobu </a:t>
            </a:r>
          </a:p>
          <a:p>
            <a:pPr marL="0" indent="0">
              <a:buNone/>
            </a:pPr>
            <a:r>
              <a:rPr lang="cs-CZ" dirty="0" smtClean="0"/>
              <a:t>4 osoby 1,8 </a:t>
            </a:r>
            <a:r>
              <a:rPr lang="cs-CZ" dirty="0"/>
              <a:t>dyn/cm² </a:t>
            </a:r>
            <a:r>
              <a:rPr lang="cs-CZ" dirty="0" smtClean="0"/>
              <a:t>/za osobu </a:t>
            </a:r>
          </a:p>
          <a:p>
            <a:pPr marL="0" indent="0">
              <a:buNone/>
            </a:pPr>
            <a:r>
              <a:rPr lang="cs-CZ" dirty="0" smtClean="0"/>
              <a:t>6 osob 1,5 </a:t>
            </a:r>
            <a:r>
              <a:rPr lang="cs-CZ" dirty="0"/>
              <a:t>dyn/cm² </a:t>
            </a:r>
            <a:r>
              <a:rPr lang="cs-CZ" dirty="0" smtClean="0"/>
              <a:t>/ za </a:t>
            </a:r>
            <a:r>
              <a:rPr lang="cs-CZ" dirty="0"/>
              <a:t>osobu.</a:t>
            </a:r>
          </a:p>
        </p:txBody>
      </p:sp>
    </p:spTree>
    <p:extLst>
      <p:ext uri="{BB962C8B-B14F-4D97-AF65-F5344CB8AC3E}">
        <p14:creationId xmlns:p14="http://schemas.microsoft.com/office/powerpoint/2010/main" val="92769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tím 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77686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641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předcházet sociálnímu zahálení?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 smtClean="0"/>
              <a:t>Tři složky: </a:t>
            </a:r>
            <a:endParaRPr lang="cs-CZ" dirty="0"/>
          </a:p>
          <a:p>
            <a:r>
              <a:rPr lang="cs-CZ" dirty="0"/>
              <a:t>viditelnost</a:t>
            </a:r>
          </a:p>
          <a:p>
            <a:r>
              <a:rPr lang="cs-CZ" dirty="0"/>
              <a:t>motivace</a:t>
            </a:r>
          </a:p>
          <a:p>
            <a:r>
              <a:rPr lang="cs-CZ" dirty="0"/>
              <a:t>týmovost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800" b="1" dirty="0" smtClean="0"/>
              <a:t>1. Viditelnost</a:t>
            </a:r>
            <a:endParaRPr lang="cs-CZ" sz="3800" b="1" dirty="0"/>
          </a:p>
          <a:p>
            <a:pPr marL="0" indent="0">
              <a:buNone/>
            </a:pPr>
            <a:r>
              <a:rPr lang="cs-CZ" dirty="0" smtClean="0"/>
              <a:t>-  Zahálení </a:t>
            </a:r>
            <a:r>
              <a:rPr lang="cs-CZ" dirty="0"/>
              <a:t>mizí, pokud lidé vědí, že je jejich příspěvek možno identifikovat a měřit nezávisle na výkonech ostatních členů skupiny</a:t>
            </a:r>
            <a:r>
              <a:rPr lang="cs-CZ" dirty="0" smtClean="0"/>
              <a:t>.  (Rozdělit úkoly, Přiřadit </a:t>
            </a:r>
            <a:r>
              <a:rPr lang="cs-CZ" dirty="0"/>
              <a:t>sociální </a:t>
            </a:r>
            <a:r>
              <a:rPr lang="cs-CZ" dirty="0" smtClean="0"/>
              <a:t>role, Monitorovat </a:t>
            </a:r>
            <a:r>
              <a:rPr lang="cs-CZ" dirty="0"/>
              <a:t>individuální </a:t>
            </a:r>
            <a:r>
              <a:rPr lang="cs-CZ" dirty="0" smtClean="0"/>
              <a:t>příspěvky, Omezovat </a:t>
            </a:r>
            <a:r>
              <a:rPr lang="cs-CZ" dirty="0"/>
              <a:t>práci ve skupinách, pokud to není opravdu </a:t>
            </a:r>
            <a:r>
              <a:rPr lang="cs-CZ" dirty="0" smtClean="0"/>
              <a:t>nutné) </a:t>
            </a:r>
          </a:p>
          <a:p>
            <a:pPr marL="0" indent="0">
              <a:buNone/>
            </a:pPr>
            <a:endParaRPr lang="cs-CZ" sz="3800" b="1" dirty="0"/>
          </a:p>
          <a:p>
            <a:pPr marL="0" indent="0">
              <a:buNone/>
            </a:pPr>
            <a:r>
              <a:rPr lang="cs-CZ" sz="3800" b="1" dirty="0" smtClean="0"/>
              <a:t>2. Motivace</a:t>
            </a:r>
            <a:endParaRPr lang="cs-CZ" sz="3800" b="1" dirty="0"/>
          </a:p>
          <a:p>
            <a:pPr marL="0" indent="0">
              <a:buNone/>
            </a:pPr>
            <a:r>
              <a:rPr lang="cs-CZ" dirty="0" smtClean="0"/>
              <a:t>- přesvědčit </a:t>
            </a:r>
            <a:r>
              <a:rPr lang="cs-CZ" dirty="0"/>
              <a:t>jedince, že je jeho práce pro skupinu důležitá. </a:t>
            </a:r>
          </a:p>
          <a:p>
            <a:pPr marL="0" indent="0">
              <a:buNone/>
            </a:pPr>
            <a:r>
              <a:rPr lang="cs-CZ" dirty="0" smtClean="0"/>
              <a:t>( Spolupráce</a:t>
            </a:r>
            <a:r>
              <a:rPr lang="cs-CZ" dirty="0"/>
              <a:t>: Každý má svou speciální </a:t>
            </a:r>
            <a:r>
              <a:rPr lang="cs-CZ" dirty="0" smtClean="0"/>
              <a:t>úlohu, Obsah</a:t>
            </a:r>
            <a:r>
              <a:rPr lang="cs-CZ" dirty="0"/>
              <a:t>: Obsah úlohy je člověkem považován za </a:t>
            </a:r>
            <a:r>
              <a:rPr lang="cs-CZ" dirty="0" smtClean="0"/>
              <a:t>důležitý, Volba</a:t>
            </a:r>
            <a:r>
              <a:rPr lang="cs-CZ" dirty="0"/>
              <a:t>: Možnost vlastního výběru sociální role ve skupině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800" b="1" dirty="0" smtClean="0"/>
              <a:t>3. Týmovost</a:t>
            </a:r>
          </a:p>
          <a:p>
            <a:pPr marL="0" indent="0">
              <a:buNone/>
            </a:pPr>
            <a:r>
              <a:rPr lang="cs-CZ" dirty="0" smtClean="0"/>
              <a:t>- Význam přátelských vztahů (Seznamovacích akce, </a:t>
            </a:r>
            <a:r>
              <a:rPr lang="cs-CZ" dirty="0" err="1" smtClean="0"/>
              <a:t>Teambuildingy</a:t>
            </a:r>
            <a:r>
              <a:rPr lang="cs-CZ" dirty="0" smtClean="0"/>
              <a:t> atd.)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87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https://vimeo.com/4192258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2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videa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https://www.youtube.com/watch?v=korGK0yGIDo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79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Seskupení (agregát)    x    skupina 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7365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Seskupení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Seskupení (agregáty) = shluky lidí, které vyvolávají dojem celku jen na základě vnějších okolností, jako je fyzická blízkost, vykonávání stejné činnosti nebo jiných znaků 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Příklad? </a:t>
            </a:r>
          </a:p>
        </p:txBody>
      </p:sp>
    </p:spTree>
    <p:extLst>
      <p:ext uri="{BB962C8B-B14F-4D97-AF65-F5344CB8AC3E}">
        <p14:creationId xmlns:p14="http://schemas.microsoft.com/office/powerpoint/2010/main" val="5746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Sociální skupina je soubor dvou nebo více jedinců, kteří mají nějaký společný cíl, ideologii, strukturu, systém norem a sankcí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46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členy skupiny spojuje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– vzájemná komunikace</a:t>
            </a:r>
          </a:p>
          <a:p>
            <a:pPr marL="0" indent="0">
              <a:buNone/>
            </a:pPr>
            <a:r>
              <a:rPr lang="cs-CZ" dirty="0" smtClean="0"/>
              <a:t>– normy</a:t>
            </a:r>
          </a:p>
          <a:p>
            <a:pPr marL="0" indent="0">
              <a:buNone/>
            </a:pPr>
            <a:r>
              <a:rPr lang="cs-CZ" dirty="0" smtClean="0"/>
              <a:t>– vzájemná očekávání</a:t>
            </a:r>
          </a:p>
          <a:p>
            <a:pPr marL="0" indent="0">
              <a:buNone/>
            </a:pPr>
            <a:r>
              <a:rPr lang="cs-CZ" dirty="0" smtClean="0"/>
              <a:t>– společně vykonávaná činnost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16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sociálních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velikosti:</a:t>
            </a:r>
          </a:p>
          <a:p>
            <a:pPr marL="0" indent="0">
              <a:buNone/>
            </a:pPr>
            <a:r>
              <a:rPr lang="cs-CZ" dirty="0" smtClean="0"/>
              <a:t>malé</a:t>
            </a:r>
          </a:p>
          <a:p>
            <a:pPr marL="0" indent="0">
              <a:buNone/>
            </a:pPr>
            <a:r>
              <a:rPr lang="cs-CZ" dirty="0" smtClean="0"/>
              <a:t>velké</a:t>
            </a:r>
          </a:p>
          <a:p>
            <a:r>
              <a:rPr lang="cs-CZ" dirty="0" smtClean="0"/>
              <a:t>Podle povahy vazby mezi členy:</a:t>
            </a:r>
          </a:p>
          <a:p>
            <a:pPr marL="0" indent="0">
              <a:buNone/>
            </a:pPr>
            <a:r>
              <a:rPr lang="cs-CZ" dirty="0" smtClean="0"/>
              <a:t>primární</a:t>
            </a:r>
          </a:p>
          <a:p>
            <a:pPr marL="0" indent="0">
              <a:buNone/>
            </a:pPr>
            <a:r>
              <a:rPr lang="cs-CZ" dirty="0" smtClean="0"/>
              <a:t>sekundární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701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pozic členů a jejich vzájemných práv a povinností:</a:t>
            </a:r>
          </a:p>
          <a:p>
            <a:pPr marL="0" indent="0">
              <a:buNone/>
            </a:pPr>
            <a:r>
              <a:rPr lang="cs-CZ" dirty="0"/>
              <a:t>f</a:t>
            </a:r>
            <a:r>
              <a:rPr lang="cs-CZ" dirty="0" smtClean="0"/>
              <a:t>ormální</a:t>
            </a:r>
          </a:p>
          <a:p>
            <a:pPr marL="0" indent="0">
              <a:buNone/>
            </a:pPr>
            <a:r>
              <a:rPr lang="cs-CZ" dirty="0" smtClean="0"/>
              <a:t>neformální</a:t>
            </a:r>
          </a:p>
          <a:p>
            <a:r>
              <a:rPr lang="cs-CZ" dirty="0" smtClean="0"/>
              <a:t>Podle způsobu, jakým je jedinec se skupinou spjat:</a:t>
            </a:r>
          </a:p>
          <a:p>
            <a:pPr marL="0" indent="0">
              <a:buNone/>
            </a:pPr>
            <a:r>
              <a:rPr lang="cs-CZ" dirty="0"/>
              <a:t>č</a:t>
            </a:r>
            <a:r>
              <a:rPr lang="cs-CZ" dirty="0" smtClean="0"/>
              <a:t>lenské</a:t>
            </a:r>
          </a:p>
          <a:p>
            <a:pPr marL="0" indent="0">
              <a:buNone/>
            </a:pPr>
            <a:r>
              <a:rPr lang="cs-CZ" dirty="0" smtClean="0"/>
              <a:t>nečlenské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1051</Words>
  <Application>Microsoft Office PowerPoint</Application>
  <PresentationFormat>Předvádění na obrazovce (4:3)</PresentationFormat>
  <Paragraphs>158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Sociální psychologie 7 </vt:lpstr>
      <vt:lpstr>Kognitivní disonance </vt:lpstr>
      <vt:lpstr>Rozšiřující videa </vt:lpstr>
      <vt:lpstr>Sociální skupiny </vt:lpstr>
      <vt:lpstr>Seskupení </vt:lpstr>
      <vt:lpstr>Sociální skupina</vt:lpstr>
      <vt:lpstr>členy skupiny spojuje </vt:lpstr>
      <vt:lpstr>Druhy sociálních skupin</vt:lpstr>
      <vt:lpstr>Prezentace aplikace PowerPoint</vt:lpstr>
      <vt:lpstr>Prezentace aplikace PowerPoint</vt:lpstr>
      <vt:lpstr>Rysy malé sociální skupiny</vt:lpstr>
      <vt:lpstr>K zamyšlení </vt:lpstr>
      <vt:lpstr>Vývoj skupiny</vt:lpstr>
      <vt:lpstr>Vývoj skupiny</vt:lpstr>
      <vt:lpstr>Skupinový vliv </vt:lpstr>
      <vt:lpstr>Sociální facilitace</vt:lpstr>
      <vt:lpstr>Sociální facilitace</vt:lpstr>
      <vt:lpstr>Vysvětlení ? </vt:lpstr>
      <vt:lpstr>Prezentace aplikace PowerPoint</vt:lpstr>
      <vt:lpstr>Sociální zahálení </vt:lpstr>
      <vt:lpstr>Sociální zahálení </vt:lpstr>
      <vt:lpstr>Co s tím ? </vt:lpstr>
      <vt:lpstr>Jak předcházet sociálnímu zahálení?</vt:lpstr>
      <vt:lpstr>Rozšiřující zdroje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7 </dc:title>
  <dc:creator>uzivatel</dc:creator>
  <cp:lastModifiedBy>uzivatel</cp:lastModifiedBy>
  <cp:revision>10</cp:revision>
  <dcterms:created xsi:type="dcterms:W3CDTF">2016-04-10T18:55:16Z</dcterms:created>
  <dcterms:modified xsi:type="dcterms:W3CDTF">2016-04-11T06:19:01Z</dcterms:modified>
</cp:coreProperties>
</file>