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6" r:id="rId4"/>
    <p:sldId id="265" r:id="rId5"/>
    <p:sldId id="269" r:id="rId6"/>
    <p:sldId id="262" r:id="rId7"/>
    <p:sldId id="263" r:id="rId8"/>
    <p:sldId id="267" r:id="rId9"/>
    <p:sldId id="270" r:id="rId10"/>
    <p:sldId id="271" r:id="rId11"/>
    <p:sldId id="272" r:id="rId12"/>
    <p:sldId id="268" r:id="rId13"/>
    <p:sldId id="264" r:id="rId14"/>
    <p:sldId id="257" r:id="rId15"/>
    <p:sldId id="258" r:id="rId16"/>
    <p:sldId id="259" r:id="rId17"/>
    <p:sldId id="26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3828-A569-40D3-B767-BB3567F58909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2CA4E-8CB4-414B-836A-3A6C4931AA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53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2CA4E-8CB4-414B-836A-3A6C4931AA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14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2CA4E-8CB4-414B-836A-3A6C4931AA3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17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33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2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08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93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71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92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07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9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77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24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05A5-79DB-4ADD-BDB0-9273514E1E5A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27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05A5-79DB-4ADD-BDB0-9273514E1E5A}" type="datetimeFigureOut">
              <a:rPr lang="cs-CZ" smtClean="0"/>
              <a:t>06.03.2017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8BB33-0EC2-4062-9E9E-392F405139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2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b3SWsjWzdA" TargetMode="External"/><Relationship Id="rId2" Type="http://schemas.openxmlformats.org/officeDocument/2006/relationships/hyperlink" Target="https://www.youtube.com/watch?v=7_waarFnPO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psychologie – přednáška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Kateřina Bartošová, Ph.D.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56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93594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2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5400" dirty="0" smtClean="0"/>
          </a:p>
          <a:p>
            <a:pPr marL="0" indent="0" algn="ctr">
              <a:buNone/>
            </a:pPr>
            <a:r>
              <a:rPr lang="cs-CZ" sz="5400" dirty="0" smtClean="0"/>
              <a:t>Korelace není kauzalita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94588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</a:t>
            </a:r>
            <a:r>
              <a:rPr lang="cs-CZ" dirty="0" err="1" smtClean="0"/>
              <a:t>atribuční</a:t>
            </a:r>
            <a:r>
              <a:rPr lang="cs-CZ" dirty="0" smtClean="0"/>
              <a:t> chyba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Lee</a:t>
            </a:r>
            <a:r>
              <a:rPr lang="cs-CZ" dirty="0" smtClean="0"/>
              <a:t> </a:t>
            </a:r>
            <a:r>
              <a:rPr lang="cs-CZ" dirty="0" err="1" smtClean="0"/>
              <a:t>Ross</a:t>
            </a:r>
            <a:endParaRPr lang="cs-CZ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 smtClean="0"/>
              <a:t>Posuzujeme-li </a:t>
            </a:r>
            <a:r>
              <a:rPr lang="cs-CZ" sz="2400" dirty="0"/>
              <a:t>negativní chování jiných </a:t>
            </a: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 smtClean="0"/>
              <a:t>jedinců</a:t>
            </a:r>
            <a:r>
              <a:rPr lang="cs-CZ" sz="2400" dirty="0"/>
              <a:t>, máme tendenci přeceňovat </a:t>
            </a: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 smtClean="0"/>
              <a:t>roli </a:t>
            </a:r>
            <a:r>
              <a:rPr lang="cs-CZ" sz="2400" dirty="0"/>
              <a:t>dispozičních činitelů. </a:t>
            </a: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 smtClean="0"/>
              <a:t>Naopak </a:t>
            </a:r>
            <a:r>
              <a:rPr lang="cs-CZ" sz="2400" dirty="0"/>
              <a:t>vlastní selhání přisuzujeme </a:t>
            </a:r>
            <a:endParaRPr lang="cs-CZ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 smtClean="0"/>
              <a:t>situačním </a:t>
            </a:r>
            <a:r>
              <a:rPr lang="cs-CZ" sz="2400" dirty="0"/>
              <a:t>faktorům a naopak </a:t>
            </a:r>
            <a:r>
              <a:rPr lang="cs-CZ" sz="2400" dirty="0" smtClean="0"/>
              <a:t>vlastní </a:t>
            </a:r>
            <a:r>
              <a:rPr lang="cs-CZ" sz="2400" dirty="0"/>
              <a:t>úspěch připisujeme interním činitelům (výjimečnost, dokonalost), kdežto na úspěchu jiných mají podle nás větší podíl i vnější podmínky.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865" y="141277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7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tedy dělat?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cs-CZ" dirty="0" smtClean="0"/>
              <a:t>Vždy zvažte, jaké jsou různé možné příčiny určité události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Nepřijímejte zbrkle jen jedno vysvětlení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Proberte si s druhými lidmi, k jakým důsledkům určitý styl vysvětlování událostí vede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Ve svém životě bychom se měli snažit najít co nejrealističtější</a:t>
            </a:r>
            <a:r>
              <a:rPr lang="cs-CZ" dirty="0"/>
              <a:t> </a:t>
            </a:r>
            <a:r>
              <a:rPr lang="cs-CZ" dirty="0" smtClean="0"/>
              <a:t>vysvětlení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Neměli bychom pokaždé obviňovat druhé, když se nám něco nepodaří, ani bychom neměli vždycky obviňovat sebe, když se stane něco špatného.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2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Stanford</a:t>
            </a:r>
            <a:r>
              <a:rPr lang="cs-CZ" dirty="0" smtClean="0"/>
              <a:t> </a:t>
            </a:r>
            <a:r>
              <a:rPr lang="cs-CZ" dirty="0" err="1" smtClean="0"/>
              <a:t>marshmallow</a:t>
            </a:r>
            <a:r>
              <a:rPr lang="cs-CZ" dirty="0" smtClean="0"/>
              <a:t> 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Walter </a:t>
            </a:r>
            <a:r>
              <a:rPr lang="cs-CZ" u="sng" dirty="0" err="1" smtClean="0"/>
              <a:t>Mischel</a:t>
            </a:r>
            <a:endParaRPr lang="cs-CZ" u="sng" dirty="0" smtClean="0"/>
          </a:p>
          <a:p>
            <a:r>
              <a:rPr lang="cs-CZ" dirty="0" smtClean="0"/>
              <a:t>1972</a:t>
            </a:r>
          </a:p>
          <a:p>
            <a:r>
              <a:rPr lang="cs-CZ" dirty="0" smtClean="0"/>
              <a:t>Předškolní  </a:t>
            </a:r>
          </a:p>
          <a:p>
            <a:r>
              <a:rPr lang="cs-CZ" dirty="0" smtClean="0"/>
              <a:t>16 chlapců/16 dívek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Různé varianty experimentu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952328" cy="374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4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Video: </a:t>
            </a:r>
            <a:r>
              <a:rPr lang="cs-CZ" dirty="0" smtClean="0">
                <a:hlinkClick r:id="rId2"/>
              </a:rPr>
              <a:t>https://www.youtube.com/watch?v=7_waarFnPOg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Rozhovor </a:t>
            </a:r>
            <a:r>
              <a:rPr lang="cs-CZ" dirty="0" err="1" smtClean="0"/>
              <a:t>Mischel</a:t>
            </a:r>
            <a:r>
              <a:rPr lang="cs-CZ" dirty="0" smtClean="0"/>
              <a:t>: </a:t>
            </a:r>
            <a:r>
              <a:rPr lang="cs-CZ" dirty="0" smtClean="0">
                <a:hlinkClick r:id="rId3"/>
              </a:rPr>
              <a:t>https://www.youtube.com/watch?v=0b3SWsjWzdA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270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Počkaly? No a co?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cs-CZ" dirty="0" smtClean="0"/>
              <a:t>Lepší výsledky v testech </a:t>
            </a:r>
          </a:p>
          <a:p>
            <a:pPr>
              <a:spcBef>
                <a:spcPts val="2400"/>
              </a:spcBef>
            </a:pPr>
            <a:r>
              <a:rPr lang="cs-CZ" dirty="0" smtClean="0"/>
              <a:t>Nižší míra závislostí</a:t>
            </a:r>
          </a:p>
          <a:p>
            <a:pPr>
              <a:spcBef>
                <a:spcPts val="2400"/>
              </a:spcBef>
            </a:pPr>
            <a:r>
              <a:rPr lang="cs-CZ" dirty="0" smtClean="0"/>
              <a:t>Méně obézní</a:t>
            </a:r>
          </a:p>
          <a:p>
            <a:pPr>
              <a:spcBef>
                <a:spcPts val="2400"/>
              </a:spcBef>
            </a:pPr>
            <a:r>
              <a:rPr lang="cs-CZ" dirty="0" smtClean="0"/>
              <a:t>Adaptivnější reakce na stres</a:t>
            </a:r>
          </a:p>
          <a:p>
            <a:pPr>
              <a:spcBef>
                <a:spcPts val="2400"/>
              </a:spcBef>
            </a:pPr>
            <a:r>
              <a:rPr lang="cs-CZ" dirty="0" smtClean="0"/>
              <a:t>Sociálně zdatnější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8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horký x studený systém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6" y="1556792"/>
            <a:ext cx="44310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91278"/>
            <a:ext cx="4604855" cy="237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Atribuce</a:t>
            </a:r>
            <a:r>
              <a:rPr lang="cs-CZ" dirty="0" smtClean="0"/>
              <a:t> aneb jak si vysvětlujeme chování ostatních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2888000" cy="2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8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00" y="2435181"/>
            <a:ext cx="7152000" cy="28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229600" cy="278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7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Atribuce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/>
          </a:p>
          <a:p>
            <a:pPr marL="0" indent="0" algn="ctr">
              <a:buNone/>
            </a:pPr>
            <a:r>
              <a:rPr lang="cs-CZ" sz="4400" dirty="0" smtClean="0"/>
              <a:t> Způsob </a:t>
            </a:r>
            <a:r>
              <a:rPr lang="cs-CZ" sz="4400" dirty="0"/>
              <a:t>subjektivního vytváření spojitostí mezi příčinou a následkem chování.</a:t>
            </a:r>
          </a:p>
        </p:txBody>
      </p:sp>
    </p:spTree>
    <p:extLst>
      <p:ext uri="{BB962C8B-B14F-4D97-AF65-F5344CB8AC3E}">
        <p14:creationId xmlns:p14="http://schemas.microsoft.com/office/powerpoint/2010/main" val="26861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           Fritz </a:t>
            </a:r>
            <a:r>
              <a:rPr lang="cs-CZ" dirty="0" err="1" smtClean="0"/>
              <a:t>Heider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Psychology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interpersonal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relationships</a:t>
            </a:r>
            <a:r>
              <a:rPr lang="cs-CZ" dirty="0" smtClean="0"/>
              <a:t> 1958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Gestalt</a:t>
            </a:r>
            <a:r>
              <a:rPr lang="cs-CZ" dirty="0" smtClean="0"/>
              <a:t> psycholog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Děláme-li chyby ve vizuální percepci, budeme je dělat i v sociální percepci.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304256" cy="321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6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Čím si vysvětlujeme lidské chování a proč?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Osobnostní dispozice        x               situace ? </a:t>
            </a:r>
          </a:p>
          <a:p>
            <a:pPr marL="0" indent="0">
              <a:buNone/>
            </a:pPr>
            <a:r>
              <a:rPr lang="cs-CZ" sz="2400" dirty="0" smtClean="0"/>
              <a:t>(vnitřní místo kontroly)      		      (vnější místo kontroly)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852936"/>
            <a:ext cx="3032905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3040063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0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Rozlišuje 3 dimenze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lokalizace (vnitřní x vnější)</a:t>
            </a:r>
          </a:p>
          <a:p>
            <a:r>
              <a:rPr lang="cs-CZ" dirty="0"/>
              <a:t>stálost (stabilní x nestabilní)</a:t>
            </a:r>
          </a:p>
          <a:p>
            <a:r>
              <a:rPr lang="cs-CZ" dirty="0"/>
              <a:t>kontrolovatelnost (kontrolovatelné x nekontrolovatelné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Příklad</a:t>
            </a:r>
            <a:r>
              <a:rPr lang="cs-CZ" dirty="0" smtClean="0"/>
              <a:t>: někdo vás vyhodí od zkoušky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3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Harold </a:t>
            </a:r>
            <a:r>
              <a:rPr lang="cs-CZ" dirty="0" err="1" smtClean="0"/>
              <a:t>Kelley</a:t>
            </a:r>
            <a:r>
              <a:rPr lang="cs-CZ" dirty="0" smtClean="0"/>
              <a:t> – Model </a:t>
            </a:r>
            <a:r>
              <a:rPr lang="cs-CZ" dirty="0" err="1" smtClean="0"/>
              <a:t>kovariace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konsensus </a:t>
            </a:r>
          </a:p>
          <a:p>
            <a:pPr marL="0" indent="0">
              <a:buNone/>
            </a:pPr>
            <a:r>
              <a:rPr lang="cs-CZ" sz="2600" dirty="0" smtClean="0"/>
              <a:t>(zda </a:t>
            </a:r>
            <a:r>
              <a:rPr lang="cs-CZ" sz="2600" dirty="0"/>
              <a:t>se druzí v podobných situacích chovají </a:t>
            </a:r>
            <a:r>
              <a:rPr lang="cs-CZ" sz="2600" dirty="0" smtClean="0"/>
              <a:t>podobně)</a:t>
            </a:r>
          </a:p>
          <a:p>
            <a:r>
              <a:rPr lang="cs-CZ" dirty="0" smtClean="0"/>
              <a:t>distinktivnosti </a:t>
            </a:r>
          </a:p>
          <a:p>
            <a:pPr marL="0" indent="0">
              <a:buNone/>
            </a:pPr>
            <a:r>
              <a:rPr lang="cs-CZ" sz="2600" dirty="0" smtClean="0"/>
              <a:t>(</a:t>
            </a:r>
            <a:r>
              <a:rPr lang="cs-CZ" sz="2600" dirty="0"/>
              <a:t>jedinečnost chování aktéra, tedy zda se aktér chová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k </a:t>
            </a:r>
            <a:r>
              <a:rPr lang="cs-CZ" sz="2600" dirty="0"/>
              <a:t>někomu či něčemu zvláštním způsobem nebo se tak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chová </a:t>
            </a:r>
            <a:r>
              <a:rPr lang="cs-CZ" sz="2600" dirty="0"/>
              <a:t>ke všemu a všem)</a:t>
            </a:r>
            <a:r>
              <a:rPr lang="cs-CZ" dirty="0"/>
              <a:t> </a:t>
            </a:r>
          </a:p>
          <a:p>
            <a:r>
              <a:rPr lang="cs-CZ" dirty="0" smtClean="0"/>
              <a:t>konzistence </a:t>
            </a:r>
          </a:p>
          <a:p>
            <a:pPr marL="0" indent="0">
              <a:buNone/>
            </a:pPr>
            <a:r>
              <a:rPr lang="cs-CZ" sz="2600" dirty="0" smtClean="0"/>
              <a:t>(stálost </a:t>
            </a:r>
            <a:r>
              <a:rPr lang="cs-CZ" sz="2600" dirty="0"/>
              <a:t>jednání</a:t>
            </a:r>
            <a:r>
              <a:rPr lang="cs-CZ" sz="2600" dirty="0" smtClean="0"/>
              <a:t>) </a:t>
            </a:r>
            <a:endParaRPr lang="cs-CZ" sz="2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všechny </a:t>
            </a:r>
            <a:r>
              <a:rPr lang="cs-CZ" dirty="0"/>
              <a:t>proměnné variují na dvou rovinách, vysoké a nízké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8669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3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334</Words>
  <Application>Microsoft Office PowerPoint</Application>
  <PresentationFormat>Předvádění na obrazovce (4:3)</PresentationFormat>
  <Paragraphs>71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systému Office</vt:lpstr>
      <vt:lpstr>Sociální psychologie – přednáška 2</vt:lpstr>
      <vt:lpstr>Atribuce aneb jak si vysvětlujeme chování ostatních</vt:lpstr>
      <vt:lpstr>Prezentace aplikace PowerPoint</vt:lpstr>
      <vt:lpstr>Prezentace aplikace PowerPoint</vt:lpstr>
      <vt:lpstr>Atribuce</vt:lpstr>
      <vt:lpstr>           Fritz Heider</vt:lpstr>
      <vt:lpstr>Čím si vysvětlujeme lidské chování a proč? </vt:lpstr>
      <vt:lpstr>Rozlišuje 3 dimenze</vt:lpstr>
      <vt:lpstr>Harold Kelley – Model kovariace</vt:lpstr>
      <vt:lpstr>Prezentace aplikace PowerPoint</vt:lpstr>
      <vt:lpstr>Prezentace aplikace PowerPoint</vt:lpstr>
      <vt:lpstr>Základní atribuční chyba</vt:lpstr>
      <vt:lpstr>Co tedy dělat? </vt:lpstr>
      <vt:lpstr>Stanford marshmallow experiment</vt:lpstr>
      <vt:lpstr>Prezentace aplikace PowerPoint</vt:lpstr>
      <vt:lpstr>Počkaly? No a co? </vt:lpstr>
      <vt:lpstr>horký x studený systém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Bartosova</cp:lastModifiedBy>
  <cp:revision>15</cp:revision>
  <dcterms:created xsi:type="dcterms:W3CDTF">2016-02-28T20:13:04Z</dcterms:created>
  <dcterms:modified xsi:type="dcterms:W3CDTF">2017-03-06T08:47:48Z</dcterms:modified>
</cp:coreProperties>
</file>