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56" r:id="rId3"/>
    <p:sldId id="257" r:id="rId4"/>
    <p:sldId id="259" r:id="rId5"/>
    <p:sldId id="263" r:id="rId6"/>
    <p:sldId id="264" r:id="rId7"/>
    <p:sldId id="260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601203"/>
              </p:ext>
            </p:extLst>
          </p:nvPr>
        </p:nvGraphicFramePr>
        <p:xfrm>
          <a:off x="683568" y="404664"/>
          <a:ext cx="7954789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rezentace" r:id="rId3" imgW="4570586" imgH="3427608" progId="PowerPoint.Show.12">
                  <p:embed/>
                </p:oleObj>
              </mc:Choice>
              <mc:Fallback>
                <p:oleObj name="Prezentace" r:id="rId3" imgW="4570586" imgH="342760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404664"/>
                        <a:ext cx="7954789" cy="6120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94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 smtClean="0"/>
              <a:t>.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i="1" dirty="0"/>
              <a:t>zpracovala Vladimíra Neužilová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5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369834" y="625470"/>
            <a:ext cx="5936211" cy="4689540"/>
            <a:chOff x="1500" y="793"/>
            <a:chExt cx="2805" cy="2357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789" y="1607"/>
              <a:ext cx="407" cy="271"/>
            </a:xfrm>
            <a:prstGeom prst="callout2">
              <a:avLst>
                <a:gd name="adj1" fmla="val 24615"/>
                <a:gd name="adj2" fmla="val 14412"/>
                <a:gd name="adj3" fmla="val 66432"/>
                <a:gd name="adj4" fmla="val -5894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40946"/>
                <a:gd name="adj2" fmla="val 8595"/>
                <a:gd name="adj3" fmla="val 52562"/>
                <a:gd name="adj4" fmla="val 3017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71"/>
              <a:ext cx="407" cy="296"/>
            </a:xfrm>
            <a:prstGeom prst="callout2">
              <a:avLst>
                <a:gd name="adj1" fmla="val 32927"/>
                <a:gd name="adj2" fmla="val 17321"/>
                <a:gd name="adj3" fmla="val 37180"/>
                <a:gd name="adj4" fmla="val 4471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98" y="793"/>
              <a:ext cx="407" cy="271"/>
            </a:xfrm>
            <a:prstGeom prst="callout2">
              <a:avLst>
                <a:gd name="adj1" fmla="val 43269"/>
                <a:gd name="adj2" fmla="val 37680"/>
                <a:gd name="adj3" fmla="val 59531"/>
                <a:gd name="adj4" fmla="val -15703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5987447" y="335533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282280" y="3193977"/>
            <a:ext cx="744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JÁ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1200" b="1" dirty="0" smtClean="0"/>
              <a:t>VZDĚLÁVACÍ CÍLE podle složky osobnosti</a:t>
            </a:r>
            <a:endParaRPr lang="cs-CZ" sz="1200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26532"/>
              </p:ext>
            </p:extLst>
          </p:nvPr>
        </p:nvGraphicFramePr>
        <p:xfrm>
          <a:off x="467544" y="1556792"/>
          <a:ext cx="8229600" cy="236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560"/>
                <a:gridCol w="2592288"/>
                <a:gridCol w="3682752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KOGNITIVNÍ - znalosti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AFEKTIVNÍ - postoje </a:t>
                      </a:r>
                      <a:r>
                        <a:rPr lang="cs-CZ" sz="1400" dirty="0">
                          <a:effectLst/>
                        </a:rPr>
                        <a:t>a hodnoty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PSYCHOMOTORICKÉ- dovednosti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Zapamatovat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Vnímat podněty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Imitovat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Pochopit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Reagovat na ně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Manipulovat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Aplikovat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Zhodnotit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Zpřesňovat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Analyzovat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Zvnitřnit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Koordinovat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Hodnotit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Konat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Automatizovat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Tvořit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57200" y="188640"/>
            <a:ext cx="8229600" cy="288032"/>
          </a:xfrm>
        </p:spPr>
        <p:txBody>
          <a:bodyPr>
            <a:noAutofit/>
          </a:bodyPr>
          <a:lstStyle/>
          <a:p>
            <a:pPr algn="l"/>
            <a:r>
              <a:rPr lang="cs-CZ" sz="1400" b="1" dirty="0" smtClean="0"/>
              <a:t>KOGNITIVNÍ CÍLE</a:t>
            </a:r>
            <a:endParaRPr lang="cs-CZ" sz="14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2450"/>
              </p:ext>
            </p:extLst>
          </p:nvPr>
        </p:nvGraphicFramePr>
        <p:xfrm>
          <a:off x="251520" y="476672"/>
          <a:ext cx="8136904" cy="5889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135"/>
                <a:gridCol w="2092054"/>
                <a:gridCol w="2524613"/>
                <a:gridCol w="223910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Tvořit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vytváření, plánování, tvorba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vytvářejí z několika nové vnitřně soudržné celky z jednotlivých prvků, reorganizují prvky do nového znaku nebo struktury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 hypotéz na základě daných kritérií, navrhování, konstruování, tvoření, stavění, psaní, vytvoření originálu, komponování, řešení, předvedení, </a:t>
                      </a:r>
                      <a:r>
                        <a:rPr lang="cs-CZ" sz="1200" dirty="0" smtClean="0">
                          <a:effectLst/>
                        </a:rPr>
                        <a:t>stanovení, vynalézání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článek, vynález, hlášení, formulace, otázka, hra, píseň, stroj, nástroj, alternativní činnost, alternativní postup, experiment, divadelní hra, </a:t>
                      </a:r>
                      <a:r>
                        <a:rPr lang="cs-CZ" sz="1200" dirty="0" smtClean="0">
                          <a:effectLst/>
                        </a:rPr>
                        <a:t>soubor </a:t>
                      </a:r>
                      <a:r>
                        <a:rPr lang="cs-CZ" sz="1200" dirty="0">
                          <a:effectLst/>
                        </a:rPr>
                        <a:t>pravidel,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783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Hodnotit –</a:t>
                      </a:r>
                      <a:r>
                        <a:rPr lang="cs-CZ" sz="1200" dirty="0">
                          <a:effectLst/>
                        </a:rPr>
                        <a:t> kontrolování, kritizování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stanovují na základě dříve naučených norem a kritérií hodnotu nebo cenu složitého </a:t>
                      </a:r>
                      <a:r>
                        <a:rPr lang="cs-CZ" sz="1200" dirty="0" smtClean="0">
                          <a:effectLst/>
                        </a:rPr>
                        <a:t>produktu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koordinování, zjišťování, monitorování, testování, posuzování, obhájení, vyvrácení, rozvíjení, posouzení, </a:t>
                      </a:r>
                      <a:r>
                        <a:rPr lang="cs-CZ" sz="1200" dirty="0" smtClean="0">
                          <a:effectLst/>
                        </a:rPr>
                        <a:t>podpoření stanoviska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závěr, přehled, posudek, standard, hodnocení, doporučení, porovnání, </a:t>
                      </a:r>
                      <a:r>
                        <a:rPr lang="cs-CZ" sz="1200" dirty="0" smtClean="0">
                          <a:effectLst/>
                        </a:rPr>
                        <a:t>sebehodnocení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94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Analyzovat – </a:t>
                      </a:r>
                      <a:r>
                        <a:rPr lang="cs-CZ" sz="1200" dirty="0">
                          <a:effectLst/>
                        </a:rPr>
                        <a:t>rozlišování, uspořádání, přisuzování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rozčlení složitou věc na její komponenty, vysvětlí, proč je daná složitá sestava vztahů uspořádána daným </a:t>
                      </a:r>
                      <a:r>
                        <a:rPr lang="cs-CZ" sz="1200" dirty="0" smtClean="0">
                          <a:effectLst/>
                        </a:rPr>
                        <a:t>způsobem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porovnávání, analyzování, rozdělení, vysvětlení proč, ukázání jak, nakreslení schématu, načrtnutí, roztřídění, nalezení rozdílu, prozkoumání, vybrání, vydělování, rozlišování, zaměřování se, vyčleňování, hledání souladu,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dotazník, diskuze, kampaň, odhalení chyby, hlášení, zpráva, přehled, ověření závěrů, definice slova, graf, části, materiál, příklad, prvky, argumenty, stanovisko, záměr, struktura, argumenty,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Aplikovat – </a:t>
                      </a:r>
                      <a:r>
                        <a:rPr lang="cs-CZ" sz="1200" dirty="0">
                          <a:effectLst/>
                        </a:rPr>
                        <a:t>vykonávání, </a:t>
                      </a:r>
                      <a:r>
                        <a:rPr lang="cs-CZ" sz="1200" dirty="0" smtClean="0">
                          <a:effectLst/>
                        </a:rPr>
                        <a:t>(</a:t>
                      </a:r>
                      <a:r>
                        <a:rPr lang="cs-CZ" sz="1200" dirty="0">
                          <a:effectLst/>
                        </a:rPr>
                        <a:t>implementace)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použijí dříve naučenou látku, </a:t>
                      </a:r>
                      <a:r>
                        <a:rPr lang="cs-CZ" sz="1200" dirty="0" smtClean="0">
                          <a:effectLst/>
                        </a:rPr>
                        <a:t>pojmy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smtClean="0">
                          <a:effectLst/>
                        </a:rPr>
                        <a:t>pravidla, užijí </a:t>
                      </a:r>
                      <a:r>
                        <a:rPr lang="cs-CZ" sz="1200" dirty="0">
                          <a:effectLst/>
                        </a:rPr>
                        <a:t>postup nebo strukturu v různých situacích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provádění, užití, zařazení, </a:t>
                      </a:r>
                      <a:r>
                        <a:rPr lang="cs-CZ" sz="1200" dirty="0" smtClean="0">
                          <a:effectLst/>
                        </a:rPr>
                        <a:t>nalézání</a:t>
                      </a:r>
                      <a:r>
                        <a:rPr lang="cs-CZ" sz="1200" dirty="0">
                          <a:effectLst/>
                        </a:rPr>
                        <a:t>, vybrání, vypočítání, použití, připravení, vytvoření, zobecnění, uspořádání, vyřešení, předvedení, nakreslení, …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postup, mapa, projekt, předpověď, graf, ilustrace, </a:t>
                      </a:r>
                      <a:r>
                        <a:rPr lang="cs-CZ" sz="1200" dirty="0" smtClean="0">
                          <a:effectLst/>
                        </a:rPr>
                        <a:t>úkol z</a:t>
                      </a:r>
                      <a:r>
                        <a:rPr lang="cs-CZ" sz="1200" dirty="0">
                          <a:effectLst/>
                        </a:rPr>
                        <a:t>: přehledu, řešení, seznamu, projektu, dramatizace, kresby,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134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Porozumět -</a:t>
                      </a:r>
                      <a:r>
                        <a:rPr lang="cs-CZ" sz="1200" dirty="0" smtClean="0">
                          <a:effectLst/>
                        </a:rPr>
                        <a:t>interpretace </a:t>
                      </a:r>
                      <a:r>
                        <a:rPr lang="cs-CZ" sz="1200" dirty="0">
                          <a:effectLst/>
                        </a:rPr>
                        <a:t>doložení </a:t>
                      </a:r>
                      <a:r>
                        <a:rPr lang="cs-CZ" sz="1200" dirty="0" smtClean="0">
                          <a:effectLst/>
                        </a:rPr>
                        <a:t>příkladem klasifikování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usuzování </a:t>
                      </a: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vyjádří vlastními </a:t>
                      </a:r>
                      <a:r>
                        <a:rPr lang="cs-CZ" sz="1200" dirty="0" smtClean="0">
                          <a:effectLst/>
                        </a:rPr>
                        <a:t>slovy, </a:t>
                      </a:r>
                      <a:r>
                        <a:rPr lang="cs-CZ" sz="1200" dirty="0" err="1" smtClean="0">
                          <a:effectLst/>
                        </a:rPr>
                        <a:t>verbál</a:t>
                      </a:r>
                      <a:r>
                        <a:rPr lang="cs-CZ" sz="1200" dirty="0" smtClean="0">
                          <a:effectLst/>
                        </a:rPr>
                        <a:t>/výklad</a:t>
                      </a:r>
                      <a:r>
                        <a:rPr lang="cs-CZ" sz="1200" dirty="0">
                          <a:effectLst/>
                        </a:rPr>
                        <a:t>/,</a:t>
                      </a:r>
                      <a:r>
                        <a:rPr lang="cs-CZ" sz="1200" dirty="0" smtClean="0">
                          <a:effectLst/>
                        </a:rPr>
                        <a:t>vizuálně/obrázek logicko-</a:t>
                      </a:r>
                      <a:r>
                        <a:rPr lang="cs-CZ" sz="1200" dirty="0" err="1" smtClean="0">
                          <a:effectLst/>
                        </a:rPr>
                        <a:t>matemat</a:t>
                      </a:r>
                      <a:r>
                        <a:rPr lang="cs-CZ" sz="1200" dirty="0" smtClean="0">
                          <a:effectLst/>
                        </a:rPr>
                        <a:t>./graf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 smtClean="0">
                          <a:effectLst/>
                        </a:rPr>
                        <a:t>hudebně,prostorově</a:t>
                      </a:r>
                      <a:r>
                        <a:rPr lang="cs-CZ" sz="1200" dirty="0" smtClean="0">
                          <a:effectLst/>
                        </a:rPr>
                        <a:t>/socha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>
                          <a:effectLst/>
                        </a:rPr>
                        <a:t>itrapersonálně</a:t>
                      </a:r>
                      <a:r>
                        <a:rPr lang="cs-CZ" sz="1200" dirty="0">
                          <a:effectLst/>
                        </a:rPr>
                        <a:t>/vnitřní konflikt/, interpersonálně/konflikt mezi dvěma osobami/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definování, vyjádření vlastními slovy, popsání, </a:t>
                      </a:r>
                      <a:r>
                        <a:rPr lang="cs-CZ" sz="1200" dirty="0" smtClean="0">
                          <a:effectLst/>
                        </a:rPr>
                        <a:t>shrnutí, uvedení </a:t>
                      </a:r>
                      <a:r>
                        <a:rPr lang="cs-CZ" sz="1200" dirty="0">
                          <a:effectLst/>
                        </a:rPr>
                        <a:t>příkladů, přiřazení, parafrázování, vysvětlení, zdůvodnění, předkládání, ilustrování, </a:t>
                      </a:r>
                      <a:r>
                        <a:rPr lang="cs-CZ" sz="1200" dirty="0" smtClean="0">
                          <a:effectLst/>
                        </a:rPr>
                        <a:t>shrnování</a:t>
                      </a:r>
                      <a:r>
                        <a:rPr lang="cs-CZ" sz="1200" dirty="0">
                          <a:effectLst/>
                        </a:rPr>
                        <a:t>, kategorizování, podřazování, abstrahování, </a:t>
                      </a:r>
                      <a:r>
                        <a:rPr lang="cs-CZ" sz="1200" dirty="0" smtClean="0">
                          <a:effectLst/>
                        </a:rPr>
                        <a:t>zobecňování</a:t>
                      </a:r>
                      <a:r>
                        <a:rPr lang="cs-CZ" sz="1200" dirty="0">
                          <a:effectLst/>
                        </a:rPr>
                        <a:t>, vyvozování závěrů,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model, řeč – projev, nahrávka na kazetě, </a:t>
                      </a:r>
                      <a:r>
                        <a:rPr lang="cs-CZ" sz="1200" dirty="0" smtClean="0">
                          <a:effectLst/>
                        </a:rPr>
                        <a:t>dramatizace</a:t>
                      </a:r>
                      <a:r>
                        <a:rPr lang="cs-CZ" sz="1200" dirty="0">
                          <a:effectLst/>
                        </a:rPr>
                        <a:t>, kreslený komiks, ilustrace, scénka, graf, fotografie, dokument, prohlášení, porovnání, analogie, přehled, diagram, prohlášení, závěry, </a:t>
                      </a:r>
                      <a:r>
                        <a:rPr lang="cs-CZ" sz="1200" dirty="0" smtClean="0">
                          <a:effectLst/>
                        </a:rPr>
                        <a:t>příběh,, gramatické pravidlo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Zapamatovat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poznávání, </a:t>
                      </a:r>
                      <a:r>
                        <a:rPr lang="cs-CZ" sz="1200" dirty="0" smtClean="0">
                          <a:effectLst/>
                        </a:rPr>
                        <a:t>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si vybaví, reprodukují nebo rozeznají dříve naučené z dlouhodobé paměti – </a:t>
                      </a:r>
                      <a:r>
                        <a:rPr lang="cs-CZ" sz="1200" dirty="0" err="1">
                          <a:effectLst/>
                        </a:rPr>
                        <a:t>identifik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znovuvybavování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reprodukování, poznávání, vybavení si, uvedení </a:t>
                      </a:r>
                      <a:r>
                        <a:rPr lang="cs-CZ" sz="1200" dirty="0" smtClean="0">
                          <a:effectLst/>
                        </a:rPr>
                        <a:t>seznamu, nazvání</a:t>
                      </a:r>
                      <a:r>
                        <a:rPr lang="cs-CZ" sz="1200" dirty="0">
                          <a:effectLst/>
                        </a:rPr>
                        <a:t>, označení, vybrání, seřazení, popsání, naučení se zpaměti, recitování, </a:t>
                      </a:r>
                      <a:r>
                        <a:rPr lang="cs-CZ" sz="1200" dirty="0" smtClean="0">
                          <a:effectLst/>
                        </a:rPr>
                        <a:t>definování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událost, nahrávka, noviny, časopis, TV show, rádio, text, film, video, divadelní hra, ukázka z filmů, fakta,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261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Poznávací proces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Úkoly 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Konkrétní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Výsledek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5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cs typeface="Times New Roman" pitchFamily="18" charset="0"/>
              </a:rPr>
              <a:t>V</a:t>
            </a:r>
            <a:r>
              <a:rPr lang="cs-CZ" sz="2800" b="1" dirty="0" smtClean="0">
                <a:cs typeface="Times New Roman" pitchFamily="18" charset="0"/>
              </a:rPr>
              <a:t>ztah </a:t>
            </a:r>
            <a:r>
              <a:rPr lang="cs-CZ" sz="2800" b="1" dirty="0">
                <a:cs typeface="Times New Roman" pitchFamily="18" charset="0"/>
              </a:rPr>
              <a:t>cílů a výsledků vzdělávání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OBECNÉ CÍLE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</a:t>
            </a:r>
            <a:r>
              <a:rPr lang="cs-CZ" sz="2000" b="1" dirty="0" smtClean="0"/>
              <a:t>KLÍČOVÉ KOMPETENCE</a:t>
            </a:r>
            <a:endParaRPr lang="cs-CZ" sz="20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		</a:t>
            </a:r>
            <a:r>
              <a:rPr lang="cs-CZ" sz="2000" b="1" dirty="0" smtClean="0"/>
              <a:t>VZDĚLÁVACÍ OBSAH VZDĚL.O OBORU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						</a:t>
            </a:r>
            <a:r>
              <a:rPr lang="cs-CZ" sz="2000" b="1" dirty="0" smtClean="0"/>
              <a:t>VÝSTUPY</a:t>
            </a:r>
            <a:endParaRPr lang="cs-CZ" sz="2000" b="1" dirty="0"/>
          </a:p>
          <a:p>
            <a:r>
              <a:rPr lang="cs-CZ" sz="2000" dirty="0" smtClean="0"/>
              <a:t>																							</a:t>
            </a:r>
            <a:r>
              <a:rPr lang="cs-CZ" sz="2000" b="1" dirty="0" smtClean="0"/>
              <a:t>UČIVO</a:t>
            </a:r>
            <a:endParaRPr lang="cs-CZ" sz="2000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835696" y="162880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19872" y="285293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5436096" y="40770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804248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906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821</Words>
  <Application>Microsoft Office PowerPoint</Application>
  <PresentationFormat>Předvádění na obrazovce (4:3)</PresentationFormat>
  <Paragraphs>166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Prezentace</vt:lpstr>
      <vt:lpstr>Prezentace aplikace PowerPoint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      CÍLE VZDĚLÁVÁNÍ                                KLÍČOVÉ KOMPETENCE</vt:lpstr>
      <vt:lpstr>Prezentace aplikace PowerPoint</vt:lpstr>
      <vt:lpstr>VZDĚLÁVACÍ CÍLE podle složky osobnosti</vt:lpstr>
      <vt:lpstr>Prezentace aplikace PowerPoint</vt:lpstr>
      <vt:lpstr>KOGNITIVNÍ CÍLE</vt:lpstr>
      <vt:lpstr>Vztah cílů a výsledků vzdělávání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28</cp:revision>
  <dcterms:created xsi:type="dcterms:W3CDTF">2013-02-26T20:21:31Z</dcterms:created>
  <dcterms:modified xsi:type="dcterms:W3CDTF">2016-04-25T17:06:00Z</dcterms:modified>
</cp:coreProperties>
</file>