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5" r:id="rId2"/>
    <p:sldId id="276" r:id="rId3"/>
    <p:sldId id="278" r:id="rId4"/>
    <p:sldId id="271" r:id="rId5"/>
    <p:sldId id="272" r:id="rId6"/>
    <p:sldId id="256" r:id="rId7"/>
    <p:sldId id="268" r:id="rId8"/>
    <p:sldId id="259" r:id="rId9"/>
    <p:sldId id="258" r:id="rId10"/>
    <p:sldId id="262" r:id="rId11"/>
    <p:sldId id="269" r:id="rId12"/>
    <p:sldId id="270" r:id="rId13"/>
    <p:sldId id="273" r:id="rId14"/>
    <p:sldId id="274" r:id="rId15"/>
    <p:sldId id="277" r:id="rId16"/>
    <p:sldId id="27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9A673-0B3C-4A87-8142-4B94CF3444A7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F69C9-0095-4D2B-8629-F03AE2453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9A673-0B3C-4A87-8142-4B94CF3444A7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F69C9-0095-4D2B-8629-F03AE2453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9A673-0B3C-4A87-8142-4B94CF3444A7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F69C9-0095-4D2B-8629-F03AE2453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9A673-0B3C-4A87-8142-4B94CF3444A7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F69C9-0095-4D2B-8629-F03AE2453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9A673-0B3C-4A87-8142-4B94CF3444A7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F69C9-0095-4D2B-8629-F03AE2453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9A673-0B3C-4A87-8142-4B94CF3444A7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F69C9-0095-4D2B-8629-F03AE2453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9A673-0B3C-4A87-8142-4B94CF3444A7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F69C9-0095-4D2B-8629-F03AE2453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9A673-0B3C-4A87-8142-4B94CF3444A7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F69C9-0095-4D2B-8629-F03AE2453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9A673-0B3C-4A87-8142-4B94CF3444A7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F69C9-0095-4D2B-8629-F03AE2453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9A673-0B3C-4A87-8142-4B94CF3444A7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F69C9-0095-4D2B-8629-F03AE2453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9A673-0B3C-4A87-8142-4B94CF3444A7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F69C9-0095-4D2B-8629-F03AE2453C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0D9A673-0B3C-4A87-8142-4B94CF3444A7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08F69C9-0095-4D2B-8629-F03AE2453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trovzl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Záškoláctví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45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při řešení II: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neomluvenou </a:t>
            </a:r>
            <a:r>
              <a:rPr lang="cs-CZ" sz="2400" dirty="0"/>
              <a:t>nepřítomnost </a:t>
            </a:r>
            <a:r>
              <a:rPr lang="cs-CZ" sz="2400" dirty="0" smtClean="0"/>
              <a:t>do 10 hodin řeší výchovný poradce </a:t>
            </a:r>
            <a:r>
              <a:rPr lang="cs-CZ" sz="2400" dirty="0"/>
              <a:t>se zákonným zástupcem nebo zletilým žákem formou </a:t>
            </a:r>
            <a:r>
              <a:rPr lang="cs-CZ" sz="2400" dirty="0" smtClean="0"/>
              <a:t>pohovoru</a:t>
            </a:r>
          </a:p>
          <a:p>
            <a:r>
              <a:rPr lang="cs-CZ" sz="2400" dirty="0" smtClean="0"/>
              <a:t>více </a:t>
            </a:r>
            <a:r>
              <a:rPr lang="cs-CZ" sz="2400" dirty="0"/>
              <a:t>než 10 neomluvených </a:t>
            </a:r>
            <a:r>
              <a:rPr lang="cs-CZ" sz="2400" dirty="0" smtClean="0"/>
              <a:t>hodin – svolání školní </a:t>
            </a:r>
            <a:r>
              <a:rPr lang="cs-CZ" sz="2400" dirty="0"/>
              <a:t>výchovnou </a:t>
            </a:r>
            <a:r>
              <a:rPr lang="cs-CZ" sz="2400" dirty="0" smtClean="0"/>
              <a:t>komisi ředitelem</a:t>
            </a:r>
            <a:endParaRPr lang="cs-CZ" sz="2400" dirty="0"/>
          </a:p>
          <a:p>
            <a:r>
              <a:rPr lang="cs-CZ" sz="2400" dirty="0" smtClean="0"/>
              <a:t>více než 25 neomluvených hodin – oznámení o pokračujícím záškoláctví i s náležitou dokumentací </a:t>
            </a:r>
            <a:r>
              <a:rPr lang="cs-CZ" sz="2400" dirty="0" err="1" smtClean="0"/>
              <a:t>příšlušnému</a:t>
            </a:r>
            <a:r>
              <a:rPr lang="cs-CZ" sz="2400" dirty="0" smtClean="0"/>
              <a:t> </a:t>
            </a:r>
            <a:r>
              <a:rPr lang="cs-CZ" sz="2400" dirty="0" err="1" smtClean="0"/>
              <a:t>OSPODu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84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při řešení III: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opakované záškoláctví či příliš vysoká neomluvená absence – hlášení Policii ČR o zanedbání školní docházky</a:t>
            </a:r>
          </a:p>
          <a:p>
            <a:r>
              <a:rPr lang="cs-CZ" sz="2400" dirty="0"/>
              <a:t>oznámení pro podezření ze spáchání trestného činu ohrožování mravní výchovy mládeže</a:t>
            </a:r>
          </a:p>
          <a:p>
            <a:r>
              <a:rPr lang="cs-CZ" sz="2400" dirty="0" smtClean="0"/>
              <a:t>obvodní oddělení Policie ČR dle místa trvalého bydliště žáka</a:t>
            </a:r>
          </a:p>
        </p:txBody>
      </p:sp>
    </p:spTree>
    <p:extLst>
      <p:ext uri="{BB962C8B-B14F-4D97-AF65-F5344CB8AC3E}">
        <p14:creationId xmlns:p14="http://schemas.microsoft.com/office/powerpoint/2010/main" val="12452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Náprava: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 err="1"/>
              <a:t>Cimlerové</a:t>
            </a:r>
            <a:r>
              <a:rPr lang="cs-CZ" dirty="0"/>
              <a:t> (2005</a:t>
            </a:r>
            <a:r>
              <a:rPr lang="cs-CZ" dirty="0" smtClean="0"/>
              <a:t>) se </a:t>
            </a:r>
            <a:r>
              <a:rPr lang="cs-CZ" dirty="0"/>
              <a:t>radí rodičům uplatňovat </a:t>
            </a:r>
            <a:r>
              <a:rPr lang="cs-CZ" dirty="0" smtClean="0"/>
              <a:t>obecně platné klíčové postupy:</a:t>
            </a:r>
          </a:p>
          <a:p>
            <a:pPr marL="714375" indent="-450850">
              <a:buFont typeface="+mj-lt"/>
              <a:buAutoNum type="arabicPeriod"/>
            </a:pPr>
            <a:r>
              <a:rPr lang="cs-CZ" sz="2600" dirty="0" smtClean="0"/>
              <a:t>motivovat dítě k návratu do školy</a:t>
            </a:r>
          </a:p>
          <a:p>
            <a:pPr marL="714375" indent="-450850">
              <a:buFont typeface="+mj-lt"/>
              <a:buAutoNum type="arabicPeriod"/>
            </a:pPr>
            <a:r>
              <a:rPr lang="cs-CZ" sz="2600" dirty="0"/>
              <a:t>o</a:t>
            </a:r>
            <a:r>
              <a:rPr lang="cs-CZ" sz="2600" dirty="0" smtClean="0"/>
              <a:t>dstranit důvody záškoláctví</a:t>
            </a:r>
          </a:p>
          <a:p>
            <a:pPr marL="714375" indent="-450850">
              <a:buFont typeface="+mj-lt"/>
              <a:buAutoNum type="arabicPeriod"/>
            </a:pPr>
            <a:r>
              <a:rPr lang="cs-CZ" sz="2600" dirty="0"/>
              <a:t>z</a:t>
            </a:r>
            <a:r>
              <a:rPr lang="cs-CZ" sz="2600" dirty="0" smtClean="0"/>
              <a:t>vyšovat odolnost dítěte vůči zátěži</a:t>
            </a:r>
          </a:p>
          <a:p>
            <a:pPr marL="714375" indent="-450850">
              <a:buFont typeface="+mj-lt"/>
              <a:buAutoNum type="arabicPeriod"/>
            </a:pPr>
            <a:r>
              <a:rPr lang="cs-CZ" sz="2600" dirty="0"/>
              <a:t>p</a:t>
            </a:r>
            <a:r>
              <a:rPr lang="cs-CZ" sz="2600" dirty="0" smtClean="0"/>
              <a:t>řezkoumat výchovné postupy ve vlastní rodině</a:t>
            </a:r>
          </a:p>
          <a:p>
            <a:pPr marL="714375" indent="-450850">
              <a:buFont typeface="+mj-lt"/>
              <a:buAutoNum type="arabicPeriod"/>
            </a:pPr>
            <a:r>
              <a:rPr lang="cs-CZ" sz="2600" dirty="0"/>
              <a:t>a</a:t>
            </a:r>
            <a:r>
              <a:rPr lang="cs-CZ" sz="2600" dirty="0" smtClean="0"/>
              <a:t>nalyzovat s dítětem jeho nežádoucí chování, nacvičit správné reakce čas kontaktovat odborníky a všímat si podezřelých signálů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15584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podílí se třídní učitel, výchovný poradce a školní metodik prevence ve spolupráci s ostatními učiteli a zákonnými zástupci žáka</a:t>
            </a:r>
          </a:p>
          <a:p>
            <a:pPr lvl="0"/>
            <a:r>
              <a:rPr lang="cs-CZ" dirty="0" smtClean="0"/>
              <a:t>součástí prevence je:</a:t>
            </a:r>
          </a:p>
          <a:p>
            <a:pPr lvl="1"/>
            <a:r>
              <a:rPr lang="cs-CZ" dirty="0" smtClean="0"/>
              <a:t>a) pravidelné zpracovávání dokumentace o absenci žáků,</a:t>
            </a:r>
          </a:p>
          <a:p>
            <a:pPr lvl="1"/>
            <a:r>
              <a:rPr lang="cs-CZ" dirty="0" smtClean="0"/>
              <a:t>b) součinnost se zákonnými zástupci,</a:t>
            </a:r>
          </a:p>
          <a:p>
            <a:pPr lvl="1"/>
            <a:r>
              <a:rPr lang="cs-CZ" dirty="0" smtClean="0"/>
              <a:t>c) analýza příčin záškoláctví žáků včetně přijetí příslušných opatření,</a:t>
            </a:r>
          </a:p>
          <a:p>
            <a:pPr lvl="1"/>
            <a:r>
              <a:rPr lang="cs-CZ" dirty="0" smtClean="0"/>
              <a:t>d) výchovné pohovory s žáky,</a:t>
            </a:r>
          </a:p>
          <a:p>
            <a:pPr lvl="1"/>
            <a:r>
              <a:rPr lang="cs-CZ" dirty="0" smtClean="0"/>
              <a:t>e) spolupráce se školním psychologem a institucemi pedagogicko-psychologického poradenství,</a:t>
            </a:r>
          </a:p>
          <a:p>
            <a:pPr lvl="1"/>
            <a:r>
              <a:rPr lang="cs-CZ" dirty="0" smtClean="0"/>
              <a:t>f) konání výchovných komisí ve škole</a:t>
            </a:r>
          </a:p>
          <a:p>
            <a:pPr lvl="1"/>
            <a:r>
              <a:rPr lang="cs-CZ" dirty="0" smtClean="0"/>
              <a:t>g)spolupráce s orgány sociálně-právní ochrany dětí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67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prevence: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dalšími opatřeními pro prevenci záškoláctví může být:</a:t>
            </a:r>
            <a:endParaRPr lang="cs-CZ" dirty="0"/>
          </a:p>
          <a:p>
            <a:pPr lvl="1"/>
            <a:r>
              <a:rPr lang="cs-CZ" dirty="0"/>
              <a:t>z</a:t>
            </a:r>
            <a:r>
              <a:rPr lang="cs-CZ" dirty="0" smtClean="0"/>
              <a:t>vláštní režim omlouvání</a:t>
            </a:r>
          </a:p>
          <a:p>
            <a:pPr lvl="2"/>
            <a:r>
              <a:rPr lang="cs-CZ" dirty="0" smtClean="0"/>
              <a:t>doplnění omluvenky potvrzením ošetřujícího lékaře</a:t>
            </a:r>
          </a:p>
          <a:p>
            <a:pPr lvl="1"/>
            <a:r>
              <a:rPr lang="cs-CZ" dirty="0" smtClean="0"/>
              <a:t>jednoznačná lhůta pro doložení omluvenky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o této lhůtě (zpravidla 3 dny) je absence žáka prohlášená školou za neomluveno</a:t>
            </a:r>
          </a:p>
          <a:p>
            <a:pPr lvl="1"/>
            <a:r>
              <a:rPr lang="cs-CZ" dirty="0" smtClean="0"/>
              <a:t>řešení neomluvených absencí</a:t>
            </a:r>
          </a:p>
          <a:p>
            <a:pPr lvl="2"/>
            <a:r>
              <a:rPr lang="cs-CZ" dirty="0"/>
              <a:t>z</a:t>
            </a:r>
            <a:r>
              <a:rPr lang="cs-CZ" dirty="0" smtClean="0"/>
              <a:t>přísnění praxe, kdy se záškoláctví hlásí normálně nad 25 hodin se posune pouze na 10 hodin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oté se kontaktuje OSPOD</a:t>
            </a:r>
          </a:p>
          <a:p>
            <a:pPr marL="1042416" lvl="2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80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/>
              <a:t>ŠOTOLA, Jaroslav. </a:t>
            </a:r>
            <a:r>
              <a:rPr lang="cs-CZ" i="1" dirty="0"/>
              <a:t>Systémová spojení: spolupráce jako nástroj překonávání důsledků sociálního znevýhodnění ve vzdělávání</a:t>
            </a:r>
            <a:r>
              <a:rPr lang="cs-CZ" dirty="0"/>
              <a:t>. Praha: Člověk v tísni, 2012, 121 s. ISBN 978-80-87456-25-5.</a:t>
            </a:r>
            <a:endParaRPr lang="cs-CZ" dirty="0" smtClean="0"/>
          </a:p>
          <a:p>
            <a:r>
              <a:rPr lang="cs-CZ" dirty="0" smtClean="0"/>
              <a:t>zákon č. 561/2004 Sb., o předškolním, základním středním, vyšším odborném a jiném vzdělávání (školský zákon) ve znění pozdějších změn</a:t>
            </a:r>
          </a:p>
          <a:p>
            <a:endParaRPr lang="cs-CZ" dirty="0">
              <a:hlinkClick r:id="rId2"/>
            </a:endParaRPr>
          </a:p>
          <a:p>
            <a:r>
              <a:rPr lang="cs-CZ" dirty="0" smtClean="0">
                <a:hlinkClick r:id="rId2"/>
              </a:rPr>
              <a:t>www.msmt.cz</a:t>
            </a:r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www.ostrovzl.cz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85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Děkujeme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5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úmyslné zameškávání školního vyučování</a:t>
            </a:r>
          </a:p>
          <a:p>
            <a:r>
              <a:rPr lang="cs-CZ" dirty="0" smtClean="0"/>
              <a:t>bez vědomí rodičů</a:t>
            </a:r>
          </a:p>
          <a:p>
            <a:r>
              <a:rPr lang="cs-CZ" dirty="0" smtClean="0"/>
              <a:t>již od 1. třídy ZŠ a dále i na SŠ</a:t>
            </a:r>
          </a:p>
          <a:p>
            <a:r>
              <a:rPr lang="cs-CZ" dirty="0" smtClean="0"/>
              <a:t>nejen porušení školního řádu, ale i provinění proti školskému zákonu</a:t>
            </a:r>
          </a:p>
          <a:p>
            <a:r>
              <a:rPr lang="cs-CZ" dirty="0" smtClean="0"/>
              <a:t>jako důsledek školní neúspěšnosti</a:t>
            </a:r>
          </a:p>
          <a:p>
            <a:r>
              <a:rPr lang="cs-CZ" dirty="0" smtClean="0"/>
              <a:t>často také spojeno s dalšími projevy rizikového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18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dítě </a:t>
            </a:r>
          </a:p>
          <a:p>
            <a:r>
              <a:rPr lang="cs-CZ" dirty="0" smtClean="0"/>
              <a:t>rodiče</a:t>
            </a:r>
          </a:p>
          <a:p>
            <a:r>
              <a:rPr lang="cs-CZ" dirty="0" smtClean="0"/>
              <a:t>škola – třídní učitel, výchovný poradce, ředitel školy</a:t>
            </a:r>
          </a:p>
          <a:p>
            <a:r>
              <a:rPr lang="cs-CZ" dirty="0" smtClean="0"/>
              <a:t>OSPOD</a:t>
            </a:r>
          </a:p>
          <a:p>
            <a:r>
              <a:rPr lang="cs-CZ" dirty="0" smtClean="0"/>
              <a:t>lékař </a:t>
            </a:r>
          </a:p>
          <a:p>
            <a:r>
              <a:rPr lang="cs-CZ" dirty="0" smtClean="0"/>
              <a:t>Policie ČR</a:t>
            </a:r>
          </a:p>
          <a:p>
            <a:r>
              <a:rPr lang="cs-CZ" dirty="0" smtClean="0"/>
              <a:t>soud </a:t>
            </a:r>
          </a:p>
        </p:txBody>
      </p:sp>
    </p:spTree>
    <p:extLst>
      <p:ext uri="{BB962C8B-B14F-4D97-AF65-F5344CB8AC3E}">
        <p14:creationId xmlns:p14="http://schemas.microsoft.com/office/powerpoint/2010/main" val="151159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vnitřní příčiny</a:t>
            </a:r>
            <a:endParaRPr lang="cs-CZ" dirty="0"/>
          </a:p>
          <a:p>
            <a:pPr lvl="1"/>
            <a:r>
              <a:rPr lang="cs-CZ" dirty="0" smtClean="0"/>
              <a:t>dědičné vlivy (např. temperament)</a:t>
            </a:r>
          </a:p>
          <a:p>
            <a:pPr lvl="1"/>
            <a:r>
              <a:rPr lang="cs-CZ" dirty="0" smtClean="0"/>
              <a:t>vrozené vlivy</a:t>
            </a:r>
            <a:endParaRPr lang="cs-CZ" dirty="0"/>
          </a:p>
          <a:p>
            <a:pPr lvl="2"/>
            <a:r>
              <a:rPr lang="cs-CZ" dirty="0" smtClean="0"/>
              <a:t>neadekvátní mentální úroveň</a:t>
            </a:r>
            <a:endParaRPr lang="cs-CZ" dirty="0"/>
          </a:p>
          <a:p>
            <a:pPr lvl="2"/>
            <a:r>
              <a:rPr lang="cs-CZ" dirty="0" smtClean="0"/>
              <a:t>neodhalené poruchy zraku, sluchu</a:t>
            </a:r>
            <a:endParaRPr lang="cs-CZ" dirty="0"/>
          </a:p>
          <a:p>
            <a:pPr lvl="2"/>
            <a:r>
              <a:rPr lang="cs-CZ" dirty="0" smtClean="0"/>
              <a:t>dyslexie, dysgrafie</a:t>
            </a:r>
            <a:endParaRPr lang="cs-CZ" dirty="0"/>
          </a:p>
          <a:p>
            <a:pPr lvl="2"/>
            <a:r>
              <a:rPr lang="cs-CZ" dirty="0" smtClean="0"/>
              <a:t>následky drobných poškození CNS</a:t>
            </a:r>
            <a:endParaRPr lang="cs-CZ" dirty="0"/>
          </a:p>
          <a:p>
            <a:pPr lvl="2"/>
            <a:r>
              <a:rPr lang="cs-CZ" dirty="0" smtClean="0"/>
              <a:t>psychotická onemocnění</a:t>
            </a:r>
          </a:p>
          <a:p>
            <a:r>
              <a:rPr lang="cs-CZ" dirty="0" smtClean="0"/>
              <a:t>vnější příčiny</a:t>
            </a:r>
            <a:endParaRPr lang="cs-CZ" dirty="0"/>
          </a:p>
          <a:p>
            <a:pPr lvl="1"/>
            <a:r>
              <a:rPr lang="cs-CZ" dirty="0" smtClean="0"/>
              <a:t>ovlivnění rodinným či školním prostředím</a:t>
            </a:r>
            <a:endParaRPr lang="cs-CZ" dirty="0"/>
          </a:p>
          <a:p>
            <a:pPr lvl="1"/>
            <a:r>
              <a:rPr lang="cs-CZ" dirty="0" smtClean="0"/>
              <a:t>životní události</a:t>
            </a:r>
            <a:endParaRPr lang="cs-CZ" dirty="0"/>
          </a:p>
          <a:p>
            <a:pPr lvl="1"/>
            <a:r>
              <a:rPr lang="cs-CZ" dirty="0"/>
              <a:t>v</a:t>
            </a:r>
            <a:r>
              <a:rPr lang="cs-CZ" dirty="0" smtClean="0"/>
              <a:t>rstevníci</a:t>
            </a:r>
            <a:endParaRPr lang="cs-CZ" dirty="0"/>
          </a:p>
          <a:p>
            <a:pPr lvl="1"/>
            <a:r>
              <a:rPr lang="cs-CZ" dirty="0" smtClean="0"/>
              <a:t>chudoba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impulzivní, neplánované</a:t>
            </a:r>
          </a:p>
          <a:p>
            <a:pPr lvl="1"/>
            <a:r>
              <a:rPr lang="cs-CZ" dirty="0" smtClean="0"/>
              <a:t>žák předem neplánuje, že nepůjde do školy</a:t>
            </a:r>
          </a:p>
          <a:p>
            <a:r>
              <a:rPr lang="cs-CZ" dirty="0" smtClean="0"/>
              <a:t>účelové, plánované</a:t>
            </a:r>
          </a:p>
          <a:p>
            <a:pPr lvl="1"/>
            <a:r>
              <a:rPr lang="cs-CZ" dirty="0" smtClean="0"/>
              <a:t>žák předem plánuje odchod ze školy pod různými záminkami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561/2004 Sb.: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dle platného školského zákona:</a:t>
            </a:r>
          </a:p>
          <a:p>
            <a:pPr lvl="1"/>
            <a:r>
              <a:rPr lang="cs-CZ" dirty="0" smtClean="0"/>
              <a:t>§22 (3) Zákonní zástupci dětí a nezletilých žáků jsou povinni:</a:t>
            </a:r>
          </a:p>
          <a:p>
            <a:pPr lvl="2"/>
            <a:r>
              <a:rPr lang="cs-CZ" dirty="0" smtClean="0"/>
              <a:t>d) Dokládat důvody nepřítomnosti dítěte a žáka ve vyučování v souladu s podmínkami stanovenými školním řádem</a:t>
            </a:r>
          </a:p>
          <a:p>
            <a:pPr lvl="1"/>
            <a:r>
              <a:rPr lang="cs-CZ" dirty="0" smtClean="0"/>
              <a:t>§</a:t>
            </a:r>
            <a:r>
              <a:rPr lang="cs-CZ" dirty="0"/>
              <a:t>50 (1) Zákonný zástupce žáka je povinen doložit důvody nepřítomnosti žáka ve vyučování nejpozději do 3 kalendářních dnů od počátku nepřítomnosti žáka. Podmínky pro uvolňování žáka z vyučování a omlouvání neúčasti žáka ve vyučování </a:t>
            </a:r>
            <a:r>
              <a:rPr lang="cs-CZ" b="1" dirty="0"/>
              <a:t>stanoví školní </a:t>
            </a:r>
            <a:r>
              <a:rPr lang="cs-CZ" b="1" dirty="0" smtClean="0"/>
              <a:t>řád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7149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č. 48/2005 Sb.: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§17 Pokud </a:t>
            </a:r>
            <a:r>
              <a:rPr lang="cs-CZ" sz="2400" dirty="0"/>
              <a:t>žák poruší povinnosti stanovené školním řádem, </a:t>
            </a:r>
            <a:r>
              <a:rPr lang="cs-CZ" sz="2400" dirty="0" smtClean="0"/>
              <a:t>lze </a:t>
            </a:r>
            <a:r>
              <a:rPr lang="cs-CZ" sz="2400" dirty="0"/>
              <a:t>mu podle závažnosti tohoto provinění uložit napomenutí třídního učitele, důtku </a:t>
            </a:r>
            <a:r>
              <a:rPr lang="cs-CZ" sz="2400" dirty="0" smtClean="0"/>
              <a:t>třídního </a:t>
            </a:r>
            <a:r>
              <a:rPr lang="cs-CZ" sz="2400" dirty="0"/>
              <a:t>učitele nebo důtku ředitele školy. Pravidla pro jejich ukládání obsahuje </a:t>
            </a:r>
            <a:r>
              <a:rPr lang="cs-CZ" sz="2400" dirty="0" smtClean="0"/>
              <a:t>školní </a:t>
            </a:r>
            <a:r>
              <a:rPr lang="cs-CZ" sz="2400" dirty="0"/>
              <a:t>řád. </a:t>
            </a:r>
          </a:p>
        </p:txBody>
      </p:sp>
    </p:spTree>
    <p:extLst>
      <p:ext uri="{BB962C8B-B14F-4D97-AF65-F5344CB8AC3E}">
        <p14:creationId xmlns:p14="http://schemas.microsoft.com/office/powerpoint/2010/main" val="300635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Metodický pokyn: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MŠMT </a:t>
            </a:r>
            <a:r>
              <a:rPr lang="cs-CZ" sz="2400" dirty="0"/>
              <a:t>z roku 2002</a:t>
            </a:r>
            <a:endParaRPr lang="cs-CZ" sz="2400" dirty="0" smtClean="0"/>
          </a:p>
          <a:p>
            <a:r>
              <a:rPr lang="cs-CZ" sz="2400" dirty="0" smtClean="0"/>
              <a:t>doplnění školního řádu</a:t>
            </a:r>
          </a:p>
          <a:p>
            <a:r>
              <a:rPr lang="cs-CZ" sz="2400" dirty="0" smtClean="0"/>
              <a:t>možnost ZŠ a SŠ požadovat po žácích doložení nepřítomnosti ve vyučování ošetřujícím lékařem</a:t>
            </a:r>
          </a:p>
          <a:p>
            <a:r>
              <a:rPr lang="cs-CZ" sz="2400" dirty="0" smtClean="0"/>
              <a:t>v případě, že rodič šel k lékaři až několikátý den nemoci, nemá šanci na předchozí dny získat omluvenku vůbec (bod 3 §2). S tímto souhlasí Sdružení praktických lékařů.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971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při řešení 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sz="2400" dirty="0" smtClean="0"/>
          </a:p>
          <a:p>
            <a:r>
              <a:rPr lang="cs-CZ" sz="2400" dirty="0" smtClean="0"/>
              <a:t>při neomluvených hodinách většina školních řádů vychází při řešení problémů z metodického pokynu MŠMT z března 2002</a:t>
            </a:r>
          </a:p>
          <a:p>
            <a:r>
              <a:rPr lang="cs-CZ" sz="2400" dirty="0"/>
              <a:t>a</a:t>
            </a:r>
            <a:r>
              <a:rPr lang="cs-CZ" sz="2400" dirty="0" smtClean="0"/>
              <a:t>bsenci </a:t>
            </a:r>
            <a:r>
              <a:rPr lang="cs-CZ" sz="2400" dirty="0"/>
              <a:t>žáků evidují třídní </a:t>
            </a:r>
            <a:r>
              <a:rPr lang="cs-CZ" sz="2400" dirty="0" smtClean="0"/>
              <a:t>učitelé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 </a:t>
            </a:r>
            <a:r>
              <a:rPr lang="cs-CZ" sz="2400" dirty="0"/>
              <a:t>neomluvené i zvýšené nepřítomnosti žáka ve vyučování informuje </a:t>
            </a:r>
            <a:r>
              <a:rPr lang="cs-CZ" sz="2400" dirty="0" smtClean="0"/>
              <a:t>třídní učitel výchovného </a:t>
            </a:r>
            <a:r>
              <a:rPr lang="cs-CZ" sz="2400" dirty="0"/>
              <a:t>poradce, který tyto údaje dále </a:t>
            </a:r>
            <a:r>
              <a:rPr lang="cs-CZ" sz="2400" dirty="0" smtClean="0"/>
              <a:t>sleduje a vyhodnocuje</a:t>
            </a:r>
            <a:endParaRPr lang="cs-CZ" sz="2400" dirty="0"/>
          </a:p>
          <a:p>
            <a:r>
              <a:rPr lang="cs-CZ" sz="2400" dirty="0" smtClean="0"/>
              <a:t>pokud </a:t>
            </a:r>
            <a:r>
              <a:rPr lang="cs-CZ" sz="2400" dirty="0"/>
              <a:t>je doklad o nepřítomnosti žáka nevěrohodný může učitel požádat o spolupráci rodiče nebo příslušný státní </a:t>
            </a:r>
            <a:r>
              <a:rPr lang="cs-CZ" sz="2400" dirty="0" smtClean="0"/>
              <a:t>orgán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3167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237</TotalTime>
  <Words>608</Words>
  <Application>Microsoft Office PowerPoint</Application>
  <PresentationFormat>Předvádění na obrazovce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Aspekt</vt:lpstr>
      <vt:lpstr>Záškoláctví </vt:lpstr>
      <vt:lpstr>Vymezení:</vt:lpstr>
      <vt:lpstr>Subjekty:</vt:lpstr>
      <vt:lpstr>Etiologie:</vt:lpstr>
      <vt:lpstr>Klasifikace:</vt:lpstr>
      <vt:lpstr>Zákon č. 561/2004 Sb.:</vt:lpstr>
      <vt:lpstr>Vyhláška č. 48/2005 Sb.:</vt:lpstr>
      <vt:lpstr>Metodický pokyn:</vt:lpstr>
      <vt:lpstr>Postup při řešení I:</vt:lpstr>
      <vt:lpstr>Postup při řešení II:</vt:lpstr>
      <vt:lpstr>Postup při řešení III:</vt:lpstr>
      <vt:lpstr>Náprava:</vt:lpstr>
      <vt:lpstr>Prevence:</vt:lpstr>
      <vt:lpstr>Další prevence:</vt:lpstr>
      <vt:lpstr>Zdroje:</vt:lpstr>
      <vt:lpstr>Děkujeme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Náprava záškoláctví</dc:title>
  <dc:creator>Jiří Čech</dc:creator>
  <cp:lastModifiedBy>Stava</cp:lastModifiedBy>
  <cp:revision>34</cp:revision>
  <dcterms:created xsi:type="dcterms:W3CDTF">2013-10-28T07:50:00Z</dcterms:created>
  <dcterms:modified xsi:type="dcterms:W3CDTF">2014-11-14T13:28:18Z</dcterms:modified>
</cp:coreProperties>
</file>