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9" r:id="rId3"/>
    <p:sldId id="258" r:id="rId4"/>
    <p:sldId id="261" r:id="rId5"/>
    <p:sldId id="280" r:id="rId6"/>
    <p:sldId id="273" r:id="rId7"/>
    <p:sldId id="262" r:id="rId8"/>
    <p:sldId id="276" r:id="rId9"/>
    <p:sldId id="270" r:id="rId10"/>
    <p:sldId id="271" r:id="rId11"/>
    <p:sldId id="274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66FF99"/>
    <a:srgbClr val="99FF33"/>
    <a:srgbClr val="FF66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37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206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5B7FB3-5337-4E71-A7FC-3B8E1DB2C38D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5773E4-5D38-427C-8ABF-B54CAC902B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0760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5773E4-5D38-427C-8ABF-B54CAC902BB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856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5773E4-5D38-427C-8ABF-B54CAC902BB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856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790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4321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737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744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3896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687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221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131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483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469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92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62E52-2918-4ABB-8397-87AB9375FE9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624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3275856" y="1934464"/>
            <a:ext cx="2664296" cy="9144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KOMUNIKACE</a:t>
            </a:r>
            <a:endParaRPr lang="cs-CZ" b="1" dirty="0"/>
          </a:p>
        </p:txBody>
      </p:sp>
      <p:sp>
        <p:nvSpPr>
          <p:cNvPr id="7" name="Ovál 6"/>
          <p:cNvSpPr/>
          <p:nvPr/>
        </p:nvSpPr>
        <p:spPr>
          <a:xfrm>
            <a:off x="160368" y="2836672"/>
            <a:ext cx="2646099" cy="50710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KONFLIKTNÍ ROZHOVOR</a:t>
            </a:r>
            <a:endParaRPr lang="cs-CZ" sz="1200" b="1" dirty="0"/>
          </a:p>
        </p:txBody>
      </p:sp>
      <p:sp>
        <p:nvSpPr>
          <p:cNvPr id="8" name="Ovál 7"/>
          <p:cNvSpPr/>
          <p:nvPr/>
        </p:nvSpPr>
        <p:spPr>
          <a:xfrm>
            <a:off x="3589112" y="5517232"/>
            <a:ext cx="2440591" cy="67638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KRITICKÝ</a:t>
            </a:r>
            <a:r>
              <a:rPr lang="cs-CZ" sz="1000" b="1" dirty="0" smtClean="0"/>
              <a:t> </a:t>
            </a:r>
            <a:r>
              <a:rPr lang="cs-CZ" sz="1200" b="1" dirty="0" smtClean="0"/>
              <a:t>ROZHOVOR</a:t>
            </a:r>
            <a:endParaRPr lang="cs-CZ" sz="1200" b="1" dirty="0"/>
          </a:p>
        </p:txBody>
      </p:sp>
      <p:sp>
        <p:nvSpPr>
          <p:cNvPr id="9" name="Ovál 8"/>
          <p:cNvSpPr/>
          <p:nvPr/>
        </p:nvSpPr>
        <p:spPr>
          <a:xfrm>
            <a:off x="6684292" y="3208186"/>
            <a:ext cx="2350588" cy="656149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PROCES</a:t>
            </a:r>
          </a:p>
          <a:p>
            <a:pPr algn="ctr"/>
            <a:r>
              <a:rPr lang="cs-CZ" sz="1200" b="1" dirty="0" smtClean="0"/>
              <a:t>POSTUP, STRUKTURA</a:t>
            </a:r>
            <a:endParaRPr lang="cs-CZ" sz="1200" b="1" dirty="0"/>
          </a:p>
        </p:txBody>
      </p:sp>
      <p:sp>
        <p:nvSpPr>
          <p:cNvPr id="10" name="Ovál 9"/>
          <p:cNvSpPr/>
          <p:nvPr/>
        </p:nvSpPr>
        <p:spPr>
          <a:xfrm>
            <a:off x="6588224" y="1124744"/>
            <a:ext cx="2446656" cy="630071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ZÁSADY EFEKTIVNÍ KOMUNIKACE</a:t>
            </a:r>
            <a:endParaRPr lang="cs-CZ" sz="1200" b="1" dirty="0"/>
          </a:p>
        </p:txBody>
      </p:sp>
      <p:sp>
        <p:nvSpPr>
          <p:cNvPr id="11" name="Ovál 10"/>
          <p:cNvSpPr/>
          <p:nvPr/>
        </p:nvSpPr>
        <p:spPr>
          <a:xfrm>
            <a:off x="251522" y="476672"/>
            <a:ext cx="2741288" cy="78521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JAK SE NAUČIT ROZUMĚT ROZHOVORŮM</a:t>
            </a:r>
            <a:endParaRPr lang="cs-CZ" sz="1200" b="1" dirty="0"/>
          </a:p>
        </p:txBody>
      </p:sp>
      <p:sp>
        <p:nvSpPr>
          <p:cNvPr id="120" name="Ovál 119"/>
          <p:cNvSpPr/>
          <p:nvPr/>
        </p:nvSpPr>
        <p:spPr>
          <a:xfrm>
            <a:off x="926817" y="4525088"/>
            <a:ext cx="1828907" cy="30950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smtClean="0"/>
              <a:t>E- mail</a:t>
            </a:r>
            <a:endParaRPr lang="cs-CZ" sz="1200" b="1" dirty="0"/>
          </a:p>
        </p:txBody>
      </p:sp>
      <p:sp>
        <p:nvSpPr>
          <p:cNvPr id="42" name="Ovál 41"/>
          <p:cNvSpPr/>
          <p:nvPr/>
        </p:nvSpPr>
        <p:spPr>
          <a:xfrm>
            <a:off x="3563888" y="3471641"/>
            <a:ext cx="2376264" cy="79496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PEDAGOGICKÁ KOMUNIKACE</a:t>
            </a:r>
            <a:endParaRPr lang="cs-CZ" b="1" dirty="0"/>
          </a:p>
        </p:txBody>
      </p:sp>
      <p:sp>
        <p:nvSpPr>
          <p:cNvPr id="46" name="Obdélník 45"/>
          <p:cNvSpPr/>
          <p:nvPr/>
        </p:nvSpPr>
        <p:spPr>
          <a:xfrm>
            <a:off x="9492450" y="4782751"/>
            <a:ext cx="2968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>
                <a:solidFill>
                  <a:prstClr val="black"/>
                </a:solidFill>
              </a:rPr>
              <a:t>e </a:t>
            </a:r>
            <a:endParaRPr lang="cs-CZ" dirty="0"/>
          </a:p>
        </p:txBody>
      </p:sp>
      <p:sp>
        <p:nvSpPr>
          <p:cNvPr id="52" name="Ovál 51"/>
          <p:cNvSpPr/>
          <p:nvPr/>
        </p:nvSpPr>
        <p:spPr>
          <a:xfrm>
            <a:off x="3395931" y="572516"/>
            <a:ext cx="2633771" cy="76825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INTERAKCE</a:t>
            </a:r>
            <a:endParaRPr lang="cs-CZ" b="1" dirty="0"/>
          </a:p>
        </p:txBody>
      </p:sp>
      <p:cxnSp>
        <p:nvCxnSpPr>
          <p:cNvPr id="12" name="Přímá spojnice se šipkou 11"/>
          <p:cNvCxnSpPr/>
          <p:nvPr/>
        </p:nvCxnSpPr>
        <p:spPr>
          <a:xfrm flipV="1">
            <a:off x="5888859" y="1607635"/>
            <a:ext cx="795433" cy="5432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5751361" y="2701081"/>
            <a:ext cx="932931" cy="6426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stCxn id="4" idx="4"/>
          </p:cNvCxnSpPr>
          <p:nvPr/>
        </p:nvCxnSpPr>
        <p:spPr>
          <a:xfrm>
            <a:off x="4608004" y="2848864"/>
            <a:ext cx="54465" cy="26085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H="1">
            <a:off x="2267744" y="2836672"/>
            <a:ext cx="1487840" cy="15284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H="1">
            <a:off x="2178194" y="2620264"/>
            <a:ext cx="1217737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>
            <a:stCxn id="4" idx="1"/>
            <a:endCxn id="11" idx="5"/>
          </p:cNvCxnSpPr>
          <p:nvPr/>
        </p:nvCxnSpPr>
        <p:spPr>
          <a:xfrm flipH="1" flipV="1">
            <a:off x="2591358" y="1146895"/>
            <a:ext cx="1074675" cy="9214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6049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 2"/>
          <p:cNvSpPr/>
          <p:nvPr/>
        </p:nvSpPr>
        <p:spPr>
          <a:xfrm>
            <a:off x="2741648" y="548680"/>
            <a:ext cx="3110552" cy="727993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OTÁZKY PODLE</a:t>
            </a:r>
          </a:p>
          <a:p>
            <a:pPr algn="ctr"/>
            <a:r>
              <a:rPr lang="cs-CZ" sz="1400" b="1" dirty="0" smtClean="0"/>
              <a:t>FÁZÍ VÝUKY</a:t>
            </a:r>
            <a:endParaRPr lang="cs-CZ" sz="1400" b="1" dirty="0"/>
          </a:p>
        </p:txBody>
      </p:sp>
      <p:sp>
        <p:nvSpPr>
          <p:cNvPr id="68" name="Ovál 67"/>
          <p:cNvSpPr/>
          <p:nvPr/>
        </p:nvSpPr>
        <p:spPr>
          <a:xfrm>
            <a:off x="683590" y="1628801"/>
            <a:ext cx="2664296" cy="79208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KLASICKÁ VÝUKA</a:t>
            </a:r>
          </a:p>
        </p:txBody>
      </p:sp>
      <p:sp>
        <p:nvSpPr>
          <p:cNvPr id="112" name="Ovál 111"/>
          <p:cNvSpPr/>
          <p:nvPr/>
        </p:nvSpPr>
        <p:spPr>
          <a:xfrm>
            <a:off x="5228300" y="1772816"/>
            <a:ext cx="3096344" cy="792088"/>
          </a:xfrm>
          <a:prstGeom prst="ellipse">
            <a:avLst/>
          </a:prstGeom>
          <a:solidFill>
            <a:srgbClr val="F4C8F5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KONSTRUKTIVISTICKÁ VÝUKA</a:t>
            </a:r>
          </a:p>
        </p:txBody>
      </p:sp>
      <p:sp>
        <p:nvSpPr>
          <p:cNvPr id="22" name="Ovál 21"/>
          <p:cNvSpPr/>
          <p:nvPr/>
        </p:nvSpPr>
        <p:spPr>
          <a:xfrm>
            <a:off x="1166578" y="2888002"/>
            <a:ext cx="1510031" cy="50405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motivace</a:t>
            </a:r>
            <a:endParaRPr lang="cs-CZ" sz="1400" b="1" dirty="0"/>
          </a:p>
        </p:txBody>
      </p:sp>
      <p:sp>
        <p:nvSpPr>
          <p:cNvPr id="25" name="Ovál 24"/>
          <p:cNvSpPr/>
          <p:nvPr/>
        </p:nvSpPr>
        <p:spPr>
          <a:xfrm>
            <a:off x="1313419" y="5877272"/>
            <a:ext cx="1363190" cy="50405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400" b="1" dirty="0"/>
              <a:t>aplikace</a:t>
            </a:r>
          </a:p>
        </p:txBody>
      </p:sp>
      <p:sp>
        <p:nvSpPr>
          <p:cNvPr id="27" name="Ovál 26"/>
          <p:cNvSpPr/>
          <p:nvPr/>
        </p:nvSpPr>
        <p:spPr>
          <a:xfrm>
            <a:off x="1202581" y="3581401"/>
            <a:ext cx="1512169" cy="50405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expozice</a:t>
            </a:r>
            <a:endParaRPr lang="cs-CZ" sz="1400" b="1" dirty="0"/>
          </a:p>
        </p:txBody>
      </p:sp>
      <p:sp>
        <p:nvSpPr>
          <p:cNvPr id="28" name="Ovál 27"/>
          <p:cNvSpPr/>
          <p:nvPr/>
        </p:nvSpPr>
        <p:spPr>
          <a:xfrm>
            <a:off x="1268814" y="4102117"/>
            <a:ext cx="1379703" cy="50405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fixace</a:t>
            </a:r>
          </a:p>
        </p:txBody>
      </p:sp>
      <p:sp>
        <p:nvSpPr>
          <p:cNvPr id="29" name="Ovál 28"/>
          <p:cNvSpPr/>
          <p:nvPr/>
        </p:nvSpPr>
        <p:spPr>
          <a:xfrm>
            <a:off x="1313419" y="4695057"/>
            <a:ext cx="1404638" cy="491887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opakování</a:t>
            </a:r>
            <a:endParaRPr lang="cs-CZ" sz="1400" b="1" dirty="0"/>
          </a:p>
        </p:txBody>
      </p:sp>
      <p:sp>
        <p:nvSpPr>
          <p:cNvPr id="30" name="Ovál 29"/>
          <p:cNvSpPr/>
          <p:nvPr/>
        </p:nvSpPr>
        <p:spPr>
          <a:xfrm>
            <a:off x="1287020" y="5265204"/>
            <a:ext cx="1343291" cy="50405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diagnóza</a:t>
            </a:r>
            <a:endParaRPr lang="cs-CZ" sz="1400" b="1" dirty="0"/>
          </a:p>
        </p:txBody>
      </p:sp>
      <p:sp>
        <p:nvSpPr>
          <p:cNvPr id="31" name="Ovál 30"/>
          <p:cNvSpPr/>
          <p:nvPr/>
        </p:nvSpPr>
        <p:spPr>
          <a:xfrm>
            <a:off x="5769107" y="5007539"/>
            <a:ext cx="2304257" cy="504056"/>
          </a:xfrm>
          <a:prstGeom prst="ellipse">
            <a:avLst/>
          </a:prstGeom>
          <a:solidFill>
            <a:srgbClr val="F4C8F5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reflexe</a:t>
            </a:r>
          </a:p>
        </p:txBody>
      </p:sp>
      <p:sp>
        <p:nvSpPr>
          <p:cNvPr id="32" name="Ovál 31"/>
          <p:cNvSpPr/>
          <p:nvPr/>
        </p:nvSpPr>
        <p:spPr>
          <a:xfrm>
            <a:off x="5589088" y="4005064"/>
            <a:ext cx="2664296" cy="504056"/>
          </a:xfrm>
          <a:prstGeom prst="ellipse">
            <a:avLst/>
          </a:prstGeom>
          <a:solidFill>
            <a:srgbClr val="F4C8F5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uvědomění si významu informace</a:t>
            </a:r>
          </a:p>
        </p:txBody>
      </p:sp>
      <p:sp>
        <p:nvSpPr>
          <p:cNvPr id="33" name="Ovál 32"/>
          <p:cNvSpPr/>
          <p:nvPr/>
        </p:nvSpPr>
        <p:spPr>
          <a:xfrm>
            <a:off x="5624342" y="3164578"/>
            <a:ext cx="2304257" cy="504056"/>
          </a:xfrm>
          <a:prstGeom prst="ellipse">
            <a:avLst/>
          </a:prstGeom>
          <a:solidFill>
            <a:srgbClr val="F4C8F5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evokace</a:t>
            </a:r>
            <a:endParaRPr lang="cs-CZ" sz="1400" b="1" dirty="0"/>
          </a:p>
        </p:txBody>
      </p:sp>
      <p:cxnSp>
        <p:nvCxnSpPr>
          <p:cNvPr id="7" name="Přímá spojnice se šipkou 6"/>
          <p:cNvCxnSpPr>
            <a:stCxn id="3" idx="3"/>
          </p:cNvCxnSpPr>
          <p:nvPr/>
        </p:nvCxnSpPr>
        <p:spPr>
          <a:xfrm flipH="1">
            <a:off x="2741648" y="1170061"/>
            <a:ext cx="455530" cy="4587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>
            <a:stCxn id="3" idx="5"/>
          </p:cNvCxnSpPr>
          <p:nvPr/>
        </p:nvCxnSpPr>
        <p:spPr>
          <a:xfrm>
            <a:off x="5396670" y="1170061"/>
            <a:ext cx="443698" cy="5307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>
            <a:stCxn id="112" idx="4"/>
          </p:cNvCxnSpPr>
          <p:nvPr/>
        </p:nvCxnSpPr>
        <p:spPr>
          <a:xfrm>
            <a:off x="6776472" y="256490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68" idx="4"/>
          </p:cNvCxnSpPr>
          <p:nvPr/>
        </p:nvCxnSpPr>
        <p:spPr>
          <a:xfrm>
            <a:off x="2015738" y="2420889"/>
            <a:ext cx="0" cy="3600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83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/>
          <p:cNvSpPr/>
          <p:nvPr/>
        </p:nvSpPr>
        <p:spPr>
          <a:xfrm>
            <a:off x="3370908" y="2996953"/>
            <a:ext cx="2606496" cy="1224135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OTÁZKY PODLE</a:t>
            </a:r>
          </a:p>
          <a:p>
            <a:pPr algn="ctr"/>
            <a:r>
              <a:rPr lang="cs-CZ" sz="1400" b="1" dirty="0" err="1" smtClean="0"/>
              <a:t>Bloomovy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cognitivní</a:t>
            </a:r>
            <a:r>
              <a:rPr lang="cs-CZ" sz="1400" b="1" dirty="0" smtClean="0"/>
              <a:t> taxonomie</a:t>
            </a:r>
            <a:endParaRPr lang="cs-CZ" sz="1400" b="1" dirty="0"/>
          </a:p>
        </p:txBody>
      </p:sp>
      <p:sp>
        <p:nvSpPr>
          <p:cNvPr id="3" name="Ovál 2"/>
          <p:cNvSpPr/>
          <p:nvPr/>
        </p:nvSpPr>
        <p:spPr>
          <a:xfrm>
            <a:off x="290963" y="2780919"/>
            <a:ext cx="2664296" cy="1247066"/>
          </a:xfrm>
          <a:prstGeom prst="ellipse">
            <a:avLst/>
          </a:prstGeom>
          <a:solidFill>
            <a:srgbClr val="F4C8F5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V. HODNOTIT</a:t>
            </a:r>
            <a:r>
              <a:rPr lang="cs-CZ" sz="1400" dirty="0"/>
              <a:t>  </a:t>
            </a:r>
            <a:r>
              <a:rPr lang="cs-CZ" sz="1400" b="1" i="1" dirty="0"/>
              <a:t>Argumentuj, je to dobře, špatně, proč?</a:t>
            </a:r>
            <a:endParaRPr lang="cs-CZ" sz="1400" dirty="0"/>
          </a:p>
        </p:txBody>
      </p:sp>
      <p:sp>
        <p:nvSpPr>
          <p:cNvPr id="4" name="Ovál 3"/>
          <p:cNvSpPr/>
          <p:nvPr/>
        </p:nvSpPr>
        <p:spPr>
          <a:xfrm>
            <a:off x="1504726" y="1124120"/>
            <a:ext cx="2664296" cy="1247066"/>
          </a:xfrm>
          <a:prstGeom prst="ellipse">
            <a:avLst/>
          </a:prstGeom>
          <a:solidFill>
            <a:srgbClr val="F4C8F5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VI. TVOŘIT</a:t>
            </a:r>
            <a:endParaRPr lang="cs-CZ" sz="1400" dirty="0"/>
          </a:p>
          <a:p>
            <a:pPr algn="ctr"/>
            <a:r>
              <a:rPr lang="cs-CZ" sz="1400" b="1" i="1" dirty="0" smtClean="0"/>
              <a:t>Co </a:t>
            </a:r>
            <a:r>
              <a:rPr lang="cs-CZ" sz="1400" b="1" i="1" dirty="0"/>
              <a:t>z toho můžeš vytvořit?</a:t>
            </a:r>
            <a:endParaRPr lang="cs-CZ" sz="1400" dirty="0"/>
          </a:p>
        </p:txBody>
      </p:sp>
      <p:sp>
        <p:nvSpPr>
          <p:cNvPr id="5" name="Ovál 4"/>
          <p:cNvSpPr/>
          <p:nvPr/>
        </p:nvSpPr>
        <p:spPr>
          <a:xfrm>
            <a:off x="356066" y="4173114"/>
            <a:ext cx="2664296" cy="1247066"/>
          </a:xfrm>
          <a:prstGeom prst="ellipse">
            <a:avLst/>
          </a:prstGeom>
          <a:solidFill>
            <a:srgbClr val="F4C8F5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V. HODNOTIT</a:t>
            </a:r>
            <a:r>
              <a:rPr lang="cs-CZ" sz="1400" dirty="0"/>
              <a:t>  </a:t>
            </a:r>
            <a:r>
              <a:rPr lang="cs-CZ" sz="1400" b="1" i="1" dirty="0"/>
              <a:t>Argumentuj, je to dobře, špatně, proč?</a:t>
            </a:r>
            <a:endParaRPr lang="cs-CZ" sz="1400" dirty="0"/>
          </a:p>
        </p:txBody>
      </p:sp>
      <p:sp>
        <p:nvSpPr>
          <p:cNvPr id="6" name="Ovál 5"/>
          <p:cNvSpPr/>
          <p:nvPr/>
        </p:nvSpPr>
        <p:spPr>
          <a:xfrm>
            <a:off x="3203848" y="5060645"/>
            <a:ext cx="2664296" cy="1247066"/>
          </a:xfrm>
          <a:prstGeom prst="ellipse">
            <a:avLst/>
          </a:prstGeom>
          <a:solidFill>
            <a:srgbClr val="F4C8F5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IV. ANALYZOVAT</a:t>
            </a:r>
            <a:endParaRPr lang="cs-CZ" sz="1400" dirty="0"/>
          </a:p>
          <a:p>
            <a:pPr algn="ctr"/>
            <a:r>
              <a:rPr lang="cs-CZ" sz="1400" b="1" i="1" dirty="0"/>
              <a:t>Z čeho se to skládá?</a:t>
            </a:r>
            <a:endParaRPr lang="cs-CZ" sz="1400" dirty="0"/>
          </a:p>
        </p:txBody>
      </p:sp>
      <p:sp>
        <p:nvSpPr>
          <p:cNvPr id="7" name="Ovál 6"/>
          <p:cNvSpPr/>
          <p:nvPr/>
        </p:nvSpPr>
        <p:spPr>
          <a:xfrm>
            <a:off x="5868144" y="4437112"/>
            <a:ext cx="2664296" cy="1247066"/>
          </a:xfrm>
          <a:prstGeom prst="ellipse">
            <a:avLst/>
          </a:prstGeom>
          <a:solidFill>
            <a:srgbClr val="F4C8F5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III. APLIKOVAT</a:t>
            </a:r>
            <a:endParaRPr lang="cs-CZ" sz="1400" dirty="0"/>
          </a:p>
          <a:p>
            <a:pPr algn="ctr"/>
            <a:r>
              <a:rPr lang="cs-CZ" sz="1400" b="1" i="1" dirty="0"/>
              <a:t>Co tě napadá při pohledu na tu věc?</a:t>
            </a:r>
            <a:endParaRPr lang="cs-CZ" sz="1400" dirty="0"/>
          </a:p>
        </p:txBody>
      </p:sp>
      <p:sp>
        <p:nvSpPr>
          <p:cNvPr id="8" name="Ovál 7"/>
          <p:cNvSpPr/>
          <p:nvPr/>
        </p:nvSpPr>
        <p:spPr>
          <a:xfrm>
            <a:off x="6479704" y="2804348"/>
            <a:ext cx="2664296" cy="1247066"/>
          </a:xfrm>
          <a:prstGeom prst="ellipse">
            <a:avLst/>
          </a:prstGeom>
          <a:solidFill>
            <a:srgbClr val="F4C8F5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II. POROZUMĚT</a:t>
            </a:r>
            <a:endParaRPr lang="cs-CZ" sz="1400" dirty="0"/>
          </a:p>
          <a:p>
            <a:pPr algn="ctr"/>
            <a:r>
              <a:rPr lang="cs-CZ" sz="1400" b="1" i="1" dirty="0"/>
              <a:t>Porovnej, čemu se to podobá, od čeho se liší?</a:t>
            </a:r>
            <a:endParaRPr lang="cs-CZ" sz="1400" dirty="0"/>
          </a:p>
        </p:txBody>
      </p:sp>
      <p:sp>
        <p:nvSpPr>
          <p:cNvPr id="9" name="Ovál 8"/>
          <p:cNvSpPr/>
          <p:nvPr/>
        </p:nvSpPr>
        <p:spPr>
          <a:xfrm>
            <a:off x="4927113" y="1124120"/>
            <a:ext cx="2664296" cy="1247066"/>
          </a:xfrm>
          <a:prstGeom prst="ellipse">
            <a:avLst/>
          </a:prstGeom>
          <a:solidFill>
            <a:srgbClr val="F4C8F5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I. ZAPAMATOVAT</a:t>
            </a:r>
            <a:endParaRPr lang="cs-CZ" sz="1400" dirty="0"/>
          </a:p>
          <a:p>
            <a:pPr algn="ctr"/>
            <a:r>
              <a:rPr lang="cs-CZ" sz="1400" b="1" i="1" dirty="0"/>
              <a:t>       Popiš, jak to vpadá</a:t>
            </a:r>
            <a:endParaRPr lang="cs-CZ" sz="1400" dirty="0"/>
          </a:p>
        </p:txBody>
      </p:sp>
      <p:cxnSp>
        <p:nvCxnSpPr>
          <p:cNvPr id="11" name="Přímá spojnice se šipkou 10"/>
          <p:cNvCxnSpPr/>
          <p:nvPr/>
        </p:nvCxnSpPr>
        <p:spPr>
          <a:xfrm flipV="1">
            <a:off x="4927113" y="2371186"/>
            <a:ext cx="508983" cy="6257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2" idx="6"/>
          </p:cNvCxnSpPr>
          <p:nvPr/>
        </p:nvCxnSpPr>
        <p:spPr>
          <a:xfrm flipV="1">
            <a:off x="5977404" y="3609020"/>
            <a:ext cx="61156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H="1" flipV="1">
            <a:off x="3563888" y="2303971"/>
            <a:ext cx="605134" cy="6929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2" idx="2"/>
          </p:cNvCxnSpPr>
          <p:nvPr/>
        </p:nvCxnSpPr>
        <p:spPr>
          <a:xfrm flipH="1" flipV="1">
            <a:off x="2836874" y="3609020"/>
            <a:ext cx="53403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 flipH="1">
            <a:off x="2955259" y="4173114"/>
            <a:ext cx="911196" cy="4800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>
            <a:stCxn id="2" idx="4"/>
          </p:cNvCxnSpPr>
          <p:nvPr/>
        </p:nvCxnSpPr>
        <p:spPr>
          <a:xfrm>
            <a:off x="4674156" y="4221088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>
            <a:stCxn id="2" idx="5"/>
            <a:endCxn id="7" idx="1"/>
          </p:cNvCxnSpPr>
          <p:nvPr/>
        </p:nvCxnSpPr>
        <p:spPr>
          <a:xfrm>
            <a:off x="5595691" y="4041818"/>
            <a:ext cx="662630" cy="5779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447186" y="6123045"/>
            <a:ext cx="21504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i="1" dirty="0" smtClean="0"/>
              <a:t>Zpracovala Vladimíra Neužilová</a:t>
            </a:r>
            <a:endParaRPr lang="cs-CZ" sz="1200" i="1" dirty="0"/>
          </a:p>
        </p:txBody>
      </p:sp>
    </p:spTree>
    <p:extLst>
      <p:ext uri="{BB962C8B-B14F-4D97-AF65-F5344CB8AC3E}">
        <p14:creationId xmlns:p14="http://schemas.microsoft.com/office/powerpoint/2010/main" val="3563618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3445557" y="1431149"/>
            <a:ext cx="2664296" cy="9144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KOMUNIKACE</a:t>
            </a:r>
            <a:endParaRPr lang="cs-CZ" b="1" dirty="0"/>
          </a:p>
        </p:txBody>
      </p:sp>
      <p:sp>
        <p:nvSpPr>
          <p:cNvPr id="7" name="Ovál 6"/>
          <p:cNvSpPr/>
          <p:nvPr/>
        </p:nvSpPr>
        <p:spPr>
          <a:xfrm>
            <a:off x="726863" y="3745302"/>
            <a:ext cx="2646099" cy="50710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V. KONFLIKTNÍ ROZHOVOR</a:t>
            </a:r>
            <a:endParaRPr lang="cs-CZ" sz="1200" b="1" dirty="0"/>
          </a:p>
        </p:txBody>
      </p:sp>
      <p:sp>
        <p:nvSpPr>
          <p:cNvPr id="8" name="Ovál 7"/>
          <p:cNvSpPr/>
          <p:nvPr/>
        </p:nvSpPr>
        <p:spPr>
          <a:xfrm>
            <a:off x="2910093" y="4292149"/>
            <a:ext cx="2440591" cy="50405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000" b="1" dirty="0" smtClean="0"/>
              <a:t>IV.  KRITICKÝ </a:t>
            </a:r>
            <a:r>
              <a:rPr lang="cs-CZ" sz="1200" b="1" dirty="0" smtClean="0"/>
              <a:t>ROZHOVOR</a:t>
            </a:r>
            <a:endParaRPr lang="cs-CZ" sz="1200" b="1" dirty="0"/>
          </a:p>
        </p:txBody>
      </p:sp>
      <p:sp>
        <p:nvSpPr>
          <p:cNvPr id="9" name="Ovál 8"/>
          <p:cNvSpPr/>
          <p:nvPr/>
        </p:nvSpPr>
        <p:spPr>
          <a:xfrm>
            <a:off x="5480010" y="2430338"/>
            <a:ext cx="2033073" cy="59893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000" b="1" dirty="0" smtClean="0"/>
              <a:t>II. PROCES</a:t>
            </a:r>
          </a:p>
          <a:p>
            <a:pPr algn="ctr"/>
            <a:r>
              <a:rPr lang="cs-CZ" sz="1000" b="1" dirty="0" smtClean="0"/>
              <a:t>POSTUP, STRUKTURA</a:t>
            </a:r>
            <a:endParaRPr lang="cs-CZ" sz="1000" b="1" dirty="0"/>
          </a:p>
        </p:txBody>
      </p:sp>
      <p:sp>
        <p:nvSpPr>
          <p:cNvPr id="10" name="Ovál 9"/>
          <p:cNvSpPr/>
          <p:nvPr/>
        </p:nvSpPr>
        <p:spPr>
          <a:xfrm>
            <a:off x="5719676" y="166721"/>
            <a:ext cx="2609645" cy="514678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000" b="1" dirty="0" smtClean="0"/>
              <a:t>I</a:t>
            </a:r>
            <a:r>
              <a:rPr lang="cs-CZ" sz="1200" b="1" dirty="0" smtClean="0"/>
              <a:t>. ZÁSADY EFEKTIVNÍ KOMUNIKACE</a:t>
            </a:r>
            <a:endParaRPr lang="cs-CZ" sz="1200" b="1" dirty="0"/>
          </a:p>
        </p:txBody>
      </p:sp>
      <p:sp>
        <p:nvSpPr>
          <p:cNvPr id="11" name="Ovál 10"/>
          <p:cNvSpPr/>
          <p:nvPr/>
        </p:nvSpPr>
        <p:spPr>
          <a:xfrm>
            <a:off x="56565" y="1438810"/>
            <a:ext cx="2957314" cy="58424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VI. JAK SE NAUČIT ROZUMĚT ROZHOVORŮM</a:t>
            </a:r>
            <a:endParaRPr lang="cs-CZ" sz="1200" b="1" dirty="0"/>
          </a:p>
        </p:txBody>
      </p:sp>
      <p:sp>
        <p:nvSpPr>
          <p:cNvPr id="32" name="Ovál 31"/>
          <p:cNvSpPr/>
          <p:nvPr/>
        </p:nvSpPr>
        <p:spPr>
          <a:xfrm>
            <a:off x="6958842" y="734011"/>
            <a:ext cx="1573597" cy="32690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/>
              <a:t>1.Otevřenost</a:t>
            </a:r>
            <a:endParaRPr lang="cs-CZ" sz="1200" dirty="0"/>
          </a:p>
        </p:txBody>
      </p:sp>
      <p:sp>
        <p:nvSpPr>
          <p:cNvPr id="33" name="Ovál 32"/>
          <p:cNvSpPr/>
          <p:nvPr/>
        </p:nvSpPr>
        <p:spPr>
          <a:xfrm>
            <a:off x="7423813" y="1060919"/>
            <a:ext cx="1325736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/>
              <a:t>2.Empatie</a:t>
            </a:r>
            <a:endParaRPr lang="cs-CZ" sz="1200" dirty="0"/>
          </a:p>
        </p:txBody>
      </p:sp>
      <p:sp>
        <p:nvSpPr>
          <p:cNvPr id="34" name="Ovál 33"/>
          <p:cNvSpPr/>
          <p:nvPr/>
        </p:nvSpPr>
        <p:spPr>
          <a:xfrm>
            <a:off x="6889174" y="1261887"/>
            <a:ext cx="1747873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/>
              <a:t>3.Pozitivnost</a:t>
            </a:r>
            <a:endParaRPr lang="cs-CZ" sz="1200" dirty="0"/>
          </a:p>
        </p:txBody>
      </p:sp>
      <p:sp>
        <p:nvSpPr>
          <p:cNvPr id="36" name="Ovál 35"/>
          <p:cNvSpPr/>
          <p:nvPr/>
        </p:nvSpPr>
        <p:spPr>
          <a:xfrm>
            <a:off x="6869027" y="1531841"/>
            <a:ext cx="1926759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/>
              <a:t>4.Bezprostřednost</a:t>
            </a:r>
            <a:endParaRPr lang="cs-CZ" sz="1200" dirty="0"/>
          </a:p>
        </p:txBody>
      </p:sp>
      <p:sp>
        <p:nvSpPr>
          <p:cNvPr id="37" name="Ovál 36"/>
          <p:cNvSpPr/>
          <p:nvPr/>
        </p:nvSpPr>
        <p:spPr>
          <a:xfrm>
            <a:off x="6466036" y="1743154"/>
            <a:ext cx="2647568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/>
              <a:t>5.Schopnbost interakce</a:t>
            </a:r>
            <a:endParaRPr lang="cs-CZ" sz="1200" dirty="0"/>
          </a:p>
        </p:txBody>
      </p:sp>
      <p:sp>
        <p:nvSpPr>
          <p:cNvPr id="38" name="Ovál 37"/>
          <p:cNvSpPr/>
          <p:nvPr/>
        </p:nvSpPr>
        <p:spPr>
          <a:xfrm>
            <a:off x="6995453" y="1953217"/>
            <a:ext cx="1673906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/>
              <a:t>6.Expresivita</a:t>
            </a:r>
            <a:endParaRPr lang="cs-CZ" sz="1200" dirty="0"/>
          </a:p>
        </p:txBody>
      </p:sp>
      <p:sp>
        <p:nvSpPr>
          <p:cNvPr id="40" name="Ovál 39"/>
          <p:cNvSpPr/>
          <p:nvPr/>
        </p:nvSpPr>
        <p:spPr>
          <a:xfrm>
            <a:off x="6646843" y="2136992"/>
            <a:ext cx="2443258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/>
              <a:t>7.Orientace na druhé</a:t>
            </a:r>
            <a:endParaRPr lang="cs-CZ" sz="1200" dirty="0"/>
          </a:p>
        </p:txBody>
      </p:sp>
      <p:sp>
        <p:nvSpPr>
          <p:cNvPr id="44" name="Ovál 43"/>
          <p:cNvSpPr/>
          <p:nvPr/>
        </p:nvSpPr>
        <p:spPr>
          <a:xfrm>
            <a:off x="7059759" y="3134521"/>
            <a:ext cx="2053845" cy="308780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/>
              <a:t>1.Před rozhovorem</a:t>
            </a:r>
            <a:endParaRPr lang="cs-CZ" sz="1200" dirty="0"/>
          </a:p>
        </p:txBody>
      </p:sp>
      <p:sp>
        <p:nvSpPr>
          <p:cNvPr id="47" name="Ovál 46"/>
          <p:cNvSpPr/>
          <p:nvPr/>
        </p:nvSpPr>
        <p:spPr>
          <a:xfrm>
            <a:off x="7325052" y="3855922"/>
            <a:ext cx="1712674" cy="285866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/>
              <a:t>3. Zpětná vazba</a:t>
            </a:r>
            <a:endParaRPr lang="cs-CZ" sz="1200" dirty="0"/>
          </a:p>
        </p:txBody>
      </p:sp>
      <p:sp>
        <p:nvSpPr>
          <p:cNvPr id="48" name="Ovál 47"/>
          <p:cNvSpPr/>
          <p:nvPr/>
        </p:nvSpPr>
        <p:spPr>
          <a:xfrm>
            <a:off x="6799730" y="3506033"/>
            <a:ext cx="2382934" cy="309389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/>
              <a:t>2.  Během rozhovoru</a:t>
            </a:r>
            <a:endParaRPr lang="cs-CZ" sz="1200" dirty="0"/>
          </a:p>
        </p:txBody>
      </p:sp>
      <p:sp>
        <p:nvSpPr>
          <p:cNvPr id="68" name="Ovál 67"/>
          <p:cNvSpPr/>
          <p:nvPr/>
        </p:nvSpPr>
        <p:spPr>
          <a:xfrm>
            <a:off x="1944374" y="4782751"/>
            <a:ext cx="1325736" cy="326614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900" dirty="0" smtClean="0"/>
              <a:t>1.Vysvětlení faktů</a:t>
            </a:r>
            <a:endParaRPr lang="cs-CZ" sz="900" dirty="0"/>
          </a:p>
        </p:txBody>
      </p:sp>
      <p:sp>
        <p:nvSpPr>
          <p:cNvPr id="69" name="Ovál 68"/>
          <p:cNvSpPr/>
          <p:nvPr/>
        </p:nvSpPr>
        <p:spPr>
          <a:xfrm>
            <a:off x="1496835" y="5273774"/>
            <a:ext cx="1325736" cy="231712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900" dirty="0" smtClean="0"/>
              <a:t>2..Shoda</a:t>
            </a:r>
            <a:endParaRPr lang="cs-CZ" sz="900" dirty="0"/>
          </a:p>
        </p:txBody>
      </p:sp>
      <p:sp>
        <p:nvSpPr>
          <p:cNvPr id="70" name="Ovál 69"/>
          <p:cNvSpPr/>
          <p:nvPr/>
        </p:nvSpPr>
        <p:spPr>
          <a:xfrm>
            <a:off x="3047661" y="4960789"/>
            <a:ext cx="1325736" cy="268911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900" dirty="0" smtClean="0"/>
              <a:t>3.Příčiny</a:t>
            </a:r>
            <a:endParaRPr lang="cs-CZ" sz="900" dirty="0"/>
          </a:p>
        </p:txBody>
      </p:sp>
      <p:sp>
        <p:nvSpPr>
          <p:cNvPr id="71" name="Ovál 70"/>
          <p:cNvSpPr/>
          <p:nvPr/>
        </p:nvSpPr>
        <p:spPr>
          <a:xfrm>
            <a:off x="2413459" y="5440836"/>
            <a:ext cx="1325736" cy="350998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900" dirty="0" smtClean="0"/>
              <a:t>4.Návrh řešení</a:t>
            </a:r>
            <a:endParaRPr lang="cs-CZ" sz="900" dirty="0"/>
          </a:p>
        </p:txBody>
      </p:sp>
      <p:sp>
        <p:nvSpPr>
          <p:cNvPr id="72" name="Ovál 71"/>
          <p:cNvSpPr/>
          <p:nvPr/>
        </p:nvSpPr>
        <p:spPr>
          <a:xfrm>
            <a:off x="3675837" y="5256807"/>
            <a:ext cx="1423613" cy="378042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900" dirty="0" smtClean="0"/>
              <a:t>5.Formulace řešení</a:t>
            </a:r>
            <a:endParaRPr lang="cs-CZ" sz="900" dirty="0"/>
          </a:p>
        </p:txBody>
      </p:sp>
      <p:sp>
        <p:nvSpPr>
          <p:cNvPr id="73" name="Ovál 72"/>
          <p:cNvSpPr/>
          <p:nvPr/>
        </p:nvSpPr>
        <p:spPr>
          <a:xfrm>
            <a:off x="3383826" y="5842820"/>
            <a:ext cx="1351000" cy="420073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900" dirty="0" smtClean="0"/>
              <a:t>6. Domluva konkrétních kroků</a:t>
            </a:r>
            <a:endParaRPr lang="cs-CZ" sz="900" dirty="0"/>
          </a:p>
        </p:txBody>
      </p:sp>
      <p:cxnSp>
        <p:nvCxnSpPr>
          <p:cNvPr id="78" name="Přímá spojnice se šipkou 77"/>
          <p:cNvCxnSpPr>
            <a:stCxn id="68" idx="2"/>
          </p:cNvCxnSpPr>
          <p:nvPr/>
        </p:nvCxnSpPr>
        <p:spPr>
          <a:xfrm>
            <a:off x="1944374" y="4946058"/>
            <a:ext cx="0" cy="3667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Přímá spojnice se šipkou 87"/>
          <p:cNvCxnSpPr>
            <a:stCxn id="72" idx="3"/>
          </p:cNvCxnSpPr>
          <p:nvPr/>
        </p:nvCxnSpPr>
        <p:spPr>
          <a:xfrm>
            <a:off x="3884320" y="5579486"/>
            <a:ext cx="0" cy="2659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Ovál 116"/>
          <p:cNvSpPr/>
          <p:nvPr/>
        </p:nvSpPr>
        <p:spPr>
          <a:xfrm>
            <a:off x="307898" y="2122541"/>
            <a:ext cx="2274664" cy="44601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900" b="1" dirty="0" smtClean="0"/>
              <a:t>Rodičovské Já</a:t>
            </a:r>
          </a:p>
          <a:p>
            <a:pPr marL="228600" indent="-228600">
              <a:buAutoNum type="alphaLcParenR"/>
            </a:pPr>
            <a:r>
              <a:rPr lang="cs-CZ" sz="900" dirty="0" smtClean="0"/>
              <a:t>hodnotí, moralizuje </a:t>
            </a:r>
          </a:p>
          <a:p>
            <a:pPr marL="228600" indent="-228600">
              <a:buAutoNum type="alphaLcParenR"/>
            </a:pPr>
            <a:r>
              <a:rPr lang="cs-CZ" sz="900" dirty="0" smtClean="0"/>
              <a:t>ochraňuje, hlídá</a:t>
            </a:r>
          </a:p>
          <a:p>
            <a:pPr marL="228600" indent="-228600">
              <a:buAutoNum type="alphaLcParenR"/>
            </a:pPr>
            <a:endParaRPr lang="cs-CZ" sz="900" dirty="0"/>
          </a:p>
        </p:txBody>
      </p:sp>
      <p:sp>
        <p:nvSpPr>
          <p:cNvPr id="118" name="Ovál 117"/>
          <p:cNvSpPr/>
          <p:nvPr/>
        </p:nvSpPr>
        <p:spPr>
          <a:xfrm>
            <a:off x="307898" y="2557622"/>
            <a:ext cx="2133487" cy="48791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900" dirty="0" smtClean="0"/>
              <a:t>Dospělé Já</a:t>
            </a:r>
          </a:p>
          <a:p>
            <a:r>
              <a:rPr lang="cs-CZ" sz="900" dirty="0" smtClean="0"/>
              <a:t>a) naslouchá</a:t>
            </a:r>
          </a:p>
          <a:p>
            <a:r>
              <a:rPr lang="cs-CZ" sz="900" dirty="0" smtClean="0"/>
              <a:t>b) konstatuje, hodnotí</a:t>
            </a:r>
            <a:endParaRPr lang="cs-CZ" sz="900" dirty="0"/>
          </a:p>
        </p:txBody>
      </p:sp>
      <p:sp>
        <p:nvSpPr>
          <p:cNvPr id="119" name="Ovál 118"/>
          <p:cNvSpPr/>
          <p:nvPr/>
        </p:nvSpPr>
        <p:spPr>
          <a:xfrm>
            <a:off x="233758" y="3029271"/>
            <a:ext cx="2609317" cy="56272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900" dirty="0" smtClean="0"/>
              <a:t>Dětské Já </a:t>
            </a:r>
          </a:p>
          <a:p>
            <a:r>
              <a:rPr lang="cs-CZ" sz="900" dirty="0" smtClean="0"/>
              <a:t>nesamostatný, poddajný, agresivní</a:t>
            </a:r>
          </a:p>
          <a:p>
            <a:r>
              <a:rPr lang="cs-CZ" sz="900" dirty="0" smtClean="0"/>
              <a:t>Impulzivní, hravý ,lhostejný</a:t>
            </a:r>
          </a:p>
          <a:p>
            <a:endParaRPr lang="cs-CZ" sz="900" dirty="0"/>
          </a:p>
        </p:txBody>
      </p:sp>
      <p:sp>
        <p:nvSpPr>
          <p:cNvPr id="120" name="Ovál 119"/>
          <p:cNvSpPr/>
          <p:nvPr/>
        </p:nvSpPr>
        <p:spPr>
          <a:xfrm>
            <a:off x="630549" y="4363906"/>
            <a:ext cx="1828907" cy="30950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E- mail rozhovor</a:t>
            </a:r>
            <a:endParaRPr lang="cs-CZ" sz="1200" b="1" dirty="0"/>
          </a:p>
        </p:txBody>
      </p:sp>
      <p:sp>
        <p:nvSpPr>
          <p:cNvPr id="42" name="Ovál 41"/>
          <p:cNvSpPr/>
          <p:nvPr/>
        </p:nvSpPr>
        <p:spPr>
          <a:xfrm>
            <a:off x="4986470" y="3764973"/>
            <a:ext cx="2266229" cy="59893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III. PEDAGOGICKÁ KOMUNIKACE</a:t>
            </a:r>
            <a:endParaRPr lang="cs-CZ" sz="1200" b="1" dirty="0"/>
          </a:p>
        </p:txBody>
      </p:sp>
      <p:sp>
        <p:nvSpPr>
          <p:cNvPr id="45" name="Ovál 44"/>
          <p:cNvSpPr/>
          <p:nvPr/>
        </p:nvSpPr>
        <p:spPr>
          <a:xfrm>
            <a:off x="6172711" y="4363906"/>
            <a:ext cx="2159976" cy="540793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1. Interakce učitel-žák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77" name="Ovál 76"/>
          <p:cNvSpPr/>
          <p:nvPr/>
        </p:nvSpPr>
        <p:spPr>
          <a:xfrm>
            <a:off x="5554154" y="6097839"/>
            <a:ext cx="2314318" cy="388382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200" dirty="0" smtClean="0">
                <a:solidFill>
                  <a:schemeClr val="tx1"/>
                </a:solidFill>
              </a:rPr>
              <a:t>5. Verbální, neverbální 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79" name="Ovál 78"/>
          <p:cNvSpPr/>
          <p:nvPr/>
        </p:nvSpPr>
        <p:spPr>
          <a:xfrm>
            <a:off x="6188188" y="4782544"/>
            <a:ext cx="2794816" cy="540793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2. Struktura komunikace /tříčlenná/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81" name="Ovál 80"/>
          <p:cNvSpPr/>
          <p:nvPr/>
        </p:nvSpPr>
        <p:spPr>
          <a:xfrm>
            <a:off x="5603134" y="5346478"/>
            <a:ext cx="2159976" cy="382626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3. Vyučovací strategie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83" name="Ovál 82"/>
          <p:cNvSpPr/>
          <p:nvPr/>
        </p:nvSpPr>
        <p:spPr>
          <a:xfrm>
            <a:off x="6958843" y="5624806"/>
            <a:ext cx="2227771" cy="441341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4. Výuková metoda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46" name="Obdélník 45"/>
          <p:cNvSpPr/>
          <p:nvPr/>
        </p:nvSpPr>
        <p:spPr>
          <a:xfrm>
            <a:off x="9492450" y="4782751"/>
            <a:ext cx="2968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>
                <a:solidFill>
                  <a:prstClr val="black"/>
                </a:solidFill>
              </a:rPr>
              <a:t>e </a:t>
            </a:r>
            <a:endParaRPr lang="cs-CZ" dirty="0"/>
          </a:p>
        </p:txBody>
      </p:sp>
      <p:cxnSp>
        <p:nvCxnSpPr>
          <p:cNvPr id="14" name="Přímá spojnice se šipkou 13"/>
          <p:cNvCxnSpPr/>
          <p:nvPr/>
        </p:nvCxnSpPr>
        <p:spPr>
          <a:xfrm flipV="1">
            <a:off x="5588404" y="865306"/>
            <a:ext cx="537158" cy="5677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stCxn id="4" idx="5"/>
          </p:cNvCxnSpPr>
          <p:nvPr/>
        </p:nvCxnSpPr>
        <p:spPr>
          <a:xfrm>
            <a:off x="5719676" y="2211638"/>
            <a:ext cx="390177" cy="2069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5086793" y="2418548"/>
            <a:ext cx="467361" cy="13267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H="1">
            <a:off x="4348160" y="2555699"/>
            <a:ext cx="123512" cy="16967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>
            <a:endCxn id="70" idx="3"/>
          </p:cNvCxnSpPr>
          <p:nvPr/>
        </p:nvCxnSpPr>
        <p:spPr>
          <a:xfrm flipV="1">
            <a:off x="2843121" y="5190319"/>
            <a:ext cx="398690" cy="834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>
            <a:off x="3383826" y="5256807"/>
            <a:ext cx="0" cy="1890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>
            <a:stCxn id="71" idx="7"/>
            <a:endCxn id="72" idx="2"/>
          </p:cNvCxnSpPr>
          <p:nvPr/>
        </p:nvCxnSpPr>
        <p:spPr>
          <a:xfrm flipV="1">
            <a:off x="3545045" y="5445828"/>
            <a:ext cx="130792" cy="464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se šipkou 50"/>
          <p:cNvCxnSpPr/>
          <p:nvPr/>
        </p:nvCxnSpPr>
        <p:spPr>
          <a:xfrm flipH="1">
            <a:off x="3128687" y="2389020"/>
            <a:ext cx="832716" cy="13009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se šipkou 53"/>
          <p:cNvCxnSpPr/>
          <p:nvPr/>
        </p:nvCxnSpPr>
        <p:spPr>
          <a:xfrm flipH="1" flipV="1">
            <a:off x="2882325" y="1869168"/>
            <a:ext cx="526490" cy="191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Ovál 84"/>
          <p:cNvSpPr/>
          <p:nvPr/>
        </p:nvSpPr>
        <p:spPr>
          <a:xfrm>
            <a:off x="333551" y="227757"/>
            <a:ext cx="2741288" cy="518945"/>
          </a:xfrm>
          <a:prstGeom prst="ellipse">
            <a:avLst/>
          </a:prstGeom>
          <a:solidFill>
            <a:srgbClr val="99FF33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VÝUKA KOMUNIKACE</a:t>
            </a:r>
            <a:endParaRPr lang="cs-CZ" sz="1200" b="1" dirty="0"/>
          </a:p>
        </p:txBody>
      </p:sp>
      <p:sp>
        <p:nvSpPr>
          <p:cNvPr id="86" name="Ovál 85"/>
          <p:cNvSpPr/>
          <p:nvPr/>
        </p:nvSpPr>
        <p:spPr>
          <a:xfrm>
            <a:off x="3115695" y="252859"/>
            <a:ext cx="2741288" cy="808059"/>
          </a:xfrm>
          <a:prstGeom prst="ellipse">
            <a:avLst/>
          </a:prstGeom>
          <a:solidFill>
            <a:srgbClr val="FF66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KOMUNIKACE VE SPOLEČNOSTI VĚDĚNÍ</a:t>
            </a:r>
            <a:endParaRPr lang="cs-CZ" sz="1200" b="1" dirty="0"/>
          </a:p>
        </p:txBody>
      </p:sp>
      <p:cxnSp>
        <p:nvCxnSpPr>
          <p:cNvPr id="89" name="Přímá spojnice se šipkou 88"/>
          <p:cNvCxnSpPr/>
          <p:nvPr/>
        </p:nvCxnSpPr>
        <p:spPr>
          <a:xfrm flipH="1" flipV="1">
            <a:off x="2346454" y="877951"/>
            <a:ext cx="1198591" cy="7799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Přímá spojnice se šipkou 90"/>
          <p:cNvCxnSpPr/>
          <p:nvPr/>
        </p:nvCxnSpPr>
        <p:spPr>
          <a:xfrm flipH="1" flipV="1">
            <a:off x="4492879" y="1147293"/>
            <a:ext cx="6412" cy="2838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7400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 2"/>
          <p:cNvSpPr/>
          <p:nvPr/>
        </p:nvSpPr>
        <p:spPr>
          <a:xfrm>
            <a:off x="2812729" y="1770606"/>
            <a:ext cx="3359516" cy="785257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ZÁSADY EFEKTIVNÍ KOMUNIKACE</a:t>
            </a:r>
            <a:endParaRPr lang="cs-CZ" sz="1400" b="1" dirty="0"/>
          </a:p>
        </p:txBody>
      </p:sp>
      <p:sp>
        <p:nvSpPr>
          <p:cNvPr id="4" name="Ovál 3"/>
          <p:cNvSpPr/>
          <p:nvPr/>
        </p:nvSpPr>
        <p:spPr>
          <a:xfrm>
            <a:off x="6676910" y="914297"/>
            <a:ext cx="1621304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1.Otevřenost</a:t>
            </a:r>
            <a:endParaRPr lang="cs-CZ" sz="1200" b="1" dirty="0"/>
          </a:p>
        </p:txBody>
      </p:sp>
      <p:sp>
        <p:nvSpPr>
          <p:cNvPr id="5" name="Ovál 4"/>
          <p:cNvSpPr/>
          <p:nvPr/>
        </p:nvSpPr>
        <p:spPr>
          <a:xfrm>
            <a:off x="6876256" y="2658463"/>
            <a:ext cx="1658694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2.Empatie</a:t>
            </a:r>
            <a:endParaRPr lang="cs-CZ" sz="1200" b="1" dirty="0"/>
          </a:p>
        </p:txBody>
      </p:sp>
      <p:sp>
        <p:nvSpPr>
          <p:cNvPr id="6" name="Ovál 5"/>
          <p:cNvSpPr/>
          <p:nvPr/>
        </p:nvSpPr>
        <p:spPr>
          <a:xfrm>
            <a:off x="6668593" y="4138735"/>
            <a:ext cx="1747873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i="1" dirty="0" smtClean="0"/>
              <a:t>3</a:t>
            </a:r>
            <a:r>
              <a:rPr lang="cs-CZ" sz="1200" b="1" dirty="0" smtClean="0"/>
              <a:t>.Pozitivnost</a:t>
            </a:r>
            <a:endParaRPr lang="cs-CZ" sz="1200" b="1" dirty="0"/>
          </a:p>
        </p:txBody>
      </p:sp>
      <p:sp>
        <p:nvSpPr>
          <p:cNvPr id="7" name="Ovál 6"/>
          <p:cNvSpPr/>
          <p:nvPr/>
        </p:nvSpPr>
        <p:spPr>
          <a:xfrm>
            <a:off x="3654920" y="4797152"/>
            <a:ext cx="1926759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4.Bezprostřednost</a:t>
            </a:r>
            <a:endParaRPr lang="cs-CZ" sz="1200" b="1" dirty="0"/>
          </a:p>
        </p:txBody>
      </p:sp>
      <p:sp>
        <p:nvSpPr>
          <p:cNvPr id="8" name="Ovál 7"/>
          <p:cNvSpPr/>
          <p:nvPr/>
        </p:nvSpPr>
        <p:spPr>
          <a:xfrm>
            <a:off x="827584" y="4138735"/>
            <a:ext cx="2647568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5.Schopnbost</a:t>
            </a:r>
            <a:r>
              <a:rPr lang="cs-CZ" sz="1200" dirty="0" smtClean="0"/>
              <a:t> </a:t>
            </a:r>
            <a:r>
              <a:rPr lang="cs-CZ" sz="1200" b="1" dirty="0" smtClean="0"/>
              <a:t>interakce</a:t>
            </a:r>
            <a:endParaRPr lang="cs-CZ" sz="1200" b="1" dirty="0"/>
          </a:p>
        </p:txBody>
      </p:sp>
      <p:sp>
        <p:nvSpPr>
          <p:cNvPr id="9" name="Ovál 8"/>
          <p:cNvSpPr/>
          <p:nvPr/>
        </p:nvSpPr>
        <p:spPr>
          <a:xfrm>
            <a:off x="708204" y="2659300"/>
            <a:ext cx="1673906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6.Expresivita</a:t>
            </a:r>
            <a:endParaRPr lang="cs-CZ" sz="1200" b="1" dirty="0"/>
          </a:p>
        </p:txBody>
      </p:sp>
      <p:sp>
        <p:nvSpPr>
          <p:cNvPr id="10" name="Ovál 9"/>
          <p:cNvSpPr/>
          <p:nvPr/>
        </p:nvSpPr>
        <p:spPr>
          <a:xfrm>
            <a:off x="271746" y="1068506"/>
            <a:ext cx="2371250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7.Orientace na druhé</a:t>
            </a:r>
            <a:endParaRPr lang="cs-CZ" sz="1200" b="1" dirty="0"/>
          </a:p>
        </p:txBody>
      </p:sp>
      <p:cxnSp>
        <p:nvCxnSpPr>
          <p:cNvPr id="1029" name="Přímá spojnice se šipkou 1028"/>
          <p:cNvCxnSpPr/>
          <p:nvPr/>
        </p:nvCxnSpPr>
        <p:spPr>
          <a:xfrm flipV="1">
            <a:off x="5868144" y="1244571"/>
            <a:ext cx="854870" cy="5547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Přímá spojnice se šipkou 1030"/>
          <p:cNvCxnSpPr>
            <a:stCxn id="3" idx="5"/>
          </p:cNvCxnSpPr>
          <p:nvPr/>
        </p:nvCxnSpPr>
        <p:spPr>
          <a:xfrm>
            <a:off x="5680255" y="2440865"/>
            <a:ext cx="1169936" cy="3436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3" name="Přímá spojnice se šipkou 1032"/>
          <p:cNvCxnSpPr>
            <a:endCxn id="6" idx="2"/>
          </p:cNvCxnSpPr>
          <p:nvPr/>
        </p:nvCxnSpPr>
        <p:spPr>
          <a:xfrm>
            <a:off x="5220072" y="2555864"/>
            <a:ext cx="1448521" cy="17088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5" name="Přímá spojnice se šipkou 1034"/>
          <p:cNvCxnSpPr>
            <a:stCxn id="3" idx="4"/>
          </p:cNvCxnSpPr>
          <p:nvPr/>
        </p:nvCxnSpPr>
        <p:spPr>
          <a:xfrm>
            <a:off x="4492487" y="2555863"/>
            <a:ext cx="0" cy="20252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7" name="Přímá spojnice se šipkou 1036"/>
          <p:cNvCxnSpPr/>
          <p:nvPr/>
        </p:nvCxnSpPr>
        <p:spPr>
          <a:xfrm flipH="1">
            <a:off x="2627784" y="2555863"/>
            <a:ext cx="1027136" cy="15212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9" name="Přímá spojnice se šipkou 1038"/>
          <p:cNvCxnSpPr>
            <a:endCxn id="9" idx="6"/>
          </p:cNvCxnSpPr>
          <p:nvPr/>
        </p:nvCxnSpPr>
        <p:spPr>
          <a:xfrm flipH="1">
            <a:off x="2382110" y="2440865"/>
            <a:ext cx="759242" cy="3444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1" name="Přímá spojnice se šipkou 1040"/>
          <p:cNvCxnSpPr/>
          <p:nvPr/>
        </p:nvCxnSpPr>
        <p:spPr>
          <a:xfrm flipH="1" flipV="1">
            <a:off x="2372758" y="1259277"/>
            <a:ext cx="759242" cy="5400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1116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/>
          <p:cNvSpPr/>
          <p:nvPr/>
        </p:nvSpPr>
        <p:spPr>
          <a:xfrm>
            <a:off x="3046140" y="1968562"/>
            <a:ext cx="3096344" cy="102839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KRITICKÝ ROZHOVOR</a:t>
            </a:r>
            <a:endParaRPr lang="cs-CZ" sz="1400" b="1" dirty="0"/>
          </a:p>
        </p:txBody>
      </p:sp>
      <p:sp>
        <p:nvSpPr>
          <p:cNvPr id="3" name="Ovál 2"/>
          <p:cNvSpPr/>
          <p:nvPr/>
        </p:nvSpPr>
        <p:spPr>
          <a:xfrm>
            <a:off x="6660232" y="1130792"/>
            <a:ext cx="1872208" cy="591129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1.Vysvětlení faktů</a:t>
            </a:r>
            <a:endParaRPr lang="cs-CZ" sz="1200" b="1" dirty="0"/>
          </a:p>
        </p:txBody>
      </p:sp>
      <p:sp>
        <p:nvSpPr>
          <p:cNvPr id="4" name="Ovál 3"/>
          <p:cNvSpPr/>
          <p:nvPr/>
        </p:nvSpPr>
        <p:spPr>
          <a:xfrm>
            <a:off x="6660232" y="2872225"/>
            <a:ext cx="1800200" cy="616589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2.Shoda</a:t>
            </a:r>
            <a:endParaRPr lang="cs-CZ" sz="1200" b="1" dirty="0"/>
          </a:p>
        </p:txBody>
      </p:sp>
      <p:sp>
        <p:nvSpPr>
          <p:cNvPr id="5" name="Ovál 4"/>
          <p:cNvSpPr/>
          <p:nvPr/>
        </p:nvSpPr>
        <p:spPr>
          <a:xfrm>
            <a:off x="4920162" y="4592326"/>
            <a:ext cx="1696083" cy="648072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3.Příčiny</a:t>
            </a:r>
            <a:endParaRPr lang="cs-CZ" sz="1200" b="1" dirty="0"/>
          </a:p>
        </p:txBody>
      </p:sp>
      <p:sp>
        <p:nvSpPr>
          <p:cNvPr id="6" name="Ovál 5"/>
          <p:cNvSpPr/>
          <p:nvPr/>
        </p:nvSpPr>
        <p:spPr>
          <a:xfrm>
            <a:off x="1144340" y="4565364"/>
            <a:ext cx="1901800" cy="675034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4.Návrh řešení</a:t>
            </a:r>
            <a:endParaRPr lang="cs-CZ" sz="1200" b="1" dirty="0"/>
          </a:p>
        </p:txBody>
      </p:sp>
      <p:sp>
        <p:nvSpPr>
          <p:cNvPr id="8" name="Ovál 7"/>
          <p:cNvSpPr/>
          <p:nvPr/>
        </p:nvSpPr>
        <p:spPr>
          <a:xfrm>
            <a:off x="827584" y="2636912"/>
            <a:ext cx="1944216" cy="72008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5. Formulace řešení</a:t>
            </a:r>
            <a:endParaRPr lang="cs-CZ" sz="1200" b="1" dirty="0"/>
          </a:p>
        </p:txBody>
      </p:sp>
      <p:sp>
        <p:nvSpPr>
          <p:cNvPr id="9" name="Ovál 8"/>
          <p:cNvSpPr/>
          <p:nvPr/>
        </p:nvSpPr>
        <p:spPr>
          <a:xfrm>
            <a:off x="366123" y="1036301"/>
            <a:ext cx="2175036" cy="780113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6. Domluva konkrétních kroků</a:t>
            </a:r>
            <a:endParaRPr lang="cs-CZ" sz="1200" b="1" dirty="0"/>
          </a:p>
        </p:txBody>
      </p:sp>
      <p:cxnSp>
        <p:nvCxnSpPr>
          <p:cNvPr id="11" name="Přímá spojnice se šipkou 10"/>
          <p:cNvCxnSpPr>
            <a:stCxn id="2" idx="7"/>
          </p:cNvCxnSpPr>
          <p:nvPr/>
        </p:nvCxnSpPr>
        <p:spPr>
          <a:xfrm flipV="1">
            <a:off x="5689035" y="1556792"/>
            <a:ext cx="927210" cy="5623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2" idx="5"/>
          </p:cNvCxnSpPr>
          <p:nvPr/>
        </p:nvCxnSpPr>
        <p:spPr>
          <a:xfrm>
            <a:off x="5689035" y="2846348"/>
            <a:ext cx="927210" cy="4386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5076056" y="2996952"/>
            <a:ext cx="432048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 flipH="1">
            <a:off x="3203848" y="2996952"/>
            <a:ext cx="792088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2" idx="3"/>
          </p:cNvCxnSpPr>
          <p:nvPr/>
        </p:nvCxnSpPr>
        <p:spPr>
          <a:xfrm flipH="1">
            <a:off x="2915816" y="2846348"/>
            <a:ext cx="583773" cy="2193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2" idx="1"/>
          </p:cNvCxnSpPr>
          <p:nvPr/>
        </p:nvCxnSpPr>
        <p:spPr>
          <a:xfrm flipH="1" flipV="1">
            <a:off x="2541159" y="1628800"/>
            <a:ext cx="958430" cy="4903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ál 22"/>
          <p:cNvSpPr/>
          <p:nvPr/>
        </p:nvSpPr>
        <p:spPr>
          <a:xfrm>
            <a:off x="3585490" y="752947"/>
            <a:ext cx="1828907" cy="30950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E- mail rozhovor</a:t>
            </a:r>
            <a:endParaRPr lang="cs-CZ" sz="1200" b="1" dirty="0"/>
          </a:p>
        </p:txBody>
      </p:sp>
      <p:cxnSp>
        <p:nvCxnSpPr>
          <p:cNvPr id="25" name="Přímá spojnice se šipkou 24"/>
          <p:cNvCxnSpPr/>
          <p:nvPr/>
        </p:nvCxnSpPr>
        <p:spPr>
          <a:xfrm flipV="1">
            <a:off x="4594312" y="1268760"/>
            <a:ext cx="0" cy="6052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2166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/>
          <p:cNvSpPr/>
          <p:nvPr/>
        </p:nvSpPr>
        <p:spPr>
          <a:xfrm>
            <a:off x="3455767" y="1670418"/>
            <a:ext cx="2033073" cy="432048"/>
          </a:xfrm>
          <a:prstGeom prst="ellips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2. odpověď</a:t>
            </a:r>
            <a:endParaRPr lang="cs-CZ" sz="2000" b="1" dirty="0"/>
          </a:p>
        </p:txBody>
      </p:sp>
      <p:sp>
        <p:nvSpPr>
          <p:cNvPr id="3" name="Ovál 2"/>
          <p:cNvSpPr/>
          <p:nvPr/>
        </p:nvSpPr>
        <p:spPr>
          <a:xfrm>
            <a:off x="3315943" y="260648"/>
            <a:ext cx="2439888" cy="72799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VERBÁLNÍ KOMUNIKACE</a:t>
            </a:r>
          </a:p>
          <a:p>
            <a:pPr algn="ctr"/>
            <a:r>
              <a:rPr lang="cs-CZ" sz="1400" b="1" dirty="0" smtClean="0"/>
              <a:t>postup</a:t>
            </a:r>
            <a:endParaRPr lang="cs-CZ" sz="1400" b="1" dirty="0"/>
          </a:p>
        </p:txBody>
      </p:sp>
      <p:sp>
        <p:nvSpPr>
          <p:cNvPr id="4" name="Ovál 3"/>
          <p:cNvSpPr/>
          <p:nvPr/>
        </p:nvSpPr>
        <p:spPr>
          <a:xfrm>
            <a:off x="214789" y="1667246"/>
            <a:ext cx="2033073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1. otázka</a:t>
            </a:r>
            <a:endParaRPr lang="cs-CZ" sz="2000" b="1" dirty="0"/>
          </a:p>
        </p:txBody>
      </p:sp>
      <p:sp>
        <p:nvSpPr>
          <p:cNvPr id="5" name="Ovál 4"/>
          <p:cNvSpPr/>
          <p:nvPr/>
        </p:nvSpPr>
        <p:spPr>
          <a:xfrm>
            <a:off x="6444208" y="1629454"/>
            <a:ext cx="2033073" cy="405037"/>
          </a:xfrm>
          <a:prstGeom prst="ellips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3. reflexe</a:t>
            </a:r>
            <a:endParaRPr lang="cs-CZ" sz="2000" b="1" dirty="0"/>
          </a:p>
        </p:txBody>
      </p:sp>
      <p:sp>
        <p:nvSpPr>
          <p:cNvPr id="11" name="Ovál 10"/>
          <p:cNvSpPr/>
          <p:nvPr/>
        </p:nvSpPr>
        <p:spPr>
          <a:xfrm>
            <a:off x="295876" y="2330192"/>
            <a:ext cx="2045749" cy="432048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zjišťovací</a:t>
            </a:r>
            <a:endParaRPr lang="cs-CZ" sz="1200" b="1" dirty="0"/>
          </a:p>
        </p:txBody>
      </p:sp>
      <p:sp>
        <p:nvSpPr>
          <p:cNvPr id="12" name="Ovál 11"/>
          <p:cNvSpPr/>
          <p:nvPr/>
        </p:nvSpPr>
        <p:spPr>
          <a:xfrm>
            <a:off x="176504" y="3596390"/>
            <a:ext cx="2619586" cy="483995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konvergentní/divergentní</a:t>
            </a:r>
            <a:endParaRPr lang="cs-CZ" sz="1200" b="1" dirty="0"/>
          </a:p>
        </p:txBody>
      </p:sp>
      <p:sp>
        <p:nvSpPr>
          <p:cNvPr id="13" name="Ovál 12"/>
          <p:cNvSpPr/>
          <p:nvPr/>
        </p:nvSpPr>
        <p:spPr>
          <a:xfrm>
            <a:off x="232234" y="5565015"/>
            <a:ext cx="2459545" cy="416466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/>
              <a:t>o</a:t>
            </a:r>
            <a:r>
              <a:rPr lang="cs-CZ" sz="1200" b="1" dirty="0" smtClean="0"/>
              <a:t>tázka rozhodovac</a:t>
            </a:r>
            <a:r>
              <a:rPr lang="cs-CZ" sz="1000" b="1" dirty="0" smtClean="0"/>
              <a:t>í</a:t>
            </a:r>
            <a:endParaRPr lang="cs-CZ" sz="1000" b="1" dirty="0"/>
          </a:p>
        </p:txBody>
      </p:sp>
      <p:sp>
        <p:nvSpPr>
          <p:cNvPr id="14" name="Ovál 13"/>
          <p:cNvSpPr/>
          <p:nvPr/>
        </p:nvSpPr>
        <p:spPr>
          <a:xfrm>
            <a:off x="295876" y="4157770"/>
            <a:ext cx="2325670" cy="44363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na pozorování</a:t>
            </a:r>
            <a:endParaRPr lang="cs-CZ" sz="1200" b="1" dirty="0"/>
          </a:p>
        </p:txBody>
      </p:sp>
      <p:sp>
        <p:nvSpPr>
          <p:cNvPr id="15" name="Ovál 14"/>
          <p:cNvSpPr/>
          <p:nvPr/>
        </p:nvSpPr>
        <p:spPr>
          <a:xfrm>
            <a:off x="323462" y="4601831"/>
            <a:ext cx="2325670" cy="477365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problémová</a:t>
            </a:r>
            <a:endParaRPr lang="cs-CZ" sz="1200" b="1" dirty="0"/>
          </a:p>
        </p:txBody>
      </p:sp>
      <p:sp>
        <p:nvSpPr>
          <p:cNvPr id="16" name="Ovál 15"/>
          <p:cNvSpPr/>
          <p:nvPr/>
        </p:nvSpPr>
        <p:spPr>
          <a:xfrm>
            <a:off x="283147" y="5091975"/>
            <a:ext cx="2357719" cy="473040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na posouzení situace</a:t>
            </a:r>
            <a:endParaRPr lang="cs-CZ" sz="1200" b="1" dirty="0"/>
          </a:p>
        </p:txBody>
      </p:sp>
      <p:sp>
        <p:nvSpPr>
          <p:cNvPr id="19" name="Ovál 18"/>
          <p:cNvSpPr/>
          <p:nvPr/>
        </p:nvSpPr>
        <p:spPr>
          <a:xfrm>
            <a:off x="295876" y="2762240"/>
            <a:ext cx="2037638" cy="432048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otevřená</a:t>
            </a:r>
            <a:endParaRPr lang="cs-CZ" sz="1200" b="1" dirty="0"/>
          </a:p>
        </p:txBody>
      </p:sp>
      <p:sp>
        <p:nvSpPr>
          <p:cNvPr id="20" name="Ovál 19"/>
          <p:cNvSpPr/>
          <p:nvPr/>
        </p:nvSpPr>
        <p:spPr>
          <a:xfrm>
            <a:off x="329437" y="3188406"/>
            <a:ext cx="2037637" cy="404719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zavřená</a:t>
            </a:r>
            <a:endParaRPr lang="cs-CZ" sz="1200" b="1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5755831" y="6211669"/>
            <a:ext cx="2914307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Nevhodné otázky: </a:t>
            </a:r>
          </a:p>
          <a:p>
            <a:r>
              <a:rPr lang="cs-CZ" dirty="0" smtClean="0"/>
              <a:t>Řetězová, sugestivní, nejasná</a:t>
            </a:r>
            <a:endParaRPr lang="cs-CZ" dirty="0"/>
          </a:p>
        </p:txBody>
      </p:sp>
      <p:sp>
        <p:nvSpPr>
          <p:cNvPr id="25" name="Ovál 24"/>
          <p:cNvSpPr/>
          <p:nvPr/>
        </p:nvSpPr>
        <p:spPr>
          <a:xfrm>
            <a:off x="3455767" y="2359327"/>
            <a:ext cx="2160240" cy="46605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Celá věta?</a:t>
            </a:r>
            <a:endParaRPr lang="cs-CZ" sz="1200" b="1" dirty="0"/>
          </a:p>
        </p:txBody>
      </p:sp>
      <p:sp>
        <p:nvSpPr>
          <p:cNvPr id="30" name="Ovál 29"/>
          <p:cNvSpPr/>
          <p:nvPr/>
        </p:nvSpPr>
        <p:spPr>
          <a:xfrm>
            <a:off x="3519314" y="4763801"/>
            <a:ext cx="2099459" cy="387327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/>
              <a:t>N</a:t>
            </a:r>
            <a:r>
              <a:rPr lang="cs-CZ" sz="1200" dirty="0" smtClean="0"/>
              <a:t>e</a:t>
            </a:r>
            <a:r>
              <a:rPr lang="cs-CZ" sz="1200" b="1" dirty="0" smtClean="0"/>
              <a:t>úplná</a:t>
            </a:r>
            <a:endParaRPr lang="cs-CZ" sz="1200" b="1" dirty="0"/>
          </a:p>
        </p:txBody>
      </p:sp>
      <p:sp>
        <p:nvSpPr>
          <p:cNvPr id="31" name="Ovál 30"/>
          <p:cNvSpPr/>
          <p:nvPr/>
        </p:nvSpPr>
        <p:spPr>
          <a:xfrm>
            <a:off x="3519314" y="2955495"/>
            <a:ext cx="2160240" cy="465821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Ucelená myšlenka</a:t>
            </a:r>
            <a:endParaRPr lang="cs-CZ" sz="1200" b="1" dirty="0"/>
          </a:p>
        </p:txBody>
      </p:sp>
      <p:sp>
        <p:nvSpPr>
          <p:cNvPr id="32" name="Ovál 31"/>
          <p:cNvSpPr/>
          <p:nvPr/>
        </p:nvSpPr>
        <p:spPr>
          <a:xfrm>
            <a:off x="3519314" y="3522559"/>
            <a:ext cx="2110823" cy="52367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Jazyková</a:t>
            </a:r>
            <a:r>
              <a:rPr lang="cs-CZ" sz="1000" b="1" dirty="0" smtClean="0"/>
              <a:t> správ</a:t>
            </a:r>
            <a:r>
              <a:rPr lang="cs-CZ" sz="1200" b="1" dirty="0" smtClean="0"/>
              <a:t>n</a:t>
            </a:r>
            <a:r>
              <a:rPr lang="cs-CZ" sz="1000" b="1" dirty="0" smtClean="0"/>
              <a:t>ost</a:t>
            </a:r>
            <a:endParaRPr lang="cs-CZ" sz="1000" b="1" dirty="0"/>
          </a:p>
        </p:txBody>
      </p:sp>
      <p:sp>
        <p:nvSpPr>
          <p:cNvPr id="33" name="Ovál 32"/>
          <p:cNvSpPr/>
          <p:nvPr/>
        </p:nvSpPr>
        <p:spPr>
          <a:xfrm>
            <a:off x="3494642" y="4214676"/>
            <a:ext cx="2110823" cy="53857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Umět klást otázky</a:t>
            </a:r>
            <a:endParaRPr lang="cs-CZ" sz="1200" b="1" dirty="0"/>
          </a:p>
        </p:txBody>
      </p:sp>
      <p:sp>
        <p:nvSpPr>
          <p:cNvPr id="83" name="Ovál 82"/>
          <p:cNvSpPr/>
          <p:nvPr/>
        </p:nvSpPr>
        <p:spPr>
          <a:xfrm>
            <a:off x="7014085" y="2581543"/>
            <a:ext cx="2033073" cy="405037"/>
          </a:xfrm>
          <a:prstGeom prst="ellips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procesu učení</a:t>
            </a:r>
            <a:endParaRPr lang="cs-CZ" sz="1200" b="1" dirty="0"/>
          </a:p>
        </p:txBody>
      </p:sp>
      <p:sp>
        <p:nvSpPr>
          <p:cNvPr id="84" name="Ovál 83"/>
          <p:cNvSpPr/>
          <p:nvPr/>
        </p:nvSpPr>
        <p:spPr>
          <a:xfrm>
            <a:off x="5976125" y="2198754"/>
            <a:ext cx="1694711" cy="393602"/>
          </a:xfrm>
          <a:prstGeom prst="ellips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dosažení cíle</a:t>
            </a:r>
          </a:p>
        </p:txBody>
      </p:sp>
      <p:sp>
        <p:nvSpPr>
          <p:cNvPr id="85" name="Ovál 84"/>
          <p:cNvSpPr/>
          <p:nvPr/>
        </p:nvSpPr>
        <p:spPr>
          <a:xfrm>
            <a:off x="6053983" y="2922261"/>
            <a:ext cx="1211831" cy="242676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vědomosti</a:t>
            </a:r>
            <a:endParaRPr lang="cs-CZ" sz="1200" b="1" dirty="0"/>
          </a:p>
        </p:txBody>
      </p:sp>
      <p:sp>
        <p:nvSpPr>
          <p:cNvPr id="86" name="Ovál 85"/>
          <p:cNvSpPr/>
          <p:nvPr/>
        </p:nvSpPr>
        <p:spPr>
          <a:xfrm>
            <a:off x="7759192" y="2997460"/>
            <a:ext cx="1091514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motivace</a:t>
            </a:r>
            <a:endParaRPr lang="cs-CZ" sz="1200" b="1" dirty="0"/>
          </a:p>
        </p:txBody>
      </p:sp>
      <p:sp>
        <p:nvSpPr>
          <p:cNvPr id="94" name="Ovál 93"/>
          <p:cNvSpPr/>
          <p:nvPr/>
        </p:nvSpPr>
        <p:spPr>
          <a:xfrm>
            <a:off x="6174300" y="4080385"/>
            <a:ext cx="1091514" cy="208993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hodnoty</a:t>
            </a:r>
            <a:endParaRPr lang="cs-CZ" sz="1200" b="1" dirty="0"/>
          </a:p>
        </p:txBody>
      </p:sp>
      <p:sp>
        <p:nvSpPr>
          <p:cNvPr id="95" name="Ovál 94"/>
          <p:cNvSpPr/>
          <p:nvPr/>
        </p:nvSpPr>
        <p:spPr>
          <a:xfrm>
            <a:off x="6053983" y="3294261"/>
            <a:ext cx="1329821" cy="266465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dovednosti</a:t>
            </a:r>
            <a:endParaRPr lang="cs-CZ" sz="1200" b="1" dirty="0"/>
          </a:p>
        </p:txBody>
      </p:sp>
      <p:sp>
        <p:nvSpPr>
          <p:cNvPr id="96" name="Ovál 95"/>
          <p:cNvSpPr/>
          <p:nvPr/>
        </p:nvSpPr>
        <p:spPr>
          <a:xfrm>
            <a:off x="6126792" y="3724817"/>
            <a:ext cx="1184202" cy="231457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postoje</a:t>
            </a:r>
            <a:endParaRPr lang="cs-CZ" sz="1200" b="1" dirty="0"/>
          </a:p>
        </p:txBody>
      </p:sp>
      <p:sp>
        <p:nvSpPr>
          <p:cNvPr id="98" name="Ovál 97"/>
          <p:cNvSpPr/>
          <p:nvPr/>
        </p:nvSpPr>
        <p:spPr>
          <a:xfrm>
            <a:off x="7812164" y="3286275"/>
            <a:ext cx="1091514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expozice</a:t>
            </a:r>
            <a:endParaRPr lang="cs-CZ" sz="1200" b="1" dirty="0"/>
          </a:p>
        </p:txBody>
      </p:sp>
      <p:sp>
        <p:nvSpPr>
          <p:cNvPr id="99" name="Ovál 98"/>
          <p:cNvSpPr/>
          <p:nvPr/>
        </p:nvSpPr>
        <p:spPr>
          <a:xfrm>
            <a:off x="7831623" y="3587592"/>
            <a:ext cx="1091514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fixace</a:t>
            </a:r>
            <a:endParaRPr lang="cs-CZ" sz="1200" b="1" dirty="0"/>
          </a:p>
        </p:txBody>
      </p:sp>
      <p:sp>
        <p:nvSpPr>
          <p:cNvPr id="100" name="Ovál 99"/>
          <p:cNvSpPr/>
          <p:nvPr/>
        </p:nvSpPr>
        <p:spPr>
          <a:xfrm>
            <a:off x="7831623" y="3881075"/>
            <a:ext cx="1230343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hodnocení</a:t>
            </a:r>
            <a:endParaRPr lang="cs-CZ" sz="1200" b="1" dirty="0"/>
          </a:p>
        </p:txBody>
      </p:sp>
      <p:sp>
        <p:nvSpPr>
          <p:cNvPr id="101" name="Ovál 100"/>
          <p:cNvSpPr/>
          <p:nvPr/>
        </p:nvSpPr>
        <p:spPr>
          <a:xfrm>
            <a:off x="7840674" y="4157770"/>
            <a:ext cx="1091514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aplikace</a:t>
            </a:r>
            <a:endParaRPr lang="cs-CZ" sz="1200" b="1" dirty="0"/>
          </a:p>
        </p:txBody>
      </p:sp>
    </p:spTree>
    <p:extLst>
      <p:ext uri="{BB962C8B-B14F-4D97-AF65-F5344CB8AC3E}">
        <p14:creationId xmlns:p14="http://schemas.microsoft.com/office/powerpoint/2010/main" val="1219160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 2"/>
          <p:cNvSpPr/>
          <p:nvPr/>
        </p:nvSpPr>
        <p:spPr>
          <a:xfrm>
            <a:off x="3347864" y="620688"/>
            <a:ext cx="2439888" cy="727993"/>
          </a:xfrm>
          <a:prstGeom prst="ellipse">
            <a:avLst/>
          </a:prstGeom>
          <a:solidFill>
            <a:srgbClr val="00B0F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VERBÁLNÍ KOMUNIKACE</a:t>
            </a:r>
          </a:p>
          <a:p>
            <a:pPr algn="ctr"/>
            <a:r>
              <a:rPr lang="cs-CZ" sz="1400" b="1" dirty="0" smtClean="0"/>
              <a:t>struktura</a:t>
            </a:r>
            <a:endParaRPr lang="cs-CZ" sz="1400" b="1" dirty="0"/>
          </a:p>
        </p:txBody>
      </p:sp>
      <p:sp>
        <p:nvSpPr>
          <p:cNvPr id="6" name="Ovál 5"/>
          <p:cNvSpPr/>
          <p:nvPr/>
        </p:nvSpPr>
        <p:spPr>
          <a:xfrm>
            <a:off x="611560" y="1772816"/>
            <a:ext cx="2376264" cy="576064"/>
          </a:xfrm>
          <a:prstGeom prst="ellipse">
            <a:avLst/>
          </a:prstGeom>
          <a:solidFill>
            <a:srgbClr val="FFCC99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výukový rozhovor</a:t>
            </a:r>
          </a:p>
        </p:txBody>
      </p:sp>
      <p:sp>
        <p:nvSpPr>
          <p:cNvPr id="26" name="Ovál 25"/>
          <p:cNvSpPr/>
          <p:nvPr/>
        </p:nvSpPr>
        <p:spPr>
          <a:xfrm>
            <a:off x="5787752" y="1857179"/>
            <a:ext cx="2525326" cy="491701"/>
          </a:xfrm>
          <a:prstGeom prst="ellipse">
            <a:avLst/>
          </a:prstGeom>
          <a:solidFill>
            <a:srgbClr val="FFCC99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heuristický rozhovor</a:t>
            </a:r>
            <a:endParaRPr lang="cs-CZ" sz="1400" b="1" dirty="0"/>
          </a:p>
        </p:txBody>
      </p:sp>
      <p:sp>
        <p:nvSpPr>
          <p:cNvPr id="53" name="Ovál 52"/>
          <p:cNvSpPr/>
          <p:nvPr/>
        </p:nvSpPr>
        <p:spPr>
          <a:xfrm>
            <a:off x="6732240" y="3861048"/>
            <a:ext cx="2183026" cy="36399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žákovský rozhovor</a:t>
            </a:r>
            <a:endParaRPr lang="cs-CZ" sz="1400" b="1" dirty="0"/>
          </a:p>
        </p:txBody>
      </p:sp>
      <p:sp>
        <p:nvSpPr>
          <p:cNvPr id="54" name="Ovál 53"/>
          <p:cNvSpPr/>
          <p:nvPr/>
        </p:nvSpPr>
        <p:spPr>
          <a:xfrm>
            <a:off x="1907704" y="2924944"/>
            <a:ext cx="2060821" cy="36399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řízený rozhovor</a:t>
            </a:r>
            <a:endParaRPr lang="cs-CZ" sz="1400" b="1" dirty="0"/>
          </a:p>
        </p:txBody>
      </p:sp>
      <p:sp>
        <p:nvSpPr>
          <p:cNvPr id="55" name="Ovál 54"/>
          <p:cNvSpPr/>
          <p:nvPr/>
        </p:nvSpPr>
        <p:spPr>
          <a:xfrm>
            <a:off x="683568" y="2636912"/>
            <a:ext cx="994935" cy="36399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dialog</a:t>
            </a:r>
            <a:endParaRPr lang="cs-CZ" sz="1400" b="1" dirty="0"/>
          </a:p>
        </p:txBody>
      </p:sp>
      <p:sp>
        <p:nvSpPr>
          <p:cNvPr id="67" name="Ovál 66"/>
          <p:cNvSpPr/>
          <p:nvPr/>
        </p:nvSpPr>
        <p:spPr>
          <a:xfrm>
            <a:off x="5436096" y="4077072"/>
            <a:ext cx="1296144" cy="307051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debata</a:t>
            </a:r>
            <a:endParaRPr lang="cs-CZ" sz="1400" b="1" dirty="0"/>
          </a:p>
        </p:txBody>
      </p:sp>
      <p:sp>
        <p:nvSpPr>
          <p:cNvPr id="68" name="Ovál 67"/>
          <p:cNvSpPr/>
          <p:nvPr/>
        </p:nvSpPr>
        <p:spPr>
          <a:xfrm>
            <a:off x="5076056" y="4509120"/>
            <a:ext cx="3759086" cy="36399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motivační, expoziční, fixační/opakovací/, diagnostický</a:t>
            </a:r>
            <a:endParaRPr lang="cs-CZ" sz="1400" b="1" dirty="0"/>
          </a:p>
        </p:txBody>
      </p:sp>
      <p:sp>
        <p:nvSpPr>
          <p:cNvPr id="69" name="Ovál 68"/>
          <p:cNvSpPr/>
          <p:nvPr/>
        </p:nvSpPr>
        <p:spPr>
          <a:xfrm>
            <a:off x="179512" y="3212976"/>
            <a:ext cx="1485997" cy="36399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beseda</a:t>
            </a:r>
            <a:endParaRPr lang="cs-CZ" sz="1400" b="1" dirty="0"/>
          </a:p>
        </p:txBody>
      </p:sp>
      <p:cxnSp>
        <p:nvCxnSpPr>
          <p:cNvPr id="4" name="Přímá spojnice se šipkou 3"/>
          <p:cNvCxnSpPr>
            <a:endCxn id="6" idx="7"/>
          </p:cNvCxnSpPr>
          <p:nvPr/>
        </p:nvCxnSpPr>
        <p:spPr>
          <a:xfrm flipH="1">
            <a:off x="2639828" y="1196752"/>
            <a:ext cx="924060" cy="6604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>
            <a:stCxn id="3" idx="5"/>
            <a:endCxn id="26" idx="1"/>
          </p:cNvCxnSpPr>
          <p:nvPr/>
        </p:nvCxnSpPr>
        <p:spPr>
          <a:xfrm>
            <a:off x="5430439" y="1242069"/>
            <a:ext cx="727138" cy="6871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>
            <a:endCxn id="67" idx="0"/>
          </p:cNvCxnSpPr>
          <p:nvPr/>
        </p:nvCxnSpPr>
        <p:spPr>
          <a:xfrm flipH="1">
            <a:off x="6084168" y="2348880"/>
            <a:ext cx="504056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>
            <a:stCxn id="26" idx="4"/>
          </p:cNvCxnSpPr>
          <p:nvPr/>
        </p:nvCxnSpPr>
        <p:spPr>
          <a:xfrm flipH="1">
            <a:off x="6804248" y="2348880"/>
            <a:ext cx="246167" cy="21602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7236296" y="2348880"/>
            <a:ext cx="936104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>
            <a:endCxn id="55" idx="1"/>
          </p:cNvCxnSpPr>
          <p:nvPr/>
        </p:nvCxnSpPr>
        <p:spPr>
          <a:xfrm flipH="1">
            <a:off x="829273" y="2276872"/>
            <a:ext cx="430359" cy="4133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>
            <a:off x="2339752" y="2348880"/>
            <a:ext cx="21602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stCxn id="6" idx="4"/>
            <a:endCxn id="69" idx="7"/>
          </p:cNvCxnSpPr>
          <p:nvPr/>
        </p:nvCxnSpPr>
        <p:spPr>
          <a:xfrm flipH="1">
            <a:off x="1447890" y="2348880"/>
            <a:ext cx="351802" cy="9174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420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ál 4"/>
          <p:cNvSpPr/>
          <p:nvPr/>
        </p:nvSpPr>
        <p:spPr>
          <a:xfrm>
            <a:off x="2739530" y="552939"/>
            <a:ext cx="3528392" cy="787829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PEDAGOGICKÁ KOMUNIKACE</a:t>
            </a:r>
            <a:endParaRPr lang="cs-CZ" b="1" dirty="0"/>
          </a:p>
        </p:txBody>
      </p:sp>
      <p:sp>
        <p:nvSpPr>
          <p:cNvPr id="6" name="Zaoblený obdélník 5"/>
          <p:cNvSpPr/>
          <p:nvPr/>
        </p:nvSpPr>
        <p:spPr>
          <a:xfrm>
            <a:off x="6516215" y="3355674"/>
            <a:ext cx="1296145" cy="360040"/>
          </a:xfrm>
          <a:prstGeom prst="roundRect">
            <a:avLst>
              <a:gd name="adj" fmla="val 38752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ŽÁK</a:t>
            </a:r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3356248" y="3212976"/>
            <a:ext cx="2376264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KOMUNIKACE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3356248" y="5229200"/>
            <a:ext cx="2583904" cy="4680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DIDAKTICKÉ PROSTŘEDKY</a:t>
            </a:r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>
            <a:off x="3356248" y="2132856"/>
            <a:ext cx="2376264" cy="3242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10" name="Zaoblený obdélník 9"/>
          <p:cNvSpPr/>
          <p:nvPr/>
        </p:nvSpPr>
        <p:spPr>
          <a:xfrm>
            <a:off x="1586810" y="3356992"/>
            <a:ext cx="968965" cy="36004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UČITEL</a:t>
            </a:r>
            <a:endParaRPr lang="cs-CZ" dirty="0"/>
          </a:p>
        </p:txBody>
      </p:sp>
      <p:sp>
        <p:nvSpPr>
          <p:cNvPr id="11" name="Zaoblený obdélník 10"/>
          <p:cNvSpPr/>
          <p:nvPr/>
        </p:nvSpPr>
        <p:spPr>
          <a:xfrm>
            <a:off x="3356248" y="4149080"/>
            <a:ext cx="2376264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METODY</a:t>
            </a:r>
            <a:endParaRPr lang="cs-CZ" dirty="0"/>
          </a:p>
        </p:txBody>
      </p:sp>
      <p:sp>
        <p:nvSpPr>
          <p:cNvPr id="14" name="Šipka doprava 13"/>
          <p:cNvSpPr/>
          <p:nvPr/>
        </p:nvSpPr>
        <p:spPr>
          <a:xfrm>
            <a:off x="899592" y="3715714"/>
            <a:ext cx="796665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aoblený obdélník 14"/>
          <p:cNvSpPr/>
          <p:nvPr/>
        </p:nvSpPr>
        <p:spPr>
          <a:xfrm>
            <a:off x="6156176" y="4509120"/>
            <a:ext cx="2583904" cy="46805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CÍLE</a:t>
            </a:r>
            <a:endParaRPr lang="cs-CZ" dirty="0"/>
          </a:p>
        </p:txBody>
      </p:sp>
      <p:sp>
        <p:nvSpPr>
          <p:cNvPr id="16" name="Zaoblený obdélník 15"/>
          <p:cNvSpPr/>
          <p:nvPr/>
        </p:nvSpPr>
        <p:spPr>
          <a:xfrm>
            <a:off x="451519" y="4442014"/>
            <a:ext cx="2583904" cy="46805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PODMÍNKY VYUČOVÁNÍ</a:t>
            </a:r>
            <a:endParaRPr lang="cs-CZ" dirty="0"/>
          </a:p>
        </p:txBody>
      </p:sp>
      <p:cxnSp>
        <p:nvCxnSpPr>
          <p:cNvPr id="18" name="Přímá spojnice 17"/>
          <p:cNvCxnSpPr>
            <a:stCxn id="9" idx="1"/>
          </p:cNvCxnSpPr>
          <p:nvPr/>
        </p:nvCxnSpPr>
        <p:spPr>
          <a:xfrm flipH="1">
            <a:off x="2071292" y="2295001"/>
            <a:ext cx="1284956" cy="10528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>
            <a:stCxn id="9" idx="3"/>
          </p:cNvCxnSpPr>
          <p:nvPr/>
        </p:nvCxnSpPr>
        <p:spPr>
          <a:xfrm>
            <a:off x="5732512" y="2295001"/>
            <a:ext cx="927720" cy="9975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>
            <a:stCxn id="10" idx="2"/>
          </p:cNvCxnSpPr>
          <p:nvPr/>
        </p:nvCxnSpPr>
        <p:spPr>
          <a:xfrm>
            <a:off x="2071293" y="3717032"/>
            <a:ext cx="1636611" cy="151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>
            <a:stCxn id="6" idx="2"/>
          </p:cNvCxnSpPr>
          <p:nvPr/>
        </p:nvCxnSpPr>
        <p:spPr>
          <a:xfrm flipH="1">
            <a:off x="5436096" y="3715714"/>
            <a:ext cx="1728192" cy="14414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ál 30"/>
          <p:cNvSpPr/>
          <p:nvPr/>
        </p:nvSpPr>
        <p:spPr>
          <a:xfrm flipH="1">
            <a:off x="6764052" y="552939"/>
            <a:ext cx="1552364" cy="39391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/>
              <a:t>VERBÁLNÍ</a:t>
            </a:r>
          </a:p>
        </p:txBody>
      </p:sp>
      <p:sp>
        <p:nvSpPr>
          <p:cNvPr id="32" name="Ovál 31"/>
          <p:cNvSpPr/>
          <p:nvPr/>
        </p:nvSpPr>
        <p:spPr>
          <a:xfrm flipH="1">
            <a:off x="539552" y="552939"/>
            <a:ext cx="1678697" cy="39391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NEVERBÁLNÍ</a:t>
            </a:r>
            <a:endParaRPr lang="cs-CZ" sz="1200" b="1" dirty="0"/>
          </a:p>
        </p:txBody>
      </p:sp>
      <p:cxnSp>
        <p:nvCxnSpPr>
          <p:cNvPr id="34" name="Přímá spojnice se šipkou 33"/>
          <p:cNvCxnSpPr>
            <a:stCxn id="5" idx="6"/>
          </p:cNvCxnSpPr>
          <p:nvPr/>
        </p:nvCxnSpPr>
        <p:spPr>
          <a:xfrm flipV="1">
            <a:off x="6267922" y="775251"/>
            <a:ext cx="392310" cy="1716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>
            <a:stCxn id="5" idx="2"/>
          </p:cNvCxnSpPr>
          <p:nvPr/>
        </p:nvCxnSpPr>
        <p:spPr>
          <a:xfrm flipH="1" flipV="1">
            <a:off x="2339752" y="749896"/>
            <a:ext cx="399778" cy="1969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2320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/>
          <p:cNvSpPr/>
          <p:nvPr/>
        </p:nvSpPr>
        <p:spPr>
          <a:xfrm>
            <a:off x="5949388" y="764704"/>
            <a:ext cx="2376000" cy="540793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1. Interakce učitel-žák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3" name="Ovál 2"/>
          <p:cNvSpPr/>
          <p:nvPr/>
        </p:nvSpPr>
        <p:spPr>
          <a:xfrm>
            <a:off x="472302" y="840908"/>
            <a:ext cx="2314318" cy="571867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200" dirty="0" smtClean="0">
                <a:solidFill>
                  <a:schemeClr val="tx1"/>
                </a:solidFill>
              </a:rPr>
              <a:t>5. Verbální, neverbální 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4" name="Ovál 3"/>
          <p:cNvSpPr/>
          <p:nvPr/>
        </p:nvSpPr>
        <p:spPr>
          <a:xfrm>
            <a:off x="5902316" y="3608287"/>
            <a:ext cx="2794816" cy="540793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2. Struktura komunikace /tříčlenná/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5" name="Ovál 4"/>
          <p:cNvSpPr/>
          <p:nvPr/>
        </p:nvSpPr>
        <p:spPr>
          <a:xfrm>
            <a:off x="3384000" y="5013176"/>
            <a:ext cx="2159976" cy="598650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3. Vyučovací strategie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6" name="Ovál 5"/>
          <p:cNvSpPr/>
          <p:nvPr/>
        </p:nvSpPr>
        <p:spPr>
          <a:xfrm>
            <a:off x="467543" y="3483372"/>
            <a:ext cx="2227771" cy="665708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4. Výuková metoda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3059832" y="2253355"/>
            <a:ext cx="2808312" cy="64807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UČITELOVY OTÁZKY</a:t>
            </a:r>
            <a:endParaRPr lang="cs-CZ" b="1" dirty="0"/>
          </a:p>
        </p:txBody>
      </p:sp>
      <p:cxnSp>
        <p:nvCxnSpPr>
          <p:cNvPr id="20" name="Přímá spojnice se šipkou 19"/>
          <p:cNvCxnSpPr/>
          <p:nvPr/>
        </p:nvCxnSpPr>
        <p:spPr>
          <a:xfrm>
            <a:off x="5580112" y="2901427"/>
            <a:ext cx="864096" cy="5819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 flipV="1">
            <a:off x="5543976" y="1305497"/>
            <a:ext cx="900232" cy="9478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 flipH="1">
            <a:off x="4448340" y="3057201"/>
            <a:ext cx="15648" cy="16738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H="1">
            <a:off x="2555776" y="2901427"/>
            <a:ext cx="828224" cy="5819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>
            <a:endCxn id="3" idx="5"/>
          </p:cNvCxnSpPr>
          <p:nvPr/>
        </p:nvCxnSpPr>
        <p:spPr>
          <a:xfrm flipH="1" flipV="1">
            <a:off x="2447696" y="1329027"/>
            <a:ext cx="936304" cy="9243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380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Ovál 40"/>
          <p:cNvSpPr/>
          <p:nvPr/>
        </p:nvSpPr>
        <p:spPr>
          <a:xfrm>
            <a:off x="3101196" y="350228"/>
            <a:ext cx="2592288" cy="1096853"/>
          </a:xfrm>
          <a:prstGeom prst="ellipse">
            <a:avLst/>
          </a:prstGeom>
          <a:gradFill flip="none" rotWithShape="1">
            <a:gsLst>
              <a:gs pos="0">
                <a:srgbClr val="93FBFB">
                  <a:shade val="30000"/>
                  <a:satMod val="115000"/>
                </a:srgbClr>
              </a:gs>
              <a:gs pos="50000">
                <a:srgbClr val="93FBFB">
                  <a:shade val="67500"/>
                  <a:satMod val="115000"/>
                </a:srgbClr>
              </a:gs>
              <a:gs pos="100000">
                <a:srgbClr val="93FBFB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OTÁZKY PODLE VÝUKOVÝCH METOD</a:t>
            </a:r>
          </a:p>
        </p:txBody>
      </p:sp>
      <p:sp>
        <p:nvSpPr>
          <p:cNvPr id="52" name="Ovál 51"/>
          <p:cNvSpPr/>
          <p:nvPr/>
        </p:nvSpPr>
        <p:spPr>
          <a:xfrm>
            <a:off x="6514413" y="1292804"/>
            <a:ext cx="1728192" cy="914400"/>
          </a:xfrm>
          <a:prstGeom prst="ellipse">
            <a:avLst/>
          </a:prstGeom>
          <a:solidFill>
            <a:srgbClr val="AEFEA8"/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III. </a:t>
            </a:r>
            <a:r>
              <a:rPr lang="cs-CZ" b="1" dirty="0">
                <a:solidFill>
                  <a:schemeClr val="tx1"/>
                </a:solidFill>
              </a:rPr>
              <a:t>K</a:t>
            </a:r>
            <a:r>
              <a:rPr lang="cs-CZ" b="1" dirty="0" smtClean="0">
                <a:solidFill>
                  <a:schemeClr val="tx1"/>
                </a:solidFill>
              </a:rPr>
              <a:t>omplexní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3" name="Ovál 52"/>
          <p:cNvSpPr/>
          <p:nvPr/>
        </p:nvSpPr>
        <p:spPr>
          <a:xfrm>
            <a:off x="3419872" y="1683971"/>
            <a:ext cx="1872208" cy="914400"/>
          </a:xfrm>
          <a:prstGeom prst="ellipse">
            <a:avLst/>
          </a:prstGeom>
          <a:solidFill>
            <a:srgbClr val="9999FF"/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II. Aktivizující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4" name="Ovál 53"/>
          <p:cNvSpPr/>
          <p:nvPr/>
        </p:nvSpPr>
        <p:spPr>
          <a:xfrm>
            <a:off x="585288" y="1295331"/>
            <a:ext cx="1728192" cy="914400"/>
          </a:xfrm>
          <a:prstGeom prst="ellipse">
            <a:avLst/>
          </a:prstGeom>
          <a:solidFill>
            <a:srgbClr val="FF9966"/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I. 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Klasické</a:t>
            </a:r>
            <a:endParaRPr lang="cs-CZ" b="1" dirty="0">
              <a:solidFill>
                <a:schemeClr val="tx1"/>
              </a:solidFill>
            </a:endParaRPr>
          </a:p>
        </p:txBody>
      </p:sp>
      <p:cxnSp>
        <p:nvCxnSpPr>
          <p:cNvPr id="55" name="Přímá spojnice se šipkou 54"/>
          <p:cNvCxnSpPr>
            <a:stCxn id="41" idx="2"/>
          </p:cNvCxnSpPr>
          <p:nvPr/>
        </p:nvCxnSpPr>
        <p:spPr>
          <a:xfrm flipH="1">
            <a:off x="2169978" y="898655"/>
            <a:ext cx="931218" cy="5812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se šipkou 56"/>
          <p:cNvCxnSpPr>
            <a:stCxn id="41" idx="4"/>
          </p:cNvCxnSpPr>
          <p:nvPr/>
        </p:nvCxnSpPr>
        <p:spPr>
          <a:xfrm>
            <a:off x="4397340" y="1447081"/>
            <a:ext cx="1" cy="1824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/>
          <p:nvPr/>
        </p:nvCxnSpPr>
        <p:spPr>
          <a:xfrm>
            <a:off x="5793556" y="898655"/>
            <a:ext cx="994561" cy="4735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ál 61"/>
          <p:cNvSpPr/>
          <p:nvPr/>
        </p:nvSpPr>
        <p:spPr>
          <a:xfrm>
            <a:off x="264095" y="2812498"/>
            <a:ext cx="1872208" cy="78766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1. Slovní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5" name="Ovál 64"/>
          <p:cNvSpPr/>
          <p:nvPr/>
        </p:nvSpPr>
        <p:spPr>
          <a:xfrm>
            <a:off x="585288" y="3794720"/>
            <a:ext cx="1976000" cy="85642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2.Názorně  - demonstrační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6" name="Ovál 65"/>
          <p:cNvSpPr/>
          <p:nvPr/>
        </p:nvSpPr>
        <p:spPr>
          <a:xfrm>
            <a:off x="585288" y="5175953"/>
            <a:ext cx="2304256" cy="91987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3.Dovednostně-praktické</a:t>
            </a:r>
            <a:endParaRPr lang="cs-CZ" sz="1600" dirty="0"/>
          </a:p>
        </p:txBody>
      </p:sp>
      <p:sp>
        <p:nvSpPr>
          <p:cNvPr id="67" name="Ovál 66"/>
          <p:cNvSpPr/>
          <p:nvPr/>
        </p:nvSpPr>
        <p:spPr>
          <a:xfrm>
            <a:off x="3318655" y="3073276"/>
            <a:ext cx="2157370" cy="432048"/>
          </a:xfrm>
          <a:prstGeom prst="ellipse">
            <a:avLst/>
          </a:prstGeom>
          <a:solidFill>
            <a:srgbClr val="CCCCFF"/>
          </a:solidFill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1. Diskusní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8" name="Ovál 67"/>
          <p:cNvSpPr/>
          <p:nvPr/>
        </p:nvSpPr>
        <p:spPr>
          <a:xfrm>
            <a:off x="3299182" y="3821581"/>
            <a:ext cx="2157371" cy="504056"/>
          </a:xfrm>
          <a:prstGeom prst="ellipse">
            <a:avLst/>
          </a:prstGeom>
          <a:solidFill>
            <a:srgbClr val="CCCCFF"/>
          </a:solidFill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2.Řešení</a:t>
            </a:r>
            <a:r>
              <a:rPr lang="cs-CZ" sz="1600" dirty="0" smtClean="0"/>
              <a:t> </a:t>
            </a:r>
            <a:r>
              <a:rPr lang="cs-CZ" sz="1600" dirty="0" smtClean="0">
                <a:solidFill>
                  <a:schemeClr val="tx1"/>
                </a:solidFill>
              </a:rPr>
              <a:t>problémů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9" name="Ovál 68"/>
          <p:cNvSpPr/>
          <p:nvPr/>
        </p:nvSpPr>
        <p:spPr>
          <a:xfrm>
            <a:off x="3292082" y="4532896"/>
            <a:ext cx="2157372" cy="432048"/>
          </a:xfrm>
          <a:prstGeom prst="ellipse">
            <a:avLst/>
          </a:prstGeom>
          <a:solidFill>
            <a:srgbClr val="CCCCFF"/>
          </a:solidFill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3. Situační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0" name="Ovál 69"/>
          <p:cNvSpPr/>
          <p:nvPr/>
        </p:nvSpPr>
        <p:spPr>
          <a:xfrm>
            <a:off x="3383767" y="5115226"/>
            <a:ext cx="2157371" cy="428622"/>
          </a:xfrm>
          <a:prstGeom prst="ellipse">
            <a:avLst/>
          </a:prstGeom>
          <a:solidFill>
            <a:srgbClr val="CCCCFF"/>
          </a:solidFill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4. Inscenační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1" name="Ovál 70"/>
          <p:cNvSpPr/>
          <p:nvPr/>
        </p:nvSpPr>
        <p:spPr>
          <a:xfrm>
            <a:off x="3383768" y="5717736"/>
            <a:ext cx="2157370" cy="432048"/>
          </a:xfrm>
          <a:prstGeom prst="ellipse">
            <a:avLst/>
          </a:prstGeom>
          <a:solidFill>
            <a:srgbClr val="CCCCFF"/>
          </a:solidFill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5.Didaktické hry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2" name="Ovál 71"/>
          <p:cNvSpPr/>
          <p:nvPr/>
        </p:nvSpPr>
        <p:spPr>
          <a:xfrm>
            <a:off x="6608598" y="2256977"/>
            <a:ext cx="2067811" cy="341394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1. Frontální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9" name="Ovál 78"/>
          <p:cNvSpPr/>
          <p:nvPr/>
        </p:nvSpPr>
        <p:spPr>
          <a:xfrm>
            <a:off x="6290837" y="2658366"/>
            <a:ext cx="2703334" cy="547964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2. Skup a kooperativ.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81" name="Ovál 80"/>
          <p:cNvSpPr/>
          <p:nvPr/>
        </p:nvSpPr>
        <p:spPr>
          <a:xfrm>
            <a:off x="6457713" y="3088024"/>
            <a:ext cx="2342745" cy="432048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3. Partnerská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3" name="Ovál 92"/>
          <p:cNvSpPr/>
          <p:nvPr/>
        </p:nvSpPr>
        <p:spPr>
          <a:xfrm>
            <a:off x="6514413" y="3550458"/>
            <a:ext cx="2245845" cy="432048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4. Projektová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4" name="Ovál 93"/>
          <p:cNvSpPr/>
          <p:nvPr/>
        </p:nvSpPr>
        <p:spPr>
          <a:xfrm>
            <a:off x="6879650" y="5185081"/>
            <a:ext cx="1872208" cy="432048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8.Interaktivní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5" name="Ovál 94"/>
          <p:cNvSpPr/>
          <p:nvPr/>
        </p:nvSpPr>
        <p:spPr>
          <a:xfrm>
            <a:off x="6879650" y="4814662"/>
            <a:ext cx="1872208" cy="300564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7. Televizní 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6" name="Ovál 95"/>
          <p:cNvSpPr/>
          <p:nvPr/>
        </p:nvSpPr>
        <p:spPr>
          <a:xfrm>
            <a:off x="6514413" y="4351760"/>
            <a:ext cx="2373061" cy="432048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6.Kritické myšlení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7" name="Ovál 96"/>
          <p:cNvSpPr/>
          <p:nvPr/>
        </p:nvSpPr>
        <p:spPr>
          <a:xfrm>
            <a:off x="6627281" y="3977034"/>
            <a:ext cx="2147324" cy="317404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5. Dramatem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01" name="Ovál 100"/>
          <p:cNvSpPr/>
          <p:nvPr/>
        </p:nvSpPr>
        <p:spPr>
          <a:xfrm>
            <a:off x="6699506" y="5589239"/>
            <a:ext cx="2100952" cy="432048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9.Sugestopedie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02" name="Ovál 101"/>
          <p:cNvSpPr/>
          <p:nvPr/>
        </p:nvSpPr>
        <p:spPr>
          <a:xfrm>
            <a:off x="6765278" y="6077068"/>
            <a:ext cx="2100952" cy="432048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10.Hypnopedie</a:t>
            </a:r>
            <a:endParaRPr lang="cs-CZ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30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1827</TotalTime>
  <Words>463</Words>
  <Application>Microsoft Office PowerPoint</Application>
  <PresentationFormat>Předvádění na obrazovce (4:3)</PresentationFormat>
  <Paragraphs>180</Paragraphs>
  <Slides>11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Sivice 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Vladimíra Neužilová</dc:creator>
  <cp:lastModifiedBy>Vladimíra Neužilová</cp:lastModifiedBy>
  <cp:revision>74</cp:revision>
  <cp:lastPrinted>2014-03-22T11:55:09Z</cp:lastPrinted>
  <dcterms:created xsi:type="dcterms:W3CDTF">2012-08-28T04:37:19Z</dcterms:created>
  <dcterms:modified xsi:type="dcterms:W3CDTF">2016-04-25T17:03:57Z</dcterms:modified>
</cp:coreProperties>
</file>