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2" r:id="rId26"/>
    <p:sldId id="283" r:id="rId27"/>
    <p:sldId id="284" r:id="rId28"/>
    <p:sldId id="285" r:id="rId29"/>
    <p:sldId id="286" r:id="rId30"/>
    <p:sldId id="281" r:id="rId31"/>
    <p:sldId id="287" r:id="rId32"/>
    <p:sldId id="289" r:id="rId33"/>
    <p:sldId id="263" r:id="rId34"/>
    <p:sldId id="288" r:id="rId3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8F484-20DF-4E63-BD6F-1CBAE0C461B1}" type="datetimeFigureOut">
              <a:rPr lang="cs-CZ" smtClean="0"/>
              <a:t>6. 5. 2017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C0C2D-6B80-4B85-A21F-971E5D7009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976867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8F484-20DF-4E63-BD6F-1CBAE0C461B1}" type="datetimeFigureOut">
              <a:rPr lang="cs-CZ" smtClean="0"/>
              <a:t>6. 5. 2017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C0C2D-6B80-4B85-A21F-971E5D7009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59503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8F484-20DF-4E63-BD6F-1CBAE0C461B1}" type="datetimeFigureOut">
              <a:rPr lang="cs-CZ" smtClean="0"/>
              <a:t>6. 5. 2017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C0C2D-6B80-4B85-A21F-971E5D7009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70874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8F484-20DF-4E63-BD6F-1CBAE0C461B1}" type="datetimeFigureOut">
              <a:rPr lang="cs-CZ" smtClean="0"/>
              <a:t>6. 5. 2017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C0C2D-6B80-4B85-A21F-971E5D7009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040851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8F484-20DF-4E63-BD6F-1CBAE0C461B1}" type="datetimeFigureOut">
              <a:rPr lang="cs-CZ" smtClean="0"/>
              <a:t>6. 5. 2017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C0C2D-6B80-4B85-A21F-971E5D7009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016973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8F484-20DF-4E63-BD6F-1CBAE0C461B1}" type="datetimeFigureOut">
              <a:rPr lang="cs-CZ" smtClean="0"/>
              <a:t>6. 5. 2017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C0C2D-6B80-4B85-A21F-971E5D7009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40672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8F484-20DF-4E63-BD6F-1CBAE0C461B1}" type="datetimeFigureOut">
              <a:rPr lang="cs-CZ" smtClean="0"/>
              <a:t>6. 5. 2017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C0C2D-6B80-4B85-A21F-971E5D7009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100371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8F484-20DF-4E63-BD6F-1CBAE0C461B1}" type="datetimeFigureOut">
              <a:rPr lang="cs-CZ" smtClean="0"/>
              <a:t>6. 5. 2017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C0C2D-6B80-4B85-A21F-971E5D7009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9455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8F484-20DF-4E63-BD6F-1CBAE0C461B1}" type="datetimeFigureOut">
              <a:rPr lang="cs-CZ" smtClean="0"/>
              <a:t>6. 5. 2017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C0C2D-6B80-4B85-A21F-971E5D7009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16419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8F484-20DF-4E63-BD6F-1CBAE0C461B1}" type="datetimeFigureOut">
              <a:rPr lang="cs-CZ" smtClean="0"/>
              <a:t>6. 5. 2017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C0C2D-6B80-4B85-A21F-971E5D7009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996580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8F484-20DF-4E63-BD6F-1CBAE0C461B1}" type="datetimeFigureOut">
              <a:rPr lang="cs-CZ" smtClean="0"/>
              <a:t>6. 5. 2017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C0C2D-6B80-4B85-A21F-971E5D7009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872035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78F484-20DF-4E63-BD6F-1CBAE0C461B1}" type="datetimeFigureOut">
              <a:rPr lang="cs-CZ" smtClean="0"/>
              <a:t>6. 5. 2017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2C0C2D-6B80-4B85-A21F-971E5D7009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72906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EFU2qPPjtUs" TargetMode="External"/><Relationship Id="rId2" Type="http://schemas.openxmlformats.org/officeDocument/2006/relationships/hyperlink" Target="https://www.youtube.com/watch?v=g0XCkCquXak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gjytGKlHPl0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zs-kvk.cz/ks/zakon239.pdf" TargetMode="External"/><Relationship Id="rId2" Type="http://schemas.openxmlformats.org/officeDocument/2006/relationships/hyperlink" Target="http://www.hzscr.cz/soubor/5-zip.aspx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firebrno.cz/uploads/blondynky/brozurka_blondynky_2010.pdf" TargetMode="External"/><Relationship Id="rId4" Type="http://schemas.openxmlformats.org/officeDocument/2006/relationships/hyperlink" Target="http://www.hzscr.cz/clanek/integrovany-zachranny-system.aspx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rdinaryangels.net/" TargetMode="External"/><Relationship Id="rId2" Type="http://schemas.openxmlformats.org/officeDocument/2006/relationships/hyperlink" Target="http://www.firebrno.cz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novinky.cz/domaci/336067-pondelni-bourky-ukazaly-i-supercelu.html" TargetMode="External"/><Relationship Id="rId5" Type="http://schemas.openxmlformats.org/officeDocument/2006/relationships/hyperlink" Target="http://www.gamepark.cz/ropna_havarie_v_mexickem_zalivu_376399.htm" TargetMode="External"/><Relationship Id="rId4" Type="http://schemas.openxmlformats.org/officeDocument/2006/relationships/hyperlink" Target="http://www.ioolb.cz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620689"/>
            <a:ext cx="7772400" cy="1512167"/>
          </a:xfrm>
        </p:spPr>
        <p:txBody>
          <a:bodyPr/>
          <a:lstStyle/>
          <a:p>
            <a:r>
              <a:rPr lang="cs-CZ" spc="100" dirty="0" smtClean="0">
                <a:ln cmpd="thinThick">
                  <a:solidFill>
                    <a:schemeClr val="accent1"/>
                  </a:solidFill>
                </a:ln>
                <a:solidFill>
                  <a:srgbClr val="FF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Ochrana člověka za mimořádných událostí</a:t>
            </a:r>
            <a:endParaRPr lang="cs-CZ" spc="100" dirty="0">
              <a:ln cmpd="thinThick">
                <a:solidFill>
                  <a:schemeClr val="accent1"/>
                </a:solidFill>
              </a:ln>
              <a:solidFill>
                <a:srgbClr val="FF000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004047" y="5589240"/>
            <a:ext cx="3924999" cy="1008112"/>
          </a:xfrm>
        </p:spPr>
        <p:txBody>
          <a:bodyPr>
            <a:normAutofit/>
          </a:bodyPr>
          <a:lstStyle/>
          <a:p>
            <a:r>
              <a:rPr lang="cs-CZ" sz="1600" dirty="0" smtClean="0"/>
              <a:t>		   Zuzana Coufalová</a:t>
            </a:r>
          </a:p>
          <a:p>
            <a:r>
              <a:rPr lang="cs-CZ" sz="1600" dirty="0" smtClean="0"/>
              <a:t>		   Mgr. Radim Slaný</a:t>
            </a:r>
            <a:endParaRPr lang="cs-CZ" sz="1600" dirty="0"/>
          </a:p>
        </p:txBody>
      </p:sp>
      <p:pic>
        <p:nvPicPr>
          <p:cNvPr id="4" name="Picture 3" descr="D:\Users\Asus\Desktop\HZS JMK\0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109546"/>
            <a:ext cx="3361425" cy="2519809"/>
          </a:xfrm>
          <a:prstGeom prst="rect">
            <a:avLst/>
          </a:prstGeom>
          <a:noFill/>
        </p:spPr>
      </p:pic>
      <p:pic>
        <p:nvPicPr>
          <p:cNvPr id="5" name="Picture 2" descr="D:\Users\Asus\Desktop\Štěpán fotky hasiči\8f1d43620bc6bb580df6e80b0dc05c4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693515"/>
            <a:ext cx="3168352" cy="2312897"/>
          </a:xfrm>
          <a:prstGeom prst="rect">
            <a:avLst/>
          </a:prstGeom>
          <a:noFill/>
        </p:spPr>
      </p:pic>
      <p:pic>
        <p:nvPicPr>
          <p:cNvPr id="6" name="Picture 3" descr="D:\Users\Asus\Desktop\Bez názvu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1920" y="3693515"/>
            <a:ext cx="3096344" cy="2315286"/>
          </a:xfrm>
          <a:prstGeom prst="rect">
            <a:avLst/>
          </a:prstGeom>
          <a:noFill/>
        </p:spPr>
      </p:pic>
      <p:pic>
        <p:nvPicPr>
          <p:cNvPr id="7" name="Picture 3" descr="D:\Users\Asus\Desktop\Hasiči\Foto and pictures\2013-04-06-43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2113658"/>
            <a:ext cx="3117242" cy="1751825"/>
          </a:xfrm>
          <a:prstGeom prst="rect">
            <a:avLst/>
          </a:prstGeom>
          <a:noFill/>
        </p:spPr>
      </p:pic>
      <p:pic>
        <p:nvPicPr>
          <p:cNvPr id="8" name="Picture 2" descr="D:\Users\Asus\Desktop\Hasiči\Foto and pictures\P103028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44208" y="3573016"/>
            <a:ext cx="2484839" cy="186368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33766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Požární prevence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cs-CZ" b="1" dirty="0" smtClean="0"/>
              <a:t>Každá osoba je povinna:</a:t>
            </a:r>
          </a:p>
          <a:p>
            <a:r>
              <a:rPr lang="cs-CZ" dirty="0" smtClean="0"/>
              <a:t>chovat se tak, aby jeho chováním nedošlo ke vzniku požáru, a pokud již k požáru došlo, aby dokázal co nejrychleji a nejefektivněji situaci řešit</a:t>
            </a:r>
          </a:p>
          <a:p>
            <a:r>
              <a:rPr lang="cs-CZ" dirty="0" smtClean="0"/>
              <a:t>pokud má na starosti člověka, který je zbaven schopnosti posoudit následky svého jednání, dbát na to, aby svým jednáním nezpůsobil požár</a:t>
            </a:r>
          </a:p>
          <a:p>
            <a:r>
              <a:rPr lang="cs-CZ" dirty="0" smtClean="0"/>
              <a:t>plnit příkazy a dodržovat zákazy týkající se požární ochrany</a:t>
            </a:r>
          </a:p>
          <a:p>
            <a:r>
              <a:rPr lang="cs-CZ" dirty="0" smtClean="0"/>
              <a:t>mít v prostorách ve svém vlastnictví uzpůsobené podmínky pro rychlé zdolávání požáru</a:t>
            </a:r>
          </a:p>
          <a:p>
            <a:r>
              <a:rPr lang="cs-CZ" dirty="0" smtClean="0"/>
              <a:t>se spotřebiči zacházet tak, jak je uvedeno v návodech týkajících se požární ochrany výrobků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02767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Zamezení vzniku požáru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616624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cs-CZ" b="1" u="sng" dirty="0" smtClean="0"/>
              <a:t>V domácnosti:</a:t>
            </a:r>
          </a:p>
          <a:p>
            <a:pPr lvl="0"/>
            <a:r>
              <a:rPr lang="cs-CZ" dirty="0" smtClean="0"/>
              <a:t>nikdy nenechávejte hořet svíčky bez dozoru a v jejich nejbližším okolí by neměly být materiály, na které by se mohl požár přenést, jako například zapálená svíčka vedle papírové skládačky</a:t>
            </a:r>
          </a:p>
          <a:p>
            <a:pPr lvl="0"/>
            <a:r>
              <a:rPr lang="cs-CZ" dirty="0" smtClean="0"/>
              <a:t>nainstalujte hasicí přístroje a nainstalujte požární hlásiče</a:t>
            </a:r>
          </a:p>
          <a:p>
            <a:pPr lvl="0"/>
            <a:r>
              <a:rPr lang="cs-CZ" dirty="0" smtClean="0"/>
              <a:t>zamezte dětem přístup k otevřenému ohni</a:t>
            </a:r>
          </a:p>
          <a:p>
            <a:pPr lvl="0"/>
            <a:r>
              <a:rPr lang="cs-CZ" dirty="0" smtClean="0"/>
              <a:t>dodržujte pokyny pro správné používání elektrických přístrojů</a:t>
            </a:r>
          </a:p>
          <a:p>
            <a:pPr lvl="0"/>
            <a:r>
              <a:rPr lang="cs-CZ" dirty="0" smtClean="0"/>
              <a:t>neodcházejte od zapnutého sporáku a nenechávejte ho bez dozoru</a:t>
            </a:r>
          </a:p>
          <a:p>
            <a:pPr lvl="0"/>
            <a:r>
              <a:rPr lang="cs-CZ" dirty="0" smtClean="0"/>
              <a:t>udržujte dobrý technický stav elektrických spotřebičů, topidel a jiné techniky</a:t>
            </a:r>
          </a:p>
          <a:p>
            <a:pPr lvl="0"/>
            <a:r>
              <a:rPr lang="cs-CZ" dirty="0" smtClean="0"/>
              <a:t>nebezpečné látky skladujte na bezpečném místě nejlépe mimo obytné části</a:t>
            </a:r>
          </a:p>
          <a:p>
            <a:pPr lvl="0"/>
            <a:endParaRPr lang="cs-CZ" dirty="0" smtClean="0"/>
          </a:p>
          <a:p>
            <a:pPr>
              <a:buNone/>
            </a:pPr>
            <a:r>
              <a:rPr lang="cs-CZ" b="1" u="sng" dirty="0" smtClean="0"/>
              <a:t>V přírodě:</a:t>
            </a:r>
          </a:p>
          <a:p>
            <a:pPr lvl="0"/>
            <a:r>
              <a:rPr lang="cs-CZ" dirty="0" smtClean="0"/>
              <a:t>ohniště rozdělávejte jen na povolených místech a po jeho použití vše správně uhaste a zabezpečte</a:t>
            </a:r>
          </a:p>
          <a:p>
            <a:pPr lvl="0"/>
            <a:r>
              <a:rPr lang="cs-CZ" dirty="0" smtClean="0"/>
              <a:t>nevypalujte travní porosty nebo křoviny</a:t>
            </a:r>
          </a:p>
          <a:p>
            <a:r>
              <a:rPr lang="cs-CZ" dirty="0" smtClean="0"/>
              <a:t>nekuřte v přírodě</a:t>
            </a:r>
          </a:p>
          <a:p>
            <a:pPr lvl="0"/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41248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Hasicí přístroje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používá se k hašení požáru v jeho počátcích</a:t>
            </a:r>
          </a:p>
          <a:p>
            <a:r>
              <a:rPr lang="cs-CZ" dirty="0" smtClean="0"/>
              <a:t>dělí se podle funkce a náplně</a:t>
            </a:r>
          </a:p>
          <a:p>
            <a:endParaRPr lang="cs-CZ" dirty="0" smtClean="0"/>
          </a:p>
          <a:p>
            <a:pPr>
              <a:buNone/>
            </a:pPr>
            <a:r>
              <a:rPr lang="cs-CZ" b="1" dirty="0" smtClean="0"/>
              <a:t>Dělení podle funkce:</a:t>
            </a:r>
          </a:p>
          <a:p>
            <a:r>
              <a:rPr lang="cs-CZ" dirty="0" smtClean="0"/>
              <a:t>přenosné</a:t>
            </a:r>
          </a:p>
          <a:p>
            <a:r>
              <a:rPr lang="cs-CZ" dirty="0" smtClean="0"/>
              <a:t>pojízdné</a:t>
            </a:r>
          </a:p>
          <a:p>
            <a:r>
              <a:rPr lang="cs-CZ" dirty="0" smtClean="0"/>
              <a:t>přívěsné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00690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336704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cs-CZ" b="1" dirty="0" smtClean="0"/>
              <a:t>Dělení podle náplně:</a:t>
            </a:r>
          </a:p>
          <a:p>
            <a:r>
              <a:rPr lang="cs-CZ" b="1" dirty="0" smtClean="0"/>
              <a:t>pěnové</a:t>
            </a:r>
            <a:r>
              <a:rPr lang="cs-CZ" dirty="0" smtClean="0"/>
              <a:t> (</a:t>
            </a:r>
            <a:r>
              <a:rPr lang="cs-CZ" u="sng" dirty="0" smtClean="0"/>
              <a:t>vhodné</a:t>
            </a:r>
            <a:r>
              <a:rPr lang="cs-CZ" dirty="0" smtClean="0"/>
              <a:t> na hašení pevných látek, benzínu, nafty a minerálních olejů, </a:t>
            </a:r>
            <a:r>
              <a:rPr lang="cs-CZ" u="sng" dirty="0" smtClean="0"/>
              <a:t>nevhodné</a:t>
            </a:r>
            <a:r>
              <a:rPr lang="cs-CZ" dirty="0" smtClean="0"/>
              <a:t> pro hašení kapalin a plynů, </a:t>
            </a:r>
            <a:r>
              <a:rPr lang="cs-CZ" u="sng" dirty="0" smtClean="0"/>
              <a:t>nesmí</a:t>
            </a:r>
            <a:r>
              <a:rPr lang="cs-CZ" dirty="0" smtClean="0"/>
              <a:t> být použitý na elektrická zařízení pod proudem a na lehké alkalické kovy)</a:t>
            </a:r>
          </a:p>
          <a:p>
            <a:r>
              <a:rPr lang="cs-CZ" b="1" dirty="0"/>
              <a:t>v</a:t>
            </a:r>
            <a:r>
              <a:rPr lang="cs-CZ" b="1" dirty="0" smtClean="0"/>
              <a:t>odní</a:t>
            </a:r>
            <a:r>
              <a:rPr lang="cs-CZ" dirty="0" smtClean="0"/>
              <a:t> (</a:t>
            </a:r>
            <a:r>
              <a:rPr lang="cs-CZ" u="sng" dirty="0" smtClean="0"/>
              <a:t>vhodné</a:t>
            </a:r>
            <a:r>
              <a:rPr lang="cs-CZ" dirty="0" smtClean="0"/>
              <a:t> pro hašení pevných látek a alkoholu, </a:t>
            </a:r>
            <a:r>
              <a:rPr lang="cs-CZ" u="sng" dirty="0" smtClean="0"/>
              <a:t>nevhodné</a:t>
            </a:r>
            <a:r>
              <a:rPr lang="cs-CZ" dirty="0" smtClean="0"/>
              <a:t> na hořlaviny plynné a dále pro benzín, naftu, ředidlo a na cenné materiály, </a:t>
            </a:r>
            <a:r>
              <a:rPr lang="cs-CZ" u="sng" dirty="0" smtClean="0"/>
              <a:t>nesmí</a:t>
            </a:r>
            <a:r>
              <a:rPr lang="cs-CZ" dirty="0" smtClean="0"/>
              <a:t> být použity na elektrické přístroje pod proudem, lehké alkalické kovy, látky prudce reagující s vodou a na jedlé rostlinné a živočišné oleje a tuky; nejpoužívanější, ale ne univerzální)</a:t>
            </a:r>
            <a:endParaRPr lang="cs-CZ" dirty="0" smtClean="0">
              <a:solidFill>
                <a:srgbClr val="FF0000"/>
              </a:solidFill>
            </a:endParaRPr>
          </a:p>
          <a:p>
            <a:r>
              <a:rPr lang="cs-CZ" b="1" dirty="0" smtClean="0"/>
              <a:t>sněhové</a:t>
            </a:r>
            <a:r>
              <a:rPr lang="cs-CZ" dirty="0" smtClean="0"/>
              <a:t> (neboli CO</a:t>
            </a:r>
            <a:r>
              <a:rPr lang="cs-CZ" baseline="-25000" dirty="0" smtClean="0"/>
              <a:t>2</a:t>
            </a:r>
            <a:r>
              <a:rPr lang="cs-CZ" dirty="0" smtClean="0"/>
              <a:t>, </a:t>
            </a:r>
            <a:r>
              <a:rPr lang="cs-CZ" u="sng" dirty="0" smtClean="0"/>
              <a:t>vhodné</a:t>
            </a:r>
            <a:r>
              <a:rPr lang="cs-CZ" dirty="0" smtClean="0"/>
              <a:t> pro elektrické přístroje pod proudem, hořlavé plyny a kapaliny a jemnou mechaniku, </a:t>
            </a:r>
            <a:r>
              <a:rPr lang="cs-CZ" u="sng" dirty="0" smtClean="0"/>
              <a:t>nevhodné</a:t>
            </a:r>
            <a:r>
              <a:rPr lang="cs-CZ" dirty="0" smtClean="0"/>
              <a:t> pro hašení pevných hořlavých látek, </a:t>
            </a:r>
            <a:r>
              <a:rPr lang="cs-CZ" u="sng" dirty="0" smtClean="0"/>
              <a:t>nesmí</a:t>
            </a:r>
            <a:r>
              <a:rPr lang="cs-CZ" dirty="0" smtClean="0"/>
              <a:t> se používat na hašení lehkých alkalických kovů, hořlavý prach a sypké látky)</a:t>
            </a:r>
          </a:p>
          <a:p>
            <a:r>
              <a:rPr lang="cs-CZ" b="1" dirty="0" smtClean="0"/>
              <a:t>práškové</a:t>
            </a:r>
            <a:r>
              <a:rPr lang="cs-CZ" dirty="0" smtClean="0"/>
              <a:t> (</a:t>
            </a:r>
            <a:r>
              <a:rPr lang="cs-CZ" u="sng" dirty="0" smtClean="0"/>
              <a:t>vhodné</a:t>
            </a:r>
            <a:r>
              <a:rPr lang="cs-CZ" dirty="0" smtClean="0"/>
              <a:t> pro hašení elektrických přístrojů pod proudem, hořlavých plynných a některých pevných látek, benzínu, nafty, olejů a elektroniky, </a:t>
            </a:r>
            <a:r>
              <a:rPr lang="cs-CZ" u="sng" dirty="0" smtClean="0"/>
              <a:t>nevhodné</a:t>
            </a:r>
            <a:r>
              <a:rPr lang="cs-CZ" dirty="0" smtClean="0"/>
              <a:t> k použití pro dřevo, uhlí a textil, </a:t>
            </a:r>
            <a:r>
              <a:rPr lang="cs-CZ" u="sng" dirty="0" smtClean="0"/>
              <a:t>nesmí</a:t>
            </a:r>
            <a:r>
              <a:rPr lang="cs-CZ" dirty="0" smtClean="0"/>
              <a:t> být použity k hašení lehkých hořlavých alkalických kovů)</a:t>
            </a:r>
          </a:p>
          <a:p>
            <a:r>
              <a:rPr lang="cs-CZ" b="1" dirty="0" err="1" smtClean="0"/>
              <a:t>halotronové</a:t>
            </a:r>
            <a:r>
              <a:rPr lang="cs-CZ" b="1" dirty="0" smtClean="0"/>
              <a:t> </a:t>
            </a:r>
            <a:r>
              <a:rPr lang="cs-CZ" dirty="0" smtClean="0"/>
              <a:t>(</a:t>
            </a:r>
            <a:r>
              <a:rPr lang="cs-CZ" u="sng" dirty="0" smtClean="0"/>
              <a:t>vhodné</a:t>
            </a:r>
            <a:r>
              <a:rPr lang="cs-CZ" dirty="0" smtClean="0"/>
              <a:t> na hašení všech materiálů kromě žhnoucích pevných látek, určeny k hašení především automobilů, cenných materiálů, elektrických přístrojů pod proudem a jemné mechaniky a elektroniky, </a:t>
            </a:r>
            <a:r>
              <a:rPr lang="cs-CZ" u="sng" dirty="0" smtClean="0"/>
              <a:t>nesmí</a:t>
            </a:r>
            <a:r>
              <a:rPr lang="cs-CZ" dirty="0" smtClean="0"/>
              <a:t> být použity v nevětraných uzavřených prostorech.	</a:t>
            </a:r>
            <a:r>
              <a:rPr lang="cs-CZ" dirty="0" smtClean="0">
                <a:solidFill>
                  <a:srgbClr val="FF0000"/>
                </a:solidFill>
              </a:rPr>
              <a:t>ŠKODLIVÉ K LIDSKÉMU ZDRAVÍ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65179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92088"/>
          </a:xfrm>
        </p:spPr>
        <p:txBody>
          <a:bodyPr>
            <a:normAutofit/>
          </a:bodyPr>
          <a:lstStyle/>
          <a:p>
            <a:r>
              <a:rPr lang="cs-CZ" dirty="0" smtClean="0"/>
              <a:t>Krizové stavy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616624"/>
          </a:xfrm>
        </p:spPr>
        <p:txBody>
          <a:bodyPr>
            <a:normAutofit fontScale="85000" lnSpcReduction="10000"/>
          </a:bodyPr>
          <a:lstStyle/>
          <a:p>
            <a:pPr marL="514350" indent="-514350">
              <a:buNone/>
            </a:pPr>
            <a:r>
              <a:rPr lang="cs-CZ" b="1" dirty="0" smtClean="0"/>
              <a:t>Krizové stavy podle stupně závažnosti:</a:t>
            </a:r>
          </a:p>
          <a:p>
            <a:pPr>
              <a:buNone/>
            </a:pPr>
            <a:r>
              <a:rPr lang="cs-CZ" dirty="0" smtClean="0"/>
              <a:t>1. </a:t>
            </a:r>
            <a:r>
              <a:rPr lang="cs-CZ" i="1" dirty="0" smtClean="0"/>
              <a:t>Stav nebezpečí </a:t>
            </a:r>
          </a:p>
          <a:p>
            <a:r>
              <a:rPr lang="cs-CZ" dirty="0" smtClean="0"/>
              <a:t>vyhlášen v případě, kdy už není možné běžnými prostředky zvládnout mimořádnou situaci</a:t>
            </a:r>
          </a:p>
          <a:p>
            <a:pPr marL="0" indent="0">
              <a:buNone/>
            </a:pPr>
            <a:r>
              <a:rPr lang="cs-CZ" dirty="0" smtClean="0"/>
              <a:t>2. </a:t>
            </a:r>
            <a:r>
              <a:rPr lang="cs-CZ" i="1" dirty="0" smtClean="0"/>
              <a:t>Nouzový stav</a:t>
            </a:r>
          </a:p>
          <a:p>
            <a:r>
              <a:rPr lang="cs-CZ" dirty="0" smtClean="0"/>
              <a:t>vyhlášen pokud jsou ve velkém ohroženy životy, zdraví nebo majetek</a:t>
            </a:r>
          </a:p>
          <a:p>
            <a:pPr marL="0" indent="0">
              <a:buNone/>
            </a:pPr>
            <a:r>
              <a:rPr lang="cs-CZ" dirty="0" smtClean="0"/>
              <a:t>3. </a:t>
            </a:r>
            <a:r>
              <a:rPr lang="cs-CZ" i="1" dirty="0" smtClean="0"/>
              <a:t>Stav ohrožení státu</a:t>
            </a:r>
          </a:p>
          <a:p>
            <a:r>
              <a:rPr lang="cs-CZ" dirty="0" smtClean="0"/>
              <a:t>pokud je ohrožena svrchovanost státu, celistvost, demokratické základy</a:t>
            </a:r>
          </a:p>
          <a:p>
            <a:pPr marL="0" indent="0">
              <a:buNone/>
            </a:pPr>
            <a:r>
              <a:rPr lang="cs-CZ" dirty="0" smtClean="0"/>
              <a:t>4. </a:t>
            </a:r>
            <a:r>
              <a:rPr lang="cs-CZ" i="1" dirty="0" smtClean="0"/>
              <a:t>Válečný stav</a:t>
            </a:r>
          </a:p>
          <a:p>
            <a:r>
              <a:rPr lang="cs-CZ" dirty="0" smtClean="0"/>
              <a:t>vyhlášen v případě napadení našeho státu, napadení státu, se kterým máme smlouvu o společné obraně</a:t>
            </a:r>
          </a:p>
          <a:p>
            <a:pPr marL="0" indent="0">
              <a:buNone/>
            </a:pP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86701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012974"/>
          </a:xfrm>
        </p:spPr>
        <p:txBody>
          <a:bodyPr>
            <a:normAutofit fontScale="90000"/>
          </a:bodyPr>
          <a:lstStyle/>
          <a:p>
            <a:r>
              <a:rPr lang="cs-CZ" sz="3600" b="1" dirty="0" smtClean="0"/>
              <a:t>Povinnosti občanů v době krizového stavu</a:t>
            </a:r>
            <a:br>
              <a:rPr lang="cs-CZ" sz="3600" b="1" dirty="0" smtClean="0"/>
            </a:br>
            <a:r>
              <a:rPr lang="cs-CZ" sz="3600" dirty="0" smtClean="0"/>
              <a:t>(Zákon č. 240/2000 Sb.</a:t>
            </a:r>
            <a:r>
              <a:rPr lang="cs-CZ" sz="3600" dirty="0"/>
              <a:t>)</a:t>
            </a:r>
            <a:r>
              <a:rPr lang="cs-CZ" b="1" dirty="0" smtClean="0"/>
              <a:t/>
            </a:r>
            <a:br>
              <a:rPr lang="cs-CZ" b="1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dirty="0" smtClean="0"/>
              <a:t>uposlechnout výzvu a přijmout uloženou pracovní povinnost</a:t>
            </a:r>
          </a:p>
          <a:p>
            <a:pPr lvl="0"/>
            <a:r>
              <a:rPr lang="cs-CZ" dirty="0" smtClean="0"/>
              <a:t>vykonat pracovní povinnost či pomoc</a:t>
            </a:r>
          </a:p>
          <a:p>
            <a:pPr lvl="0"/>
            <a:r>
              <a:rPr lang="cs-CZ" dirty="0" smtClean="0"/>
              <a:t>poskytnout věcné prostředky</a:t>
            </a:r>
          </a:p>
          <a:p>
            <a:pPr lvl="0"/>
            <a:r>
              <a:rPr lang="cs-CZ" dirty="0" smtClean="0"/>
              <a:t>strpět omezení v době krizového stavu</a:t>
            </a:r>
          </a:p>
          <a:p>
            <a:pPr lvl="0"/>
            <a:r>
              <a:rPr lang="cs-CZ" dirty="0" smtClean="0"/>
              <a:t>nahlásit změnu trvalého pobytu, pokud vám byla nařízena díky krizovému řízení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41091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cs-CZ" dirty="0" smtClean="0"/>
              <a:t>Varovné signály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184576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cs-CZ" sz="3400" dirty="0" smtClean="0"/>
              <a:t>slouží k vyhlášení mimořádné události</a:t>
            </a:r>
          </a:p>
          <a:p>
            <a:pPr algn="just"/>
            <a:r>
              <a:rPr lang="cs-CZ" sz="3400" dirty="0" smtClean="0"/>
              <a:t>pokrytí systému varování obyvatelstva je ve 100</a:t>
            </a:r>
            <a:r>
              <a:rPr lang="en-US" sz="3400" dirty="0" smtClean="0"/>
              <a:t>%</a:t>
            </a:r>
            <a:r>
              <a:rPr lang="cs-CZ" sz="3400" dirty="0" smtClean="0"/>
              <a:t> osídlených oblastí</a:t>
            </a:r>
          </a:p>
          <a:p>
            <a:pPr algn="just"/>
            <a:endParaRPr lang="cs-CZ" sz="3400" dirty="0" smtClean="0"/>
          </a:p>
          <a:p>
            <a:pPr>
              <a:buNone/>
            </a:pPr>
            <a:r>
              <a:rPr lang="cs-CZ" sz="3400" b="1" u="sng" dirty="0" smtClean="0"/>
              <a:t>Prostředky varování:</a:t>
            </a:r>
          </a:p>
          <a:p>
            <a:r>
              <a:rPr lang="cs-CZ" sz="3400" dirty="0" smtClean="0"/>
              <a:t>rotační sirény</a:t>
            </a:r>
          </a:p>
          <a:p>
            <a:r>
              <a:rPr lang="cs-CZ" sz="3400" dirty="0" smtClean="0"/>
              <a:t>elektronické sirény</a:t>
            </a:r>
          </a:p>
          <a:p>
            <a:r>
              <a:rPr lang="cs-CZ" sz="3400" dirty="0" smtClean="0"/>
              <a:t>místní informační systémy</a:t>
            </a:r>
            <a:r>
              <a:rPr lang="cs-CZ" sz="3400" dirty="0"/>
              <a:t> </a:t>
            </a:r>
            <a:r>
              <a:rPr lang="cs-CZ" sz="3400" dirty="0" smtClean="0"/>
              <a:t>s vlastnostmi elektronických sirén</a:t>
            </a:r>
          </a:p>
          <a:p>
            <a:pPr marL="0" indent="0">
              <a:buNone/>
            </a:pPr>
            <a:endParaRPr lang="cs-CZ" sz="3400" dirty="0" smtClean="0"/>
          </a:p>
          <a:p>
            <a:pPr marL="0" indent="0">
              <a:buNone/>
            </a:pPr>
            <a:r>
              <a:rPr lang="cs-CZ" sz="3400" b="1" u="sng" dirty="0" smtClean="0"/>
              <a:t>Varovné signály – rozdělení:</a:t>
            </a:r>
          </a:p>
          <a:p>
            <a:r>
              <a:rPr lang="cs-CZ" sz="3400" dirty="0"/>
              <a:t>z</a:t>
            </a:r>
            <a:r>
              <a:rPr lang="cs-CZ" sz="3400" dirty="0" smtClean="0"/>
              <a:t>kouška sirén </a:t>
            </a:r>
          </a:p>
          <a:p>
            <a:r>
              <a:rPr lang="cs-CZ" sz="3400" dirty="0"/>
              <a:t>p</a:t>
            </a:r>
            <a:r>
              <a:rPr lang="cs-CZ" sz="3400" dirty="0" smtClean="0"/>
              <a:t>ožární poplach</a:t>
            </a:r>
          </a:p>
          <a:p>
            <a:r>
              <a:rPr lang="cs-CZ" sz="3400" dirty="0"/>
              <a:t>v</a:t>
            </a:r>
            <a:r>
              <a:rPr lang="cs-CZ" sz="3400" dirty="0" smtClean="0"/>
              <a:t>šeobecná výstraha</a:t>
            </a:r>
          </a:p>
          <a:p>
            <a:pPr marL="0" indent="0">
              <a:buNone/>
            </a:pPr>
            <a:endParaRPr lang="cs-CZ" b="1" dirty="0" smtClean="0"/>
          </a:p>
          <a:p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59235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Zkouška sirén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dirty="0" smtClean="0"/>
              <a:t>každou první středu v měsíci ve 12 hod</a:t>
            </a:r>
          </a:p>
          <a:p>
            <a:pPr lvl="0"/>
            <a:r>
              <a:rPr lang="cs-CZ" dirty="0" smtClean="0"/>
              <a:t>nepřerušovaný tón – po dobu 140s</a:t>
            </a:r>
          </a:p>
          <a:p>
            <a:pPr lvl="0"/>
            <a:r>
              <a:rPr lang="cs-CZ" dirty="0" smtClean="0"/>
              <a:t>kontrola funkčnosti sirén</a:t>
            </a:r>
          </a:p>
          <a:p>
            <a:pPr lvl="0"/>
            <a:r>
              <a:rPr lang="cs-CZ" dirty="0" smtClean="0"/>
              <a:t>u sirén s možností mluvené zprávy zní: „zkouška sirén“</a:t>
            </a:r>
          </a:p>
          <a:p>
            <a:endParaRPr lang="cs-CZ" dirty="0"/>
          </a:p>
        </p:txBody>
      </p:sp>
      <p:pic>
        <p:nvPicPr>
          <p:cNvPr id="4" name="Picture 5" descr="zkouska.jpg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03025" y="4725144"/>
            <a:ext cx="5719963" cy="16561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53656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Požární poplach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svolávací signál pro JPO (jednotky požární ochrany</a:t>
            </a:r>
          </a:p>
          <a:p>
            <a:r>
              <a:rPr lang="cs-CZ" dirty="0" smtClean="0"/>
              <a:t>přerušovaný tón – po dobu 60s</a:t>
            </a:r>
          </a:p>
          <a:p>
            <a:r>
              <a:rPr lang="cs-CZ" dirty="0" smtClean="0"/>
              <a:t>připomíná HÓ-ŘÍ, HÓ-ŘÍ</a:t>
            </a:r>
          </a:p>
          <a:p>
            <a:pPr lvl="0"/>
            <a:r>
              <a:rPr lang="cs-CZ" dirty="0" smtClean="0"/>
              <a:t>u sirén s možností mluvené zprávy zní: „požární poplach“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Picture 2" descr="pozarnip.jpg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9654" y="4869160"/>
            <a:ext cx="6217351" cy="17281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67898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Všeobecná výstraha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/>
          <a:lstStyle/>
          <a:p>
            <a:r>
              <a:rPr lang="cs-CZ" dirty="0" smtClean="0"/>
              <a:t>kolísavý tón - po dobu 140s </a:t>
            </a:r>
          </a:p>
          <a:p>
            <a:r>
              <a:rPr lang="cs-CZ" dirty="0" smtClean="0"/>
              <a:t>může být puštěn 3x za sebou</a:t>
            </a:r>
          </a:p>
          <a:p>
            <a:pPr lvl="0"/>
            <a:r>
              <a:rPr lang="cs-CZ" dirty="0" smtClean="0"/>
              <a:t>u sirén s možností mluvené zprávy zní sdělení, o jakou situaci se jedná: „všeobecná výstraha, nebezpečí zátopové vlny, radiační havárie, chemická havárie“ </a:t>
            </a:r>
          </a:p>
          <a:p>
            <a:endParaRPr lang="cs-CZ" dirty="0"/>
          </a:p>
        </p:txBody>
      </p:sp>
      <p:pic>
        <p:nvPicPr>
          <p:cNvPr id="4" name="Picture 2" descr="vseobecna.jpg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31811" y="4869160"/>
            <a:ext cx="5719963" cy="16561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62883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>
            <a:normAutofit/>
          </a:bodyPr>
          <a:lstStyle/>
          <a:p>
            <a:r>
              <a:rPr lang="cs-CZ" i="1" dirty="0" smtClean="0"/>
              <a:t>mimořádné události: „Škodlivé působení sil a jevů vyvolaných činností člověka, přírodními vlivy, a také haváriemi, které ohrožují život, zdraví, majetek nebo životní prostředí a vyžadují provedení záchranných a likvidačních prací.“ (Martínek, 2003)</a:t>
            </a:r>
          </a:p>
          <a:p>
            <a:r>
              <a:rPr lang="cs-CZ" dirty="0"/>
              <a:t>s</a:t>
            </a:r>
            <a:r>
              <a:rPr lang="cs-CZ" dirty="0" smtClean="0"/>
              <a:t>něhové laviny, požáry, zemětřesení, krupobití, tornáda, únik nebezpečných látek…</a:t>
            </a:r>
          </a:p>
          <a:p>
            <a:r>
              <a:rPr lang="cs-CZ" dirty="0" smtClean="0"/>
              <a:t>rozvíjení znalosti ochrany obyvatelstva v široké veřejnosti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70405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Evakuace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 smtClean="0"/>
              <a:t>„</a:t>
            </a:r>
            <a:r>
              <a:rPr lang="cs-CZ" b="1" i="1" dirty="0" smtClean="0"/>
              <a:t>Souhrn opatření pro rychlé, bezpečné a účinné přemístění osob, zvířat a majetku z ohroženého objektu nebo oblasti do prostoru, kde nebezpečí nehrozí.</a:t>
            </a:r>
            <a:r>
              <a:rPr lang="cs-CZ" dirty="0" smtClean="0"/>
              <a:t>“ (HZS JMK </a:t>
            </a:r>
            <a:r>
              <a:rPr lang="en-US" dirty="0" smtClean="0"/>
              <a:t>[online], 2011)</a:t>
            </a:r>
            <a:endParaRPr lang="cs-CZ" dirty="0" smtClean="0"/>
          </a:p>
          <a:p>
            <a:r>
              <a:rPr lang="cs-CZ" dirty="0" smtClean="0"/>
              <a:t>evakuaci</a:t>
            </a:r>
            <a:r>
              <a:rPr lang="en-US" dirty="0" smtClean="0"/>
              <a:t> </a:t>
            </a:r>
            <a:r>
              <a:rPr lang="en-US" dirty="0" err="1" smtClean="0"/>
              <a:t>může</a:t>
            </a:r>
            <a:r>
              <a:rPr lang="en-US" dirty="0" smtClean="0"/>
              <a:t> </a:t>
            </a:r>
            <a:r>
              <a:rPr lang="en-US" dirty="0" err="1" smtClean="0"/>
              <a:t>nařídit</a:t>
            </a:r>
            <a:r>
              <a:rPr lang="en-US" dirty="0" smtClean="0"/>
              <a:t> </a:t>
            </a:r>
            <a:r>
              <a:rPr lang="en-US" dirty="0" err="1" smtClean="0"/>
              <a:t>velitel</a:t>
            </a:r>
            <a:r>
              <a:rPr lang="en-US" dirty="0" smtClean="0"/>
              <a:t> </a:t>
            </a:r>
            <a:r>
              <a:rPr lang="en-US" dirty="0" err="1" smtClean="0"/>
              <a:t>zásahu</a:t>
            </a:r>
            <a:r>
              <a:rPr lang="en-US" dirty="0" smtClean="0"/>
              <a:t>, </a:t>
            </a:r>
            <a:r>
              <a:rPr lang="en-US" dirty="0" err="1" smtClean="0"/>
              <a:t>zaměstnavatel</a:t>
            </a:r>
            <a:r>
              <a:rPr lang="en-US" dirty="0" smtClean="0"/>
              <a:t>, </a:t>
            </a:r>
            <a:r>
              <a:rPr lang="en-US" dirty="0" err="1" smtClean="0"/>
              <a:t>starosta</a:t>
            </a:r>
            <a:r>
              <a:rPr lang="en-US" dirty="0" smtClean="0"/>
              <a:t> </a:t>
            </a:r>
            <a:r>
              <a:rPr lang="en-US" dirty="0" err="1" smtClean="0"/>
              <a:t>obcí</a:t>
            </a:r>
            <a:r>
              <a:rPr lang="en-US" dirty="0" smtClean="0"/>
              <a:t> a </a:t>
            </a:r>
            <a:r>
              <a:rPr lang="en-US" dirty="0" err="1" smtClean="0"/>
              <a:t>hejtman</a:t>
            </a:r>
            <a:r>
              <a:rPr lang="en-US" dirty="0" smtClean="0"/>
              <a:t> </a:t>
            </a:r>
            <a:r>
              <a:rPr lang="en-US" dirty="0" err="1" smtClean="0"/>
              <a:t>kraje</a:t>
            </a:r>
            <a:endParaRPr lang="cs-CZ" dirty="0" smtClean="0"/>
          </a:p>
          <a:p>
            <a:r>
              <a:rPr lang="en-US" dirty="0" err="1" smtClean="0"/>
              <a:t>příkaz</a:t>
            </a:r>
            <a:r>
              <a:rPr lang="en-US" dirty="0" smtClean="0"/>
              <a:t> k </a:t>
            </a:r>
            <a:r>
              <a:rPr lang="en-US" dirty="0" err="1" smtClean="0"/>
              <a:t>evakuaci</a:t>
            </a:r>
            <a:r>
              <a:rPr lang="cs-CZ" dirty="0" smtClean="0"/>
              <a:t> je hlášen </a:t>
            </a:r>
            <a:r>
              <a:rPr lang="en-US" dirty="0" smtClean="0"/>
              <a:t>v </a:t>
            </a:r>
            <a:r>
              <a:rPr lang="en-US" dirty="0" err="1" smtClean="0"/>
              <a:t>rozhlasech</a:t>
            </a:r>
            <a:r>
              <a:rPr lang="en-US" dirty="0" smtClean="0"/>
              <a:t> </a:t>
            </a:r>
            <a:r>
              <a:rPr lang="en-US" dirty="0" err="1" smtClean="0"/>
              <a:t>nebo</a:t>
            </a:r>
            <a:r>
              <a:rPr lang="en-US" dirty="0" smtClean="0"/>
              <a:t> z </a:t>
            </a:r>
            <a:r>
              <a:rPr lang="en-US" dirty="0" err="1" smtClean="0"/>
              <a:t>policejních</a:t>
            </a:r>
            <a:r>
              <a:rPr lang="en-US" dirty="0" smtClean="0"/>
              <a:t> </a:t>
            </a:r>
            <a:r>
              <a:rPr lang="en-US" dirty="0" err="1" smtClean="0"/>
              <a:t>vozidel</a:t>
            </a:r>
            <a:r>
              <a:rPr lang="cs-CZ" dirty="0" smtClean="0"/>
              <a:t> nebo </a:t>
            </a:r>
            <a:r>
              <a:rPr lang="en-US" dirty="0" err="1" smtClean="0"/>
              <a:t>informují</a:t>
            </a:r>
            <a:r>
              <a:rPr lang="en-US" dirty="0" smtClean="0"/>
              <a:t> o </a:t>
            </a:r>
            <a:r>
              <a:rPr lang="en-US" dirty="0" err="1" smtClean="0"/>
              <a:t>evakuaci</a:t>
            </a:r>
            <a:r>
              <a:rPr lang="en-US" dirty="0" smtClean="0"/>
              <a:t> </a:t>
            </a:r>
            <a:r>
              <a:rPr lang="en-US" dirty="0" err="1" smtClean="0"/>
              <a:t>masmédia</a:t>
            </a:r>
            <a:endParaRPr lang="cs-CZ" dirty="0" smtClean="0"/>
          </a:p>
          <a:p>
            <a:r>
              <a:rPr lang="cs-CZ" dirty="0" smtClean="0"/>
              <a:t>p</a:t>
            </a:r>
            <a:r>
              <a:rPr lang="en-US" dirty="0" err="1" smtClean="0"/>
              <a:t>ři</a:t>
            </a:r>
            <a:r>
              <a:rPr lang="en-US" dirty="0" smtClean="0"/>
              <a:t> </a:t>
            </a:r>
            <a:r>
              <a:rPr lang="en-US" dirty="0" err="1" smtClean="0"/>
              <a:t>vyhlášení</a:t>
            </a:r>
            <a:r>
              <a:rPr lang="en-US" dirty="0" smtClean="0"/>
              <a:t> </a:t>
            </a:r>
            <a:r>
              <a:rPr lang="en-US" dirty="0" err="1" smtClean="0"/>
              <a:t>evakuace</a:t>
            </a:r>
            <a:r>
              <a:rPr lang="en-US" dirty="0" smtClean="0"/>
              <a:t> je </a:t>
            </a:r>
            <a:r>
              <a:rPr lang="en-US" dirty="0" err="1" smtClean="0"/>
              <a:t>prioritní</a:t>
            </a:r>
            <a:r>
              <a:rPr lang="en-US" dirty="0" smtClean="0"/>
              <a:t> </a:t>
            </a:r>
            <a:r>
              <a:rPr lang="en-US" dirty="0" err="1" smtClean="0"/>
              <a:t>zabalit</a:t>
            </a:r>
            <a:r>
              <a:rPr lang="en-US" dirty="0" smtClean="0"/>
              <a:t> </a:t>
            </a:r>
            <a:r>
              <a:rPr lang="en-US" dirty="0" err="1" smtClean="0"/>
              <a:t>si</a:t>
            </a:r>
            <a:r>
              <a:rPr lang="en-US" dirty="0" smtClean="0"/>
              <a:t> </a:t>
            </a:r>
            <a:r>
              <a:rPr lang="en-US" dirty="0" err="1" smtClean="0"/>
              <a:t>evakuační</a:t>
            </a:r>
            <a:r>
              <a:rPr lang="en-US" dirty="0" smtClean="0"/>
              <a:t> </a:t>
            </a:r>
            <a:r>
              <a:rPr lang="en-US" dirty="0" err="1" smtClean="0"/>
              <a:t>zavazadlo</a:t>
            </a:r>
            <a:r>
              <a:rPr lang="en-US" dirty="0" smtClean="0"/>
              <a:t> a </a:t>
            </a:r>
            <a:r>
              <a:rPr lang="en-US" dirty="0" err="1" smtClean="0"/>
              <a:t>opustit</a:t>
            </a:r>
            <a:r>
              <a:rPr lang="en-US" dirty="0" smtClean="0"/>
              <a:t> </a:t>
            </a:r>
            <a:r>
              <a:rPr lang="en-US" dirty="0" err="1" smtClean="0"/>
              <a:t>objekt</a:t>
            </a:r>
            <a:r>
              <a:rPr lang="en-US" dirty="0" smtClean="0"/>
              <a:t> a</a:t>
            </a:r>
            <a:r>
              <a:rPr lang="cs-CZ" dirty="0" smtClean="0"/>
              <a:t> dostavit</a:t>
            </a:r>
            <a:r>
              <a:rPr lang="en-US" dirty="0" smtClean="0"/>
              <a:t> se do </a:t>
            </a:r>
            <a:r>
              <a:rPr lang="en-US" dirty="0" err="1" smtClean="0"/>
              <a:t>evakuačního</a:t>
            </a:r>
            <a:r>
              <a:rPr lang="en-US" dirty="0" smtClean="0"/>
              <a:t> </a:t>
            </a:r>
            <a:r>
              <a:rPr lang="en-US" dirty="0" err="1" smtClean="0"/>
              <a:t>střediska</a:t>
            </a:r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38466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Opuštění obydlí z důvodu evakuace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0"/>
            <a:r>
              <a:rPr lang="cs-CZ" dirty="0" err="1"/>
              <a:t>u</a:t>
            </a:r>
            <a:r>
              <a:rPr lang="en-US" dirty="0" smtClean="0"/>
              <a:t>haste </a:t>
            </a:r>
            <a:r>
              <a:rPr lang="en-US" dirty="0" err="1" smtClean="0"/>
              <a:t>otevřený</a:t>
            </a:r>
            <a:r>
              <a:rPr lang="en-US" dirty="0" smtClean="0"/>
              <a:t> </a:t>
            </a:r>
            <a:r>
              <a:rPr lang="en-US" dirty="0" err="1" smtClean="0"/>
              <a:t>oheň</a:t>
            </a:r>
            <a:r>
              <a:rPr lang="en-US" dirty="0" smtClean="0"/>
              <a:t> v </a:t>
            </a:r>
            <a:r>
              <a:rPr lang="en-US" dirty="0" err="1" smtClean="0"/>
              <a:t>topidlech</a:t>
            </a:r>
            <a:endParaRPr lang="cs-CZ" dirty="0" smtClean="0"/>
          </a:p>
          <a:p>
            <a:pPr lvl="0"/>
            <a:r>
              <a:rPr lang="en-US" dirty="0" err="1" smtClean="0"/>
              <a:t>vypněte</a:t>
            </a:r>
            <a:r>
              <a:rPr lang="en-US" dirty="0" smtClean="0"/>
              <a:t> </a:t>
            </a:r>
            <a:r>
              <a:rPr lang="en-US" dirty="0" err="1" smtClean="0"/>
              <a:t>elektrické</a:t>
            </a:r>
            <a:r>
              <a:rPr lang="en-US" dirty="0" smtClean="0"/>
              <a:t> </a:t>
            </a:r>
            <a:r>
              <a:rPr lang="en-US" dirty="0" err="1" smtClean="0"/>
              <a:t>spotřebiče</a:t>
            </a:r>
            <a:r>
              <a:rPr lang="en-US" dirty="0" smtClean="0"/>
              <a:t> (</a:t>
            </a:r>
            <a:r>
              <a:rPr lang="en-US" dirty="0" err="1" smtClean="0"/>
              <a:t>mimo</a:t>
            </a:r>
            <a:r>
              <a:rPr lang="en-US" dirty="0" smtClean="0"/>
              <a:t> </a:t>
            </a:r>
            <a:r>
              <a:rPr lang="en-US" dirty="0" err="1" smtClean="0"/>
              <a:t>ledniček</a:t>
            </a:r>
            <a:r>
              <a:rPr lang="en-US" dirty="0" smtClean="0"/>
              <a:t> a </a:t>
            </a:r>
            <a:r>
              <a:rPr lang="en-US" dirty="0" err="1" smtClean="0"/>
              <a:t>mrazniček</a:t>
            </a:r>
            <a:r>
              <a:rPr lang="en-US" dirty="0" smtClean="0"/>
              <a:t>)</a:t>
            </a:r>
            <a:endParaRPr lang="cs-CZ" dirty="0" smtClean="0"/>
          </a:p>
          <a:p>
            <a:pPr lvl="0"/>
            <a:r>
              <a:rPr lang="en-US" dirty="0" err="1" smtClean="0"/>
              <a:t>uzavřete</a:t>
            </a:r>
            <a:r>
              <a:rPr lang="en-US" dirty="0" smtClean="0"/>
              <a:t> </a:t>
            </a:r>
            <a:r>
              <a:rPr lang="en-US" dirty="0" err="1" smtClean="0"/>
              <a:t>přívod</a:t>
            </a:r>
            <a:r>
              <a:rPr lang="en-US" dirty="0" smtClean="0"/>
              <a:t> </a:t>
            </a:r>
            <a:r>
              <a:rPr lang="en-US" dirty="0" err="1" smtClean="0"/>
              <a:t>vody</a:t>
            </a:r>
            <a:r>
              <a:rPr lang="en-US" dirty="0" smtClean="0"/>
              <a:t> a </a:t>
            </a:r>
            <a:r>
              <a:rPr lang="en-US" dirty="0" err="1" smtClean="0"/>
              <a:t>plynu</a:t>
            </a:r>
            <a:endParaRPr lang="cs-CZ" dirty="0" smtClean="0"/>
          </a:p>
          <a:p>
            <a:pPr lvl="0"/>
            <a:r>
              <a:rPr lang="en-US" dirty="0" err="1" smtClean="0"/>
              <a:t>ověřte</a:t>
            </a:r>
            <a:r>
              <a:rPr lang="en-US" dirty="0" smtClean="0"/>
              <a:t>, </a:t>
            </a:r>
            <a:r>
              <a:rPr lang="en-US" dirty="0" err="1" smtClean="0"/>
              <a:t>zda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soused </a:t>
            </a:r>
            <a:r>
              <a:rPr lang="cs-CZ" dirty="0" smtClean="0"/>
              <a:t>v</a:t>
            </a:r>
            <a:r>
              <a:rPr lang="en-US" dirty="0" smtClean="0"/>
              <a:t>í, </a:t>
            </a:r>
            <a:r>
              <a:rPr lang="en-US" dirty="0" err="1" smtClean="0"/>
              <a:t>že</a:t>
            </a:r>
            <a:r>
              <a:rPr lang="en-US" dirty="0" smtClean="0"/>
              <a:t> m</a:t>
            </a:r>
            <a:r>
              <a:rPr lang="cs-CZ" dirty="0" smtClean="0"/>
              <a:t>á</a:t>
            </a:r>
            <a:r>
              <a:rPr lang="en-US" dirty="0" smtClean="0"/>
              <a:t> </a:t>
            </a:r>
            <a:r>
              <a:rPr lang="en-US" dirty="0" err="1" smtClean="0"/>
              <a:t>opustit</a:t>
            </a:r>
            <a:r>
              <a:rPr lang="en-US" dirty="0" smtClean="0"/>
              <a:t> </a:t>
            </a:r>
            <a:r>
              <a:rPr lang="cs-CZ" dirty="0" smtClean="0"/>
              <a:t>obydlí</a:t>
            </a:r>
          </a:p>
          <a:p>
            <a:pPr lvl="0"/>
            <a:r>
              <a:rPr lang="en-US" dirty="0" err="1" smtClean="0"/>
              <a:t>nezapomeňte</a:t>
            </a:r>
            <a:r>
              <a:rPr lang="en-US" dirty="0" smtClean="0"/>
              <a:t> </a:t>
            </a:r>
            <a:r>
              <a:rPr lang="en-US" dirty="0" err="1" smtClean="0"/>
              <a:t>dětem</a:t>
            </a:r>
            <a:r>
              <a:rPr lang="en-US" dirty="0" smtClean="0"/>
              <a:t> </a:t>
            </a:r>
            <a:r>
              <a:rPr lang="en-US" dirty="0" err="1" smtClean="0"/>
              <a:t>vložit</a:t>
            </a:r>
            <a:r>
              <a:rPr lang="en-US" dirty="0" smtClean="0"/>
              <a:t> do </a:t>
            </a:r>
            <a:r>
              <a:rPr lang="en-US" dirty="0" err="1" smtClean="0"/>
              <a:t>kapsy</a:t>
            </a:r>
            <a:r>
              <a:rPr lang="en-US" dirty="0" smtClean="0"/>
              <a:t> </a:t>
            </a:r>
            <a:r>
              <a:rPr lang="en-US" dirty="0" err="1" smtClean="0"/>
              <a:t>oděvu</a:t>
            </a:r>
            <a:r>
              <a:rPr lang="en-US" dirty="0" smtClean="0"/>
              <a:t> </a:t>
            </a:r>
            <a:r>
              <a:rPr lang="en-US" dirty="0" err="1" smtClean="0"/>
              <a:t>cedulku</a:t>
            </a:r>
            <a:r>
              <a:rPr lang="en-US" dirty="0" smtClean="0"/>
              <a:t> se </a:t>
            </a:r>
            <a:r>
              <a:rPr lang="en-US" dirty="0" err="1" smtClean="0"/>
              <a:t>jménem</a:t>
            </a:r>
            <a:r>
              <a:rPr lang="en-US" dirty="0" smtClean="0"/>
              <a:t> a </a:t>
            </a:r>
            <a:r>
              <a:rPr lang="en-US" dirty="0" err="1" smtClean="0"/>
              <a:t>adresou</a:t>
            </a:r>
            <a:endParaRPr lang="cs-CZ" dirty="0" smtClean="0"/>
          </a:p>
          <a:p>
            <a:pPr lvl="0"/>
            <a:r>
              <a:rPr lang="en-US" dirty="0" err="1" smtClean="0"/>
              <a:t>exotická</a:t>
            </a:r>
            <a:r>
              <a:rPr lang="en-US" dirty="0" smtClean="0"/>
              <a:t> </a:t>
            </a:r>
            <a:r>
              <a:rPr lang="en-US" dirty="0" err="1" smtClean="0"/>
              <a:t>zvířata</a:t>
            </a:r>
            <a:r>
              <a:rPr lang="en-US" dirty="0" smtClean="0"/>
              <a:t>, </a:t>
            </a:r>
            <a:r>
              <a:rPr lang="en-US" dirty="0" err="1" smtClean="0"/>
              <a:t>která</a:t>
            </a:r>
            <a:r>
              <a:rPr lang="en-US" dirty="0" smtClean="0"/>
              <a:t> </a:t>
            </a:r>
            <a:r>
              <a:rPr lang="en-US" dirty="0" err="1" smtClean="0"/>
              <a:t>přežijí</a:t>
            </a:r>
            <a:r>
              <a:rPr lang="en-US" dirty="0" smtClean="0"/>
              <a:t> </a:t>
            </a:r>
            <a:r>
              <a:rPr lang="en-US" dirty="0" err="1" smtClean="0"/>
              <a:t>delší</a:t>
            </a:r>
            <a:r>
              <a:rPr lang="en-US" dirty="0" smtClean="0"/>
              <a:t> </a:t>
            </a:r>
            <a:r>
              <a:rPr lang="en-US" dirty="0" err="1" smtClean="0"/>
              <a:t>dobu</a:t>
            </a:r>
            <a:r>
              <a:rPr lang="en-US" dirty="0" smtClean="0"/>
              <a:t>, </a:t>
            </a:r>
            <a:r>
              <a:rPr lang="en-US" dirty="0" err="1" smtClean="0"/>
              <a:t>nechejte</a:t>
            </a:r>
            <a:r>
              <a:rPr lang="en-US" dirty="0" smtClean="0"/>
              <a:t> </a:t>
            </a:r>
            <a:r>
              <a:rPr lang="en-US" dirty="0" err="1" smtClean="0"/>
              <a:t>doma</a:t>
            </a:r>
            <a:r>
              <a:rPr lang="en-US" dirty="0" smtClean="0"/>
              <a:t>, </a:t>
            </a:r>
            <a:r>
              <a:rPr lang="en-US" dirty="0" err="1" smtClean="0"/>
              <a:t>zásobte</a:t>
            </a:r>
            <a:r>
              <a:rPr lang="en-US" dirty="0" smtClean="0"/>
              <a:t> je </a:t>
            </a:r>
            <a:r>
              <a:rPr lang="en-US" dirty="0" err="1" smtClean="0"/>
              <a:t>před</a:t>
            </a:r>
            <a:r>
              <a:rPr lang="en-US" dirty="0" smtClean="0"/>
              <a:t> </a:t>
            </a:r>
            <a:r>
              <a:rPr lang="en-US" dirty="0" err="1" smtClean="0"/>
              <a:t>odchodem</a:t>
            </a:r>
            <a:r>
              <a:rPr lang="en-US" dirty="0" smtClean="0"/>
              <a:t> </a:t>
            </a:r>
            <a:r>
              <a:rPr lang="en-US" dirty="0" err="1" smtClean="0"/>
              <a:t>potravou</a:t>
            </a:r>
            <a:endParaRPr lang="cs-CZ" dirty="0" smtClean="0"/>
          </a:p>
          <a:p>
            <a:pPr lvl="0"/>
            <a:r>
              <a:rPr lang="en-US" dirty="0" err="1" smtClean="0"/>
              <a:t>vezměte</a:t>
            </a:r>
            <a:r>
              <a:rPr lang="en-US" dirty="0" smtClean="0"/>
              <a:t> </a:t>
            </a:r>
            <a:r>
              <a:rPr lang="en-US" dirty="0" err="1" smtClean="0"/>
              <a:t>evakuační</a:t>
            </a:r>
            <a:r>
              <a:rPr lang="en-US" dirty="0" smtClean="0"/>
              <a:t> </a:t>
            </a:r>
            <a:r>
              <a:rPr lang="en-US" dirty="0" err="1" smtClean="0"/>
              <a:t>zavazadlo</a:t>
            </a:r>
            <a:r>
              <a:rPr lang="en-US" dirty="0" smtClean="0"/>
              <a:t>, </a:t>
            </a:r>
            <a:r>
              <a:rPr lang="en-US" dirty="0" err="1" smtClean="0"/>
              <a:t>uzamkněte</a:t>
            </a:r>
            <a:r>
              <a:rPr lang="en-US" dirty="0" smtClean="0"/>
              <a:t> </a:t>
            </a:r>
            <a:r>
              <a:rPr lang="cs-CZ" dirty="0" smtClean="0"/>
              <a:t>obydlí</a:t>
            </a:r>
            <a:r>
              <a:rPr lang="en-US" dirty="0" smtClean="0"/>
              <a:t>,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dveře</a:t>
            </a:r>
            <a:r>
              <a:rPr lang="en-US" dirty="0" smtClean="0"/>
              <a:t> </a:t>
            </a:r>
            <a:r>
              <a:rPr lang="en-US" dirty="0" err="1" smtClean="0"/>
              <a:t>dejte</a:t>
            </a:r>
            <a:r>
              <a:rPr lang="en-US" dirty="0" smtClean="0"/>
              <a:t> </a:t>
            </a:r>
            <a:r>
              <a:rPr lang="en-US" dirty="0" err="1" smtClean="0"/>
              <a:t>oznámení</a:t>
            </a:r>
            <a:r>
              <a:rPr lang="en-US" dirty="0" smtClean="0"/>
              <a:t>, </a:t>
            </a:r>
            <a:r>
              <a:rPr lang="en-US" dirty="0" err="1" smtClean="0"/>
              <a:t>že</a:t>
            </a:r>
            <a:r>
              <a:rPr lang="en-US" dirty="0" smtClean="0"/>
              <a:t> </a:t>
            </a:r>
            <a:r>
              <a:rPr lang="en-US" dirty="0" err="1" smtClean="0"/>
              <a:t>jste</a:t>
            </a:r>
            <a:r>
              <a:rPr lang="en-US" dirty="0" smtClean="0"/>
              <a:t> </a:t>
            </a:r>
            <a:r>
              <a:rPr lang="cs-CZ" dirty="0" smtClean="0"/>
              <a:t>obydlí</a:t>
            </a:r>
            <a:r>
              <a:rPr lang="en-US" dirty="0" smtClean="0"/>
              <a:t> </a:t>
            </a:r>
            <a:r>
              <a:rPr lang="en-US" dirty="0" err="1" smtClean="0"/>
              <a:t>opustili</a:t>
            </a:r>
            <a:r>
              <a:rPr lang="en-US" dirty="0" smtClean="0"/>
              <a:t> a </a:t>
            </a:r>
            <a:r>
              <a:rPr lang="en-US" dirty="0" err="1" smtClean="0"/>
              <a:t>dostavte</a:t>
            </a:r>
            <a:r>
              <a:rPr lang="en-US" dirty="0" smtClean="0"/>
              <a:t> se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určené</a:t>
            </a:r>
            <a:r>
              <a:rPr lang="en-US" dirty="0" smtClean="0"/>
              <a:t> </a:t>
            </a:r>
            <a:r>
              <a:rPr lang="en-US" dirty="0" err="1" smtClean="0"/>
              <a:t>místo</a:t>
            </a:r>
            <a:r>
              <a:rPr lang="cs-CZ" dirty="0"/>
              <a:t> </a:t>
            </a:r>
            <a:r>
              <a:rPr lang="cs-CZ" dirty="0" smtClean="0"/>
              <a:t>evakuace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85023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FF0000"/>
                </a:solidFill>
              </a:rPr>
              <a:t>Evakuační zavazadlo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cs-CZ" b="1" i="1" dirty="0" smtClean="0">
                <a:solidFill>
                  <a:srgbClr val="FF0000"/>
                </a:solidFill>
              </a:rPr>
              <a:t>j</a:t>
            </a:r>
            <a:r>
              <a:rPr lang="en-US" b="1" i="1" dirty="0" err="1" smtClean="0">
                <a:solidFill>
                  <a:srgbClr val="FF0000"/>
                </a:solidFill>
              </a:rPr>
              <a:t>ídlo</a:t>
            </a:r>
            <a:r>
              <a:rPr lang="en-US" b="1" i="1" dirty="0" smtClean="0">
                <a:solidFill>
                  <a:srgbClr val="FF0000"/>
                </a:solidFill>
              </a:rPr>
              <a:t> a </a:t>
            </a:r>
            <a:r>
              <a:rPr lang="en-US" b="1" i="1" dirty="0" err="1" smtClean="0">
                <a:solidFill>
                  <a:srgbClr val="FF0000"/>
                </a:solidFill>
              </a:rPr>
              <a:t>pití</a:t>
            </a:r>
            <a:endParaRPr lang="cs-CZ" b="1" i="1" dirty="0" smtClean="0">
              <a:solidFill>
                <a:srgbClr val="FF0000"/>
              </a:solidFill>
            </a:endParaRPr>
          </a:p>
          <a:p>
            <a:pPr lvl="0"/>
            <a:endParaRPr lang="cs-CZ" b="1" dirty="0" smtClean="0">
              <a:solidFill>
                <a:srgbClr val="FF0000"/>
              </a:solidFill>
            </a:endParaRPr>
          </a:p>
          <a:p>
            <a:pPr lvl="0"/>
            <a:r>
              <a:rPr lang="cs-CZ" b="1" i="1" dirty="0" smtClean="0">
                <a:solidFill>
                  <a:srgbClr val="FF0000"/>
                </a:solidFill>
              </a:rPr>
              <a:t>c</a:t>
            </a:r>
            <a:r>
              <a:rPr lang="en-US" b="1" i="1" dirty="0" err="1" smtClean="0">
                <a:solidFill>
                  <a:srgbClr val="FF0000"/>
                </a:solidFill>
              </a:rPr>
              <a:t>ennosti</a:t>
            </a:r>
            <a:r>
              <a:rPr lang="en-US" b="1" i="1" dirty="0" smtClean="0">
                <a:solidFill>
                  <a:srgbClr val="FF0000"/>
                </a:solidFill>
              </a:rPr>
              <a:t> a </a:t>
            </a:r>
            <a:r>
              <a:rPr lang="en-US" b="1" i="1" dirty="0" err="1" smtClean="0">
                <a:solidFill>
                  <a:srgbClr val="FF0000"/>
                </a:solidFill>
              </a:rPr>
              <a:t>dokumenty</a:t>
            </a:r>
            <a:endParaRPr lang="cs-CZ" b="1" i="1" dirty="0" smtClean="0">
              <a:solidFill>
                <a:srgbClr val="FF0000"/>
              </a:solidFill>
            </a:endParaRPr>
          </a:p>
          <a:p>
            <a:pPr lvl="0"/>
            <a:endParaRPr lang="cs-CZ" b="1" dirty="0" smtClean="0">
              <a:solidFill>
                <a:srgbClr val="FF0000"/>
              </a:solidFill>
            </a:endParaRPr>
          </a:p>
          <a:p>
            <a:pPr lvl="0"/>
            <a:r>
              <a:rPr lang="cs-CZ" b="1" i="1" dirty="0" smtClean="0">
                <a:solidFill>
                  <a:srgbClr val="FF0000"/>
                </a:solidFill>
              </a:rPr>
              <a:t>l</a:t>
            </a:r>
            <a:r>
              <a:rPr lang="en-US" b="1" i="1" dirty="0" err="1" smtClean="0">
                <a:solidFill>
                  <a:srgbClr val="FF0000"/>
                </a:solidFill>
              </a:rPr>
              <a:t>éky</a:t>
            </a:r>
            <a:r>
              <a:rPr lang="en-US" b="1" i="1" dirty="0" smtClean="0">
                <a:solidFill>
                  <a:srgbClr val="FF0000"/>
                </a:solidFill>
              </a:rPr>
              <a:t> a </a:t>
            </a:r>
            <a:r>
              <a:rPr lang="en-US" b="1" i="1" dirty="0" err="1" smtClean="0">
                <a:solidFill>
                  <a:srgbClr val="FF0000"/>
                </a:solidFill>
              </a:rPr>
              <a:t>hygiena</a:t>
            </a:r>
            <a:endParaRPr lang="cs-CZ" b="1" i="1" dirty="0" smtClean="0">
              <a:solidFill>
                <a:srgbClr val="FF0000"/>
              </a:solidFill>
            </a:endParaRPr>
          </a:p>
          <a:p>
            <a:pPr lvl="0"/>
            <a:endParaRPr lang="cs-CZ" b="1" dirty="0" smtClean="0">
              <a:solidFill>
                <a:srgbClr val="FF0000"/>
              </a:solidFill>
            </a:endParaRPr>
          </a:p>
          <a:p>
            <a:pPr lvl="0"/>
            <a:r>
              <a:rPr lang="cs-CZ" b="1" i="1" dirty="0" smtClean="0">
                <a:solidFill>
                  <a:srgbClr val="FF0000"/>
                </a:solidFill>
              </a:rPr>
              <a:t>o</a:t>
            </a:r>
            <a:r>
              <a:rPr lang="en-US" b="1" i="1" dirty="0" err="1" smtClean="0">
                <a:solidFill>
                  <a:srgbClr val="FF0000"/>
                </a:solidFill>
              </a:rPr>
              <a:t>blečení</a:t>
            </a:r>
            <a:r>
              <a:rPr lang="en-US" b="1" i="1" dirty="0" smtClean="0">
                <a:solidFill>
                  <a:srgbClr val="FF0000"/>
                </a:solidFill>
              </a:rPr>
              <a:t> a </a:t>
            </a:r>
            <a:r>
              <a:rPr lang="en-US" b="1" i="1" dirty="0" err="1" smtClean="0">
                <a:solidFill>
                  <a:srgbClr val="FF0000"/>
                </a:solidFill>
              </a:rPr>
              <a:t>vybavení</a:t>
            </a:r>
            <a:r>
              <a:rPr lang="en-US" b="1" i="1" dirty="0" smtClean="0">
                <a:solidFill>
                  <a:srgbClr val="FF0000"/>
                </a:solidFill>
              </a:rPr>
              <a:t> pro </a:t>
            </a:r>
            <a:r>
              <a:rPr lang="en-US" b="1" i="1" dirty="0" err="1" smtClean="0">
                <a:solidFill>
                  <a:srgbClr val="FF0000"/>
                </a:solidFill>
              </a:rPr>
              <a:t>přespání</a:t>
            </a:r>
            <a:endParaRPr lang="cs-CZ" b="1" i="1" dirty="0" smtClean="0">
              <a:solidFill>
                <a:srgbClr val="FF0000"/>
              </a:solidFill>
            </a:endParaRPr>
          </a:p>
          <a:p>
            <a:pPr lvl="0"/>
            <a:endParaRPr lang="cs-CZ" b="1" dirty="0" smtClean="0">
              <a:solidFill>
                <a:srgbClr val="FF0000"/>
              </a:solidFill>
            </a:endParaRPr>
          </a:p>
          <a:p>
            <a:pPr lvl="0"/>
            <a:r>
              <a:rPr lang="cs-CZ" b="1" i="1" dirty="0" smtClean="0">
                <a:solidFill>
                  <a:srgbClr val="FF0000"/>
                </a:solidFill>
              </a:rPr>
              <a:t>p</a:t>
            </a:r>
            <a:r>
              <a:rPr lang="en-US" b="1" i="1" dirty="0" err="1" smtClean="0">
                <a:solidFill>
                  <a:srgbClr val="FF0000"/>
                </a:solidFill>
              </a:rPr>
              <a:t>řístroje</a:t>
            </a:r>
            <a:r>
              <a:rPr lang="en-US" b="1" i="1" dirty="0" smtClean="0">
                <a:solidFill>
                  <a:srgbClr val="FF0000"/>
                </a:solidFill>
              </a:rPr>
              <a:t>, </a:t>
            </a:r>
            <a:r>
              <a:rPr lang="en-US" b="1" i="1" dirty="0" err="1" smtClean="0">
                <a:solidFill>
                  <a:srgbClr val="FF0000"/>
                </a:solidFill>
              </a:rPr>
              <a:t>nástroje</a:t>
            </a:r>
            <a:r>
              <a:rPr lang="en-US" b="1" i="1" dirty="0" smtClean="0">
                <a:solidFill>
                  <a:srgbClr val="FF0000"/>
                </a:solidFill>
              </a:rPr>
              <a:t> a </a:t>
            </a:r>
            <a:r>
              <a:rPr lang="en-US" b="1" i="1" dirty="0" err="1" smtClean="0">
                <a:solidFill>
                  <a:srgbClr val="FF0000"/>
                </a:solidFill>
              </a:rPr>
              <a:t>zábava</a:t>
            </a:r>
            <a:endParaRPr lang="cs-CZ" b="1" dirty="0" smtClean="0">
              <a:solidFill>
                <a:srgbClr val="FF0000"/>
              </a:solidFill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35959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Tísňové linky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volejte vždy když  jsou v ohrožení životy, zdraví nebo majetek</a:t>
            </a:r>
          </a:p>
          <a:p>
            <a:r>
              <a:rPr lang="cs-CZ" dirty="0" smtClean="0"/>
              <a:t>bezplatné</a:t>
            </a:r>
          </a:p>
          <a:p>
            <a:r>
              <a:rPr lang="cs-CZ" dirty="0" smtClean="0"/>
              <a:t>lze volat z mobilních telefonů bez SIM karet </a:t>
            </a:r>
          </a:p>
          <a:p>
            <a:pPr>
              <a:buNone/>
            </a:pPr>
            <a:r>
              <a:rPr lang="cs-CZ" dirty="0" smtClean="0"/>
              <a:t>   a kreditu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63915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FF0000"/>
                </a:solidFill>
              </a:rPr>
              <a:t>Tísňová čísla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>
                <a:solidFill>
                  <a:srgbClr val="FF0000"/>
                </a:solidFill>
              </a:rPr>
              <a:t>150 – HZS ČR</a:t>
            </a:r>
          </a:p>
          <a:p>
            <a:endParaRPr lang="cs-CZ" dirty="0" smtClean="0">
              <a:solidFill>
                <a:srgbClr val="FF0000"/>
              </a:solidFill>
            </a:endParaRPr>
          </a:p>
          <a:p>
            <a:r>
              <a:rPr lang="cs-CZ" dirty="0" smtClean="0">
                <a:solidFill>
                  <a:srgbClr val="FF0000"/>
                </a:solidFill>
              </a:rPr>
              <a:t>155 – ZZS ČR</a:t>
            </a:r>
          </a:p>
          <a:p>
            <a:endParaRPr lang="cs-CZ" dirty="0" smtClean="0">
              <a:solidFill>
                <a:srgbClr val="FF0000"/>
              </a:solidFill>
            </a:endParaRPr>
          </a:p>
          <a:p>
            <a:r>
              <a:rPr lang="cs-CZ" dirty="0" smtClean="0">
                <a:solidFill>
                  <a:srgbClr val="FF0000"/>
                </a:solidFill>
              </a:rPr>
              <a:t>158 – Policie ČR</a:t>
            </a:r>
          </a:p>
          <a:p>
            <a:endParaRPr lang="cs-CZ" dirty="0" smtClean="0">
              <a:solidFill>
                <a:srgbClr val="FF0000"/>
              </a:solidFill>
            </a:endParaRPr>
          </a:p>
          <a:p>
            <a:r>
              <a:rPr lang="cs-CZ" dirty="0" smtClean="0">
                <a:solidFill>
                  <a:srgbClr val="FF0000"/>
                </a:solidFill>
              </a:rPr>
              <a:t>112 – jednotné evropské číslo tísňového volání</a:t>
            </a:r>
          </a:p>
          <a:p>
            <a:endParaRPr lang="cs-CZ" dirty="0" smtClean="0">
              <a:solidFill>
                <a:srgbClr val="FF0000"/>
              </a:solidFill>
            </a:endParaRPr>
          </a:p>
          <a:p>
            <a:r>
              <a:rPr lang="cs-CZ" dirty="0" smtClean="0">
                <a:solidFill>
                  <a:srgbClr val="FF0000"/>
                </a:solidFill>
              </a:rPr>
              <a:t>156 – Městská a Obecní policie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22096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obsah 5"/>
          <p:cNvSpPr>
            <a:spLocks noGrp="1"/>
          </p:cNvSpPr>
          <p:nvPr>
            <p:ph sz="quarter" idx="2"/>
          </p:nvPr>
        </p:nvSpPr>
        <p:spPr>
          <a:xfrm>
            <a:off x="251520" y="1124744"/>
            <a:ext cx="8208912" cy="5328592"/>
          </a:xfrm>
        </p:spPr>
        <p:txBody>
          <a:bodyPr>
            <a:normAutofit fontScale="55000" lnSpcReduction="20000"/>
          </a:bodyPr>
          <a:lstStyle/>
          <a:p>
            <a:r>
              <a:rPr lang="cs-CZ" sz="4200" i="1" u="sng" dirty="0" smtClean="0"/>
              <a:t>HZS ČR</a:t>
            </a:r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r>
              <a:rPr lang="cs-CZ" sz="3600" b="1" dirty="0" smtClean="0"/>
              <a:t>Volejte v případě:</a:t>
            </a:r>
          </a:p>
          <a:p>
            <a:pPr lvl="0"/>
            <a:r>
              <a:rPr lang="cs-CZ" sz="3600" dirty="0" smtClean="0"/>
              <a:t>požáru</a:t>
            </a:r>
          </a:p>
          <a:p>
            <a:pPr lvl="0"/>
            <a:r>
              <a:rPr lang="cs-CZ" sz="3600" dirty="0" smtClean="0"/>
              <a:t>exploze</a:t>
            </a:r>
          </a:p>
          <a:p>
            <a:pPr lvl="0"/>
            <a:r>
              <a:rPr lang="cs-CZ" sz="3600" dirty="0" smtClean="0"/>
              <a:t>živelné pohromy</a:t>
            </a:r>
          </a:p>
          <a:p>
            <a:pPr lvl="0"/>
            <a:r>
              <a:rPr lang="cs-CZ" sz="3600" dirty="0" smtClean="0"/>
              <a:t>vyprošťování osob</a:t>
            </a:r>
          </a:p>
          <a:p>
            <a:pPr lvl="0"/>
            <a:r>
              <a:rPr lang="cs-CZ" sz="3600" dirty="0" smtClean="0"/>
              <a:t>technická havárie</a:t>
            </a:r>
          </a:p>
          <a:p>
            <a:endParaRPr lang="cs-CZ" dirty="0" smtClean="0"/>
          </a:p>
          <a:p>
            <a:endParaRPr lang="cs-CZ" dirty="0" smtClean="0"/>
          </a:p>
          <a:p>
            <a:pPr>
              <a:buNone/>
            </a:pPr>
            <a:r>
              <a:rPr lang="cs-CZ" sz="3600" b="1" dirty="0" smtClean="0"/>
              <a:t>Jak si zapamatovat 0 </a:t>
            </a:r>
          </a:p>
          <a:p>
            <a:pPr>
              <a:buNone/>
            </a:pPr>
            <a:r>
              <a:rPr lang="cs-CZ" sz="3600" b="1" dirty="0" smtClean="0"/>
              <a:t>na konci čísla?</a:t>
            </a:r>
          </a:p>
          <a:p>
            <a:pPr>
              <a:buNone/>
            </a:pPr>
            <a:endParaRPr lang="cs-CZ" sz="3600" b="1" dirty="0" smtClean="0"/>
          </a:p>
          <a:p>
            <a:pPr>
              <a:buNone/>
            </a:pPr>
            <a:r>
              <a:rPr lang="cs-CZ" sz="3600" i="1" dirty="0" smtClean="0"/>
              <a:t>Nula je </a:t>
            </a:r>
          </a:p>
          <a:p>
            <a:pPr>
              <a:buNone/>
            </a:pPr>
            <a:r>
              <a:rPr lang="cs-CZ" sz="3600" i="1" dirty="0" smtClean="0"/>
              <a:t>podobná </a:t>
            </a:r>
          </a:p>
          <a:p>
            <a:pPr>
              <a:buNone/>
            </a:pPr>
            <a:r>
              <a:rPr lang="cs-CZ" sz="3600" i="1" dirty="0" smtClean="0"/>
              <a:t>smotané hadici,</a:t>
            </a:r>
          </a:p>
          <a:p>
            <a:pPr>
              <a:buNone/>
            </a:pPr>
            <a:r>
              <a:rPr lang="cs-CZ" sz="3600" i="1" dirty="0" smtClean="0"/>
              <a:t>nebo rybníku.</a:t>
            </a:r>
            <a:endParaRPr lang="cs-CZ" sz="3600" i="1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4869160"/>
            <a:ext cx="1322264" cy="1322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4725144"/>
            <a:ext cx="1332161" cy="1564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 descr="D:\Users\Asus\Desktop\Hasiči\Foto and pictures\3.4.2013 Lidická\P403056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2492896"/>
            <a:ext cx="3746981" cy="2810236"/>
          </a:xfrm>
          <a:prstGeom prst="rect">
            <a:avLst/>
          </a:prstGeom>
          <a:noFill/>
        </p:spPr>
      </p:pic>
      <p:sp>
        <p:nvSpPr>
          <p:cNvPr id="10" name="Zástupný symbol pro text 6"/>
          <p:cNvSpPr txBox="1">
            <a:spLocks/>
          </p:cNvSpPr>
          <p:nvPr/>
        </p:nvSpPr>
        <p:spPr>
          <a:xfrm>
            <a:off x="323528" y="332656"/>
            <a:ext cx="4041775" cy="457200"/>
          </a:xfrm>
          <a:prstGeom prst="rect">
            <a:avLst/>
          </a:prstGeo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vert="horz" anchor="ctr">
            <a:noAutofit/>
          </a:bodyPr>
          <a:lstStyle/>
          <a:p>
            <a:pPr marL="4572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None/>
              <a:tabLst/>
              <a:defRPr/>
            </a:pPr>
            <a:r>
              <a:rPr kumimoji="0" lang="cs-CZ" sz="1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linka 150</a:t>
            </a:r>
            <a:endParaRPr kumimoji="0" lang="cs-CZ" sz="19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Nadpis 3"/>
          <p:cNvSpPr txBox="1">
            <a:spLocks/>
          </p:cNvSpPr>
          <p:nvPr/>
        </p:nvSpPr>
        <p:spPr>
          <a:xfrm>
            <a:off x="4932040" y="5373216"/>
            <a:ext cx="3744416" cy="288032"/>
          </a:xfrm>
          <a:prstGeom prst="rect">
            <a:avLst/>
          </a:prstGeom>
        </p:spPr>
        <p:txBody>
          <a:bodyPr vert="horz" anchor="t">
            <a:normAutofit fontScale="47500" lnSpcReduction="20000"/>
          </a:bodyPr>
          <a:lstStyle/>
          <a:p>
            <a:pPr marL="448056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cs-CZ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Obr. 5</a:t>
            </a:r>
            <a:r>
              <a:rPr kumimoji="0" lang="cs-CZ" sz="3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Vozidlo HZS Lidická</a:t>
            </a:r>
            <a:endParaRPr kumimoji="0" lang="cs-CZ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8351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text 6"/>
          <p:cNvSpPr txBox="1">
            <a:spLocks/>
          </p:cNvSpPr>
          <p:nvPr/>
        </p:nvSpPr>
        <p:spPr>
          <a:xfrm>
            <a:off x="323528" y="476672"/>
            <a:ext cx="4041775" cy="457200"/>
          </a:xfrm>
          <a:prstGeom prst="rect">
            <a:avLst/>
          </a:prstGeo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vert="horz" anchor="ctr">
            <a:noAutofit/>
          </a:bodyPr>
          <a:lstStyle/>
          <a:p>
            <a:pPr marL="4572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None/>
              <a:tabLst/>
              <a:defRPr/>
            </a:pPr>
            <a:r>
              <a:rPr kumimoji="0" lang="cs-CZ" sz="1900" b="1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linka 155</a:t>
            </a:r>
            <a:endParaRPr kumimoji="0" lang="cs-CZ" sz="19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2"/>
          </p:nvPr>
        </p:nvSpPr>
        <p:spPr>
          <a:xfrm>
            <a:off x="251520" y="1772816"/>
            <a:ext cx="8064896" cy="4896544"/>
          </a:xfrm>
        </p:spPr>
        <p:txBody>
          <a:bodyPr>
            <a:normAutofit fontScale="92500" lnSpcReduction="10000"/>
          </a:bodyPr>
          <a:lstStyle/>
          <a:p>
            <a:r>
              <a:rPr lang="cs-CZ" i="1" u="sng" dirty="0" smtClean="0"/>
              <a:t>ZZS ČR</a:t>
            </a:r>
          </a:p>
          <a:p>
            <a:endParaRPr lang="cs-CZ" dirty="0" smtClean="0"/>
          </a:p>
          <a:p>
            <a:pPr>
              <a:buNone/>
            </a:pPr>
            <a:r>
              <a:rPr lang="cs-CZ" b="1" dirty="0" smtClean="0"/>
              <a:t>Volejte v případě:</a:t>
            </a:r>
          </a:p>
          <a:p>
            <a:r>
              <a:rPr lang="cs-CZ" dirty="0" smtClean="0"/>
              <a:t>ohrožení života a zdraví osob</a:t>
            </a:r>
          </a:p>
          <a:p>
            <a:endParaRPr lang="cs-CZ" dirty="0" smtClean="0"/>
          </a:p>
          <a:p>
            <a:endParaRPr lang="cs-CZ" dirty="0" smtClean="0"/>
          </a:p>
          <a:p>
            <a:pPr>
              <a:buNone/>
            </a:pPr>
            <a:r>
              <a:rPr lang="cs-CZ" b="1" dirty="0" smtClean="0"/>
              <a:t>Jak si zapamatovat 5 na konci </a:t>
            </a:r>
          </a:p>
          <a:p>
            <a:pPr>
              <a:buNone/>
            </a:pPr>
            <a:r>
              <a:rPr lang="cs-CZ" b="1" dirty="0" smtClean="0"/>
              <a:t>čísla?</a:t>
            </a:r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r>
              <a:rPr lang="cs-CZ" i="1" dirty="0" smtClean="0"/>
              <a:t>Pětka je </a:t>
            </a:r>
          </a:p>
          <a:p>
            <a:pPr>
              <a:buNone/>
            </a:pPr>
            <a:r>
              <a:rPr lang="cs-CZ" i="1" dirty="0" smtClean="0"/>
              <a:t>podobná </a:t>
            </a:r>
          </a:p>
          <a:p>
            <a:pPr>
              <a:buNone/>
            </a:pPr>
            <a:r>
              <a:rPr lang="cs-CZ" i="1" dirty="0" smtClean="0"/>
              <a:t>invalidnímu </a:t>
            </a:r>
          </a:p>
          <a:p>
            <a:pPr>
              <a:buNone/>
            </a:pPr>
            <a:r>
              <a:rPr lang="cs-CZ" i="1" dirty="0" smtClean="0"/>
              <a:t>vozíku.</a:t>
            </a:r>
          </a:p>
          <a:p>
            <a:pPr>
              <a:buNone/>
            </a:pPr>
            <a:endParaRPr lang="cs-CZ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4725144"/>
            <a:ext cx="1547653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D:\Users\Asus\Desktop\MU\Bakalářka - Ochrana člověka za mimořádných situací ve výuce na VŠ\foto\P414059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2636912"/>
            <a:ext cx="3552395" cy="2664296"/>
          </a:xfrm>
          <a:prstGeom prst="rect">
            <a:avLst/>
          </a:prstGeom>
          <a:noFill/>
        </p:spPr>
      </p:pic>
      <p:sp>
        <p:nvSpPr>
          <p:cNvPr id="10" name="Nadpis 3"/>
          <p:cNvSpPr txBox="1">
            <a:spLocks/>
          </p:cNvSpPr>
          <p:nvPr/>
        </p:nvSpPr>
        <p:spPr>
          <a:xfrm>
            <a:off x="4788024" y="5445224"/>
            <a:ext cx="3744416" cy="288032"/>
          </a:xfrm>
          <a:prstGeom prst="rect">
            <a:avLst/>
          </a:prstGeom>
        </p:spPr>
        <p:txBody>
          <a:bodyPr vert="horz" anchor="t">
            <a:normAutofit fontScale="47500" lnSpcReduction="20000"/>
          </a:bodyPr>
          <a:lstStyle/>
          <a:p>
            <a:pPr marL="448056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cs-CZ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Obr. 6 </a:t>
            </a:r>
            <a:r>
              <a:rPr kumimoji="0" lang="cs-CZ" sz="3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Vozidlo ZZS JMK Brno- Bohunice</a:t>
            </a:r>
            <a:endParaRPr kumimoji="0" lang="cs-CZ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7114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sah 5"/>
          <p:cNvSpPr>
            <a:spLocks noGrp="1"/>
          </p:cNvSpPr>
          <p:nvPr>
            <p:ph sz="quarter" idx="2"/>
          </p:nvPr>
        </p:nvSpPr>
        <p:spPr>
          <a:xfrm>
            <a:off x="323528" y="1556792"/>
            <a:ext cx="8496944" cy="4965919"/>
          </a:xfrm>
        </p:spPr>
        <p:txBody>
          <a:bodyPr>
            <a:normAutofit fontScale="85000" lnSpcReduction="20000"/>
          </a:bodyPr>
          <a:lstStyle/>
          <a:p>
            <a:r>
              <a:rPr lang="cs-CZ" i="1" u="sng" dirty="0" smtClean="0"/>
              <a:t>Policie ČR</a:t>
            </a:r>
          </a:p>
          <a:p>
            <a:endParaRPr lang="cs-CZ" dirty="0" smtClean="0"/>
          </a:p>
          <a:p>
            <a:pPr>
              <a:buNone/>
            </a:pPr>
            <a:endParaRPr lang="cs-CZ" b="1" dirty="0" smtClean="0"/>
          </a:p>
          <a:p>
            <a:pPr>
              <a:buNone/>
            </a:pPr>
            <a:r>
              <a:rPr lang="cs-CZ" b="1" dirty="0" smtClean="0"/>
              <a:t>Volejte v případě:</a:t>
            </a:r>
          </a:p>
          <a:p>
            <a:r>
              <a:rPr lang="cs-CZ" dirty="0" smtClean="0"/>
              <a:t>násilí</a:t>
            </a:r>
          </a:p>
          <a:p>
            <a:r>
              <a:rPr lang="cs-CZ" dirty="0" smtClean="0"/>
              <a:t>krádeže</a:t>
            </a:r>
          </a:p>
          <a:p>
            <a:r>
              <a:rPr lang="cs-CZ" dirty="0" smtClean="0"/>
              <a:t>dopravní nehody</a:t>
            </a:r>
          </a:p>
          <a:p>
            <a:r>
              <a:rPr lang="cs-CZ" dirty="0" smtClean="0"/>
              <a:t>nalezení mrtvoly</a:t>
            </a:r>
          </a:p>
          <a:p>
            <a:r>
              <a:rPr lang="cs-CZ" dirty="0" smtClean="0"/>
              <a:t>nalezení podezřelého předmětu</a:t>
            </a:r>
          </a:p>
          <a:p>
            <a:endParaRPr lang="cs-CZ" dirty="0" smtClean="0"/>
          </a:p>
          <a:p>
            <a:pPr>
              <a:buNone/>
            </a:pPr>
            <a:r>
              <a:rPr lang="cs-CZ" b="1" dirty="0" smtClean="0"/>
              <a:t>Jak si zapamatovat 8 </a:t>
            </a:r>
          </a:p>
          <a:p>
            <a:pPr>
              <a:buNone/>
            </a:pPr>
            <a:r>
              <a:rPr lang="cs-CZ" b="1" dirty="0" smtClean="0"/>
              <a:t>na konci čísla?</a:t>
            </a:r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r>
              <a:rPr lang="cs-CZ" i="1" dirty="0" smtClean="0"/>
              <a:t>Osmička je </a:t>
            </a:r>
          </a:p>
          <a:p>
            <a:pPr>
              <a:buNone/>
            </a:pPr>
            <a:r>
              <a:rPr lang="cs-CZ" i="1" dirty="0" smtClean="0"/>
              <a:t>podobná </a:t>
            </a:r>
          </a:p>
          <a:p>
            <a:pPr>
              <a:buNone/>
            </a:pPr>
            <a:r>
              <a:rPr lang="cs-CZ" i="1" dirty="0" smtClean="0"/>
              <a:t>poutům.</a:t>
            </a:r>
          </a:p>
          <a:p>
            <a:pPr>
              <a:buNone/>
            </a:pPr>
            <a:endParaRPr lang="cs-CZ" dirty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2841914" y="4943063"/>
            <a:ext cx="1876000" cy="864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Zástupný symbol pro text 6"/>
          <p:cNvSpPr txBox="1">
            <a:spLocks/>
          </p:cNvSpPr>
          <p:nvPr/>
        </p:nvSpPr>
        <p:spPr>
          <a:xfrm>
            <a:off x="323528" y="476672"/>
            <a:ext cx="4041775" cy="457200"/>
          </a:xfrm>
          <a:prstGeom prst="rect">
            <a:avLst/>
          </a:prstGeo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vert="horz" anchor="ctr">
            <a:noAutofit/>
          </a:bodyPr>
          <a:lstStyle/>
          <a:p>
            <a:pPr marL="4572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None/>
              <a:tabLst/>
              <a:defRPr/>
            </a:pPr>
            <a:r>
              <a:rPr kumimoji="0" lang="cs-CZ" sz="1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linka 158</a:t>
            </a:r>
            <a:endParaRPr kumimoji="0" lang="cs-CZ" sz="19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6" name="Picture 2" descr="D:\Users\Asus\Desktop\Policie ČR\IMAG005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2564904"/>
            <a:ext cx="3607823" cy="2160240"/>
          </a:xfrm>
          <a:prstGeom prst="rect">
            <a:avLst/>
          </a:prstGeom>
          <a:noFill/>
        </p:spPr>
      </p:pic>
      <p:sp>
        <p:nvSpPr>
          <p:cNvPr id="6" name="Nadpis 3"/>
          <p:cNvSpPr txBox="1">
            <a:spLocks/>
          </p:cNvSpPr>
          <p:nvPr/>
        </p:nvSpPr>
        <p:spPr>
          <a:xfrm>
            <a:off x="4788024" y="4725144"/>
            <a:ext cx="3816424" cy="288032"/>
          </a:xfrm>
          <a:prstGeom prst="rect">
            <a:avLst/>
          </a:prstGeom>
        </p:spPr>
        <p:txBody>
          <a:bodyPr vert="horz" anchor="t">
            <a:normAutofit fontScale="47500" lnSpcReduction="20000"/>
          </a:bodyPr>
          <a:lstStyle/>
          <a:p>
            <a:pPr marL="448056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cs-CZ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Obr .</a:t>
            </a:r>
            <a:r>
              <a:rPr kumimoji="0" lang="cs-CZ" sz="3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7 Policie ČR - Brno</a:t>
            </a:r>
            <a:endParaRPr kumimoji="0" lang="cs-CZ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8717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179512" y="1604049"/>
            <a:ext cx="4968552" cy="5253951"/>
          </a:xfrm>
        </p:spPr>
        <p:txBody>
          <a:bodyPr>
            <a:normAutofit/>
          </a:bodyPr>
          <a:lstStyle/>
          <a:p>
            <a:r>
              <a:rPr lang="cs-CZ" i="1" u="sng" dirty="0" smtClean="0"/>
              <a:t>Městská a Obecní policie</a:t>
            </a:r>
          </a:p>
          <a:p>
            <a:endParaRPr lang="cs-CZ" dirty="0" smtClean="0"/>
          </a:p>
          <a:p>
            <a:pPr>
              <a:buNone/>
            </a:pPr>
            <a:r>
              <a:rPr lang="cs-CZ" b="1" dirty="0" smtClean="0"/>
              <a:t>Volejte v případě:</a:t>
            </a:r>
          </a:p>
          <a:p>
            <a:r>
              <a:rPr lang="cs-CZ" dirty="0" smtClean="0"/>
              <a:t>vandalismu</a:t>
            </a:r>
          </a:p>
          <a:p>
            <a:r>
              <a:rPr lang="cs-CZ" dirty="0" smtClean="0"/>
              <a:t>drobné kriminality</a:t>
            </a:r>
          </a:p>
          <a:p>
            <a:r>
              <a:rPr lang="cs-CZ" dirty="0" smtClean="0"/>
              <a:t>pouze na území obce nebo města s Městskou nebo Obecní policií.</a:t>
            </a:r>
            <a:endParaRPr lang="cs-CZ" dirty="0"/>
          </a:p>
        </p:txBody>
      </p:sp>
      <p:sp>
        <p:nvSpPr>
          <p:cNvPr id="6" name="Zástupný symbol pro text 6"/>
          <p:cNvSpPr txBox="1">
            <a:spLocks/>
          </p:cNvSpPr>
          <p:nvPr/>
        </p:nvSpPr>
        <p:spPr>
          <a:xfrm>
            <a:off x="323528" y="404664"/>
            <a:ext cx="4041775" cy="457200"/>
          </a:xfrm>
          <a:prstGeom prst="rect">
            <a:avLst/>
          </a:prstGeo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vert="horz" anchor="ctr">
            <a:noAutofit/>
          </a:bodyPr>
          <a:lstStyle/>
          <a:p>
            <a:pPr marL="4572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None/>
              <a:tabLst/>
              <a:defRPr/>
            </a:pPr>
            <a:r>
              <a:rPr kumimoji="0" lang="cs-CZ" sz="1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linka 156</a:t>
            </a:r>
            <a:endParaRPr kumimoji="0" lang="cs-CZ" sz="19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6" name="Picture 2" descr="D:\Users\Asus\Desktop\Foto\Městská policie\2013\Pro bakalářku\2013-12-02-5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2492896"/>
            <a:ext cx="4012361" cy="2376264"/>
          </a:xfrm>
          <a:prstGeom prst="rect">
            <a:avLst/>
          </a:prstGeom>
          <a:noFill/>
        </p:spPr>
      </p:pic>
      <p:sp>
        <p:nvSpPr>
          <p:cNvPr id="7" name="Nadpis 3"/>
          <p:cNvSpPr txBox="1">
            <a:spLocks/>
          </p:cNvSpPr>
          <p:nvPr/>
        </p:nvSpPr>
        <p:spPr>
          <a:xfrm>
            <a:off x="4644008" y="4869160"/>
            <a:ext cx="3744416" cy="288032"/>
          </a:xfrm>
          <a:prstGeom prst="rect">
            <a:avLst/>
          </a:prstGeom>
        </p:spPr>
        <p:txBody>
          <a:bodyPr vert="horz" anchor="t">
            <a:normAutofit fontScale="47500" lnSpcReduction="20000"/>
          </a:bodyPr>
          <a:lstStyle/>
          <a:p>
            <a:pPr marL="448056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cs-CZ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Obr. 8 </a:t>
            </a:r>
            <a:r>
              <a:rPr kumimoji="0" lang="cs-CZ" sz="3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MP Brno</a:t>
            </a:r>
            <a:endParaRPr kumimoji="0" lang="cs-CZ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5318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323528" y="1628800"/>
            <a:ext cx="4176464" cy="4968552"/>
          </a:xfrm>
        </p:spPr>
        <p:txBody>
          <a:bodyPr>
            <a:normAutofit fontScale="77500" lnSpcReduction="20000"/>
          </a:bodyPr>
          <a:lstStyle/>
          <a:p>
            <a:r>
              <a:rPr lang="cs-CZ" i="1" u="sng" dirty="0" smtClean="0"/>
              <a:t>jednotné evropské číslo tísňového volání</a:t>
            </a:r>
          </a:p>
          <a:p>
            <a:endParaRPr lang="cs-CZ" dirty="0" smtClean="0"/>
          </a:p>
          <a:p>
            <a:pPr>
              <a:buNone/>
            </a:pPr>
            <a:r>
              <a:rPr lang="cs-CZ" b="1" dirty="0" smtClean="0"/>
              <a:t>Volejte v případě:</a:t>
            </a:r>
          </a:p>
          <a:p>
            <a:r>
              <a:rPr lang="cs-CZ" dirty="0" smtClean="0"/>
              <a:t>při větší mimořádné události, kde je potřeba více složek IZS. Dovoláte se na </a:t>
            </a:r>
            <a:r>
              <a:rPr lang="cs-CZ" dirty="0" err="1" smtClean="0"/>
              <a:t>kopis</a:t>
            </a:r>
            <a:r>
              <a:rPr lang="cs-CZ" dirty="0" smtClean="0"/>
              <a:t> HZS (</a:t>
            </a:r>
            <a:r>
              <a:rPr lang="cs-CZ" dirty="0" err="1" smtClean="0"/>
              <a:t>kopis</a:t>
            </a:r>
            <a:r>
              <a:rPr lang="cs-CZ" dirty="0" smtClean="0"/>
              <a:t> = Krajské operační a informační středisko)</a:t>
            </a:r>
          </a:p>
          <a:p>
            <a:endParaRPr lang="cs-CZ" dirty="0" smtClean="0"/>
          </a:p>
          <a:p>
            <a:pPr>
              <a:buNone/>
            </a:pPr>
            <a:r>
              <a:rPr lang="cs-CZ" b="1" dirty="0" smtClean="0">
                <a:solidFill>
                  <a:srgbClr val="00B050"/>
                </a:solidFill>
              </a:rPr>
              <a:t>+ operátoři mluví více světovými jazyky</a:t>
            </a:r>
          </a:p>
          <a:p>
            <a:pPr>
              <a:buNone/>
            </a:pPr>
            <a:r>
              <a:rPr lang="cs-CZ" b="1" dirty="0" smtClean="0">
                <a:solidFill>
                  <a:srgbClr val="00B050"/>
                </a:solidFill>
              </a:rPr>
              <a:t>+ linka, která byla nejlepší v zátěžových testech při vícečetném volání</a:t>
            </a:r>
          </a:p>
          <a:p>
            <a:pPr>
              <a:buNone/>
            </a:pPr>
            <a:r>
              <a:rPr lang="cs-CZ" b="1" dirty="0" smtClean="0">
                <a:solidFill>
                  <a:srgbClr val="00B050"/>
                </a:solidFill>
              </a:rPr>
              <a:t>+ spojí vás s ostatními složkami IZS</a:t>
            </a:r>
          </a:p>
          <a:p>
            <a:pPr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b="1" dirty="0" smtClean="0">
                <a:solidFill>
                  <a:srgbClr val="FF0000"/>
                </a:solidFill>
              </a:rPr>
              <a:t>- spojí vás, ale budete muset celou situaci popsat znova = zdržení</a:t>
            </a:r>
          </a:p>
          <a:p>
            <a:pPr>
              <a:buNone/>
            </a:pPr>
            <a:endParaRPr lang="cs-CZ" dirty="0" smtClean="0"/>
          </a:p>
        </p:txBody>
      </p:sp>
      <p:sp>
        <p:nvSpPr>
          <p:cNvPr id="7" name="Zástupný symbol pro text 6"/>
          <p:cNvSpPr txBox="1">
            <a:spLocks/>
          </p:cNvSpPr>
          <p:nvPr/>
        </p:nvSpPr>
        <p:spPr>
          <a:xfrm>
            <a:off x="323528" y="476672"/>
            <a:ext cx="4041775" cy="457200"/>
          </a:xfrm>
          <a:prstGeom prst="rect">
            <a:avLst/>
          </a:prstGeo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vert="horz" anchor="ctr">
            <a:noAutofit/>
          </a:bodyPr>
          <a:lstStyle/>
          <a:p>
            <a:pPr marL="4572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None/>
              <a:tabLst/>
              <a:defRPr/>
            </a:pPr>
            <a:r>
              <a:rPr kumimoji="0" lang="cs-CZ" sz="1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linka 112</a:t>
            </a:r>
            <a:endParaRPr kumimoji="0" lang="cs-CZ" sz="19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050" name="Picture 2" descr="D:\Users\Asus\Desktop\MU\Bakalářka - Ochrana člověka za mimořádných situací ve výuce na VŠ\foto\3.4.2013 Lidická\P40305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2348880"/>
            <a:ext cx="4224469" cy="3168352"/>
          </a:xfrm>
          <a:prstGeom prst="rect">
            <a:avLst/>
          </a:prstGeom>
          <a:noFill/>
        </p:spPr>
      </p:pic>
      <p:sp>
        <p:nvSpPr>
          <p:cNvPr id="6" name="Nadpis 3"/>
          <p:cNvSpPr txBox="1">
            <a:spLocks/>
          </p:cNvSpPr>
          <p:nvPr/>
        </p:nvSpPr>
        <p:spPr>
          <a:xfrm>
            <a:off x="4716016" y="5517232"/>
            <a:ext cx="4211960" cy="288032"/>
          </a:xfrm>
          <a:prstGeom prst="rect">
            <a:avLst/>
          </a:prstGeom>
        </p:spPr>
        <p:txBody>
          <a:bodyPr vert="horz" anchor="t">
            <a:normAutofit fontScale="47500" lnSpcReduction="20000"/>
          </a:bodyPr>
          <a:lstStyle/>
          <a:p>
            <a:pPr marL="448056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cs-CZ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Obr. </a:t>
            </a:r>
            <a:r>
              <a:rPr lang="cs-CZ" sz="3000" dirty="0" smtClean="0"/>
              <a:t>9</a:t>
            </a:r>
            <a:r>
              <a:rPr kumimoji="0" lang="cs-CZ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Vozidla HZS JMK a stanici PS</a:t>
            </a:r>
            <a:r>
              <a:rPr kumimoji="0" lang="cs-CZ" sz="3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Lidická Brno</a:t>
            </a:r>
            <a:endParaRPr kumimoji="0" lang="cs-CZ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4264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Klasifikace mimořádných událostí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 smtClean="0"/>
              <a:t>Rozdělení podle způsobu vzniku:</a:t>
            </a:r>
          </a:p>
          <a:p>
            <a:endParaRPr lang="cs-CZ" dirty="0" smtClean="0"/>
          </a:p>
          <a:p>
            <a:pPr lvl="2"/>
            <a:r>
              <a:rPr lang="cs-CZ" sz="3200" dirty="0" smtClean="0"/>
              <a:t>živelné pohromy</a:t>
            </a:r>
          </a:p>
          <a:p>
            <a:pPr lvl="2"/>
            <a:r>
              <a:rPr lang="cs-CZ" sz="3200" dirty="0" smtClean="0"/>
              <a:t>havárie</a:t>
            </a:r>
          </a:p>
          <a:p>
            <a:pPr lvl="2"/>
            <a:r>
              <a:rPr lang="cs-CZ" sz="3200" dirty="0" smtClean="0"/>
              <a:t>ostatní události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52995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Jak správně volat na tísňové linky…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v</a:t>
            </a:r>
            <a:r>
              <a:rPr lang="cs-CZ" dirty="0" smtClean="0"/>
              <a:t>ždy zvolte to správné číslo</a:t>
            </a:r>
          </a:p>
          <a:p>
            <a:r>
              <a:rPr lang="cs-CZ" dirty="0"/>
              <a:t>p</a:t>
            </a:r>
            <a:r>
              <a:rPr lang="cs-CZ" dirty="0" smtClean="0"/>
              <a:t>okud si nevzpomenete přímo na číslo tísňové linky, kterou potřebujete, nevadí, přepojí vás, </a:t>
            </a:r>
            <a:r>
              <a:rPr lang="cs-CZ" dirty="0" smtClean="0">
                <a:solidFill>
                  <a:srgbClr val="FF0000"/>
                </a:solidFill>
              </a:rPr>
              <a:t>ale nezapomeňte že „hrajete s časem!“</a:t>
            </a:r>
          </a:p>
          <a:p>
            <a:r>
              <a:rPr lang="cs-CZ" dirty="0"/>
              <a:t>n</a:t>
            </a:r>
            <a:r>
              <a:rPr lang="cs-CZ" dirty="0" smtClean="0"/>
              <a:t>ež začnete volat, uklidněte se a zorientujte se, </a:t>
            </a:r>
            <a:r>
              <a:rPr lang="cs-CZ" dirty="0" smtClean="0">
                <a:solidFill>
                  <a:srgbClr val="FF0000"/>
                </a:solidFill>
              </a:rPr>
              <a:t>operátor bude potřebovat vaši plnou soustředěnost!</a:t>
            </a:r>
          </a:p>
          <a:p>
            <a:r>
              <a:rPr lang="cs-CZ" dirty="0">
                <a:solidFill>
                  <a:srgbClr val="FF0000"/>
                </a:solidFill>
              </a:rPr>
              <a:t>h</a:t>
            </a:r>
            <a:r>
              <a:rPr lang="cs-CZ" dirty="0" smtClean="0">
                <a:solidFill>
                  <a:srgbClr val="FF0000"/>
                </a:solidFill>
              </a:rPr>
              <a:t>ovor ukončujte pouze s dovolením operátora tísňové linky a při příjezdu složky IZS!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14507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Postup při komunikaci s operátorem tísňové linky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109728" lvl="0" indent="0">
              <a:buNone/>
            </a:pPr>
            <a:r>
              <a:rPr lang="cs-CZ" sz="4400" b="1" dirty="0" smtClean="0">
                <a:solidFill>
                  <a:srgbClr val="FF0000"/>
                </a:solidFill>
              </a:rPr>
              <a:t>Než zavoláte na tísňové číslo, vždy dbejte na své bezpečí!!!</a:t>
            </a:r>
          </a:p>
          <a:p>
            <a:pPr marL="109728" lvl="0" indent="0">
              <a:buNone/>
            </a:pPr>
            <a:endParaRPr lang="cs-CZ" b="1" dirty="0" smtClean="0"/>
          </a:p>
          <a:p>
            <a:pPr marL="109728" lvl="0" indent="0">
              <a:buNone/>
            </a:pPr>
            <a:r>
              <a:rPr lang="cs-CZ" b="1" dirty="0" smtClean="0"/>
              <a:t>1. CO SE STALO…</a:t>
            </a:r>
          </a:p>
          <a:p>
            <a:r>
              <a:rPr lang="cs-CZ" b="1" dirty="0" smtClean="0"/>
              <a:t>popis události </a:t>
            </a:r>
            <a:r>
              <a:rPr lang="cs-CZ" dirty="0" smtClean="0"/>
              <a:t>(srazila se 2 auta, hoří byt v panelového domu ve 3. poschodí…)</a:t>
            </a:r>
          </a:p>
          <a:p>
            <a:r>
              <a:rPr lang="cs-CZ" b="1" dirty="0" smtClean="0"/>
              <a:t>kolik osob je zraněných </a:t>
            </a:r>
            <a:r>
              <a:rPr lang="cs-CZ" dirty="0" smtClean="0"/>
              <a:t>(je tu 1 osoba, která nedýchá</a:t>
            </a:r>
            <a:r>
              <a:rPr lang="en-US" dirty="0" smtClean="0"/>
              <a:t>; </a:t>
            </a:r>
            <a:r>
              <a:rPr lang="cs-CZ" dirty="0" smtClean="0"/>
              <a:t>je tu více jak 10 zraněných…)</a:t>
            </a:r>
          </a:p>
          <a:p>
            <a:pPr marL="109728" lvl="0" indent="0">
              <a:buNone/>
            </a:pPr>
            <a:endParaRPr lang="cs-CZ" dirty="0" smtClean="0"/>
          </a:p>
          <a:p>
            <a:pPr marL="109728" lvl="0" indent="0">
              <a:buNone/>
            </a:pPr>
            <a:r>
              <a:rPr lang="cs-CZ" b="1" dirty="0" smtClean="0"/>
              <a:t>2. KDE SE TO STALO…</a:t>
            </a:r>
          </a:p>
          <a:p>
            <a:r>
              <a:rPr lang="cs-CZ" b="1" dirty="0" smtClean="0"/>
              <a:t>přesná adresa i s městem </a:t>
            </a:r>
            <a:r>
              <a:rPr lang="cs-CZ" dirty="0" smtClean="0"/>
              <a:t>(pokud je např. volající z Blanska a vytočí číslo 150 – dovolá se do Brna na KOPIS = krajské operační a informační středisko)</a:t>
            </a:r>
          </a:p>
          <a:p>
            <a:r>
              <a:rPr lang="cs-CZ" b="1" dirty="0" smtClean="0"/>
              <a:t>nebo popis místa </a:t>
            </a:r>
            <a:r>
              <a:rPr lang="cs-CZ" dirty="0" smtClean="0"/>
              <a:t>(operátorovi se zobrazí přibližná pozice toho, kde stojíte podle signálu, který přijímáte)</a:t>
            </a:r>
          </a:p>
          <a:p>
            <a:pPr marL="109728" lvl="0" indent="0">
              <a:buNone/>
            </a:pPr>
            <a:endParaRPr lang="cs-CZ" dirty="0" smtClean="0"/>
          </a:p>
          <a:p>
            <a:pPr marL="109728" lvl="0" indent="0">
              <a:buNone/>
            </a:pPr>
            <a:r>
              <a:rPr lang="cs-CZ" b="1" dirty="0" smtClean="0"/>
              <a:t>3. KDO VOLÁ…</a:t>
            </a:r>
          </a:p>
          <a:p>
            <a:pPr marL="566928" indent="-457200"/>
            <a:r>
              <a:rPr lang="cs-CZ" b="1" dirty="0" smtClean="0"/>
              <a:t>jméno a kontakt na volajícího </a:t>
            </a:r>
            <a:r>
              <a:rPr lang="cs-CZ" dirty="0" smtClean="0"/>
              <a:t>(nahlaste i svoje telefonní číslo z důvodu toho, že pokud voláte z blokovaného telefonu, nebo nejste v místě se signálním pokrytím, na centrále se zobrazí pouze váš IMEI)</a:t>
            </a:r>
          </a:p>
          <a:p>
            <a:pPr marL="109728" lvl="0" indent="0">
              <a:buNone/>
            </a:pP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41482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cs-CZ" dirty="0"/>
              <a:t> Hasič – rytíř 21. stol.</a:t>
            </a:r>
          </a:p>
          <a:p>
            <a:pPr marL="0" indent="0">
              <a:buNone/>
            </a:pPr>
            <a:r>
              <a:rPr lang="cs-CZ" dirty="0">
                <a:hlinkClick r:id="rId2"/>
              </a:rPr>
              <a:t>https://www.youtube.com/watch?v=g0XCkCquXak</a:t>
            </a: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pl-PL" dirty="0"/>
              <a:t>Černé ovce na silnici - Den s ... Hasiči</a:t>
            </a:r>
          </a:p>
          <a:p>
            <a:pPr marL="0" indent="0">
              <a:buNone/>
            </a:pPr>
            <a:r>
              <a:rPr lang="cs-CZ" dirty="0">
                <a:hlinkClick r:id="rId3"/>
              </a:rPr>
              <a:t>https://www.youtube.com/watch?v=EFU2qPPjtUs</a:t>
            </a: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Hasiči varují (video pro ZŠ)</a:t>
            </a:r>
          </a:p>
          <a:p>
            <a:pPr marL="0" indent="0">
              <a:buNone/>
            </a:pPr>
            <a:r>
              <a:rPr lang="cs-CZ" dirty="0">
                <a:hlinkClick r:id="rId4"/>
              </a:rPr>
              <a:t>https://www.youtube.com/watch?v=gjytGKlHPl0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1757954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Použitá literatura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fontScale="25000" lnSpcReduction="20000"/>
          </a:bodyPr>
          <a:lstStyle/>
          <a:p>
            <a:r>
              <a:rPr lang="cs-CZ" sz="5500" dirty="0" smtClean="0"/>
              <a:t>LINHART, Petr. </a:t>
            </a:r>
            <a:r>
              <a:rPr lang="cs-CZ" sz="5500" i="1" dirty="0" smtClean="0"/>
              <a:t>Ochrana člověka za mimořádných událostí: pro střední školy</a:t>
            </a:r>
            <a:r>
              <a:rPr lang="cs-CZ" sz="5500" dirty="0" smtClean="0"/>
              <a:t>. 1. vyd. Praha: Fortuna, 2003, 93 s. ISBN 80-716-8869-X.</a:t>
            </a:r>
          </a:p>
          <a:p>
            <a:endParaRPr lang="cs-CZ" sz="5500" dirty="0" smtClean="0"/>
          </a:p>
          <a:p>
            <a:pPr lvl="0"/>
            <a:r>
              <a:rPr lang="cs-CZ" sz="5500" dirty="0" smtClean="0"/>
              <a:t>MARTÍNEK, Bohumír. </a:t>
            </a:r>
            <a:r>
              <a:rPr lang="cs-CZ" sz="5500" i="1" dirty="0" smtClean="0"/>
              <a:t>Ochrana člověka za mimořádných událostí: příručka pro učitele základních a středních škol</a:t>
            </a:r>
            <a:r>
              <a:rPr lang="cs-CZ" sz="5500" dirty="0" smtClean="0"/>
              <a:t>. Vyd. 2., </a:t>
            </a:r>
            <a:r>
              <a:rPr lang="cs-CZ" sz="5500" dirty="0" err="1" smtClean="0"/>
              <a:t>opr</a:t>
            </a:r>
            <a:r>
              <a:rPr lang="cs-CZ" sz="5500" dirty="0" smtClean="0"/>
              <a:t>. a </a:t>
            </a:r>
            <a:r>
              <a:rPr lang="cs-CZ" sz="5500" dirty="0" err="1" smtClean="0"/>
              <a:t>rozš</a:t>
            </a:r>
            <a:r>
              <a:rPr lang="cs-CZ" sz="5500" dirty="0" smtClean="0"/>
              <a:t>. Praha: Ministerstvo vnitra, generální ředitelství Hasičského záchranného sboru ČR, 2003, 119 s. ISBN 80-866-4008-6.</a:t>
            </a:r>
          </a:p>
          <a:p>
            <a:pPr lvl="0"/>
            <a:endParaRPr lang="cs-CZ" sz="5500" dirty="0" smtClean="0"/>
          </a:p>
          <a:p>
            <a:r>
              <a:rPr lang="cs-CZ" sz="5500" dirty="0" smtClean="0"/>
              <a:t>JIROUŠ, David. HASIČSKÝ ZÁCHRANNÝ SBOR JIHOMORAVSKÉHO KRAJE. </a:t>
            </a:r>
            <a:r>
              <a:rPr lang="cs-CZ" sz="5500" i="1" dirty="0" smtClean="0"/>
              <a:t>Prezentace KOPIS HZS </a:t>
            </a:r>
            <a:r>
              <a:rPr lang="cs-CZ" sz="5500" i="1" dirty="0" err="1" smtClean="0"/>
              <a:t>JmK</a:t>
            </a:r>
            <a:r>
              <a:rPr lang="cs-CZ" sz="5500" dirty="0" smtClean="0"/>
              <a:t>. 2011.</a:t>
            </a:r>
          </a:p>
          <a:p>
            <a:endParaRPr lang="cs-CZ" sz="5500" dirty="0" smtClean="0"/>
          </a:p>
          <a:p>
            <a:pPr lvl="0"/>
            <a:r>
              <a:rPr lang="cs-CZ" sz="5500" dirty="0" smtClean="0"/>
              <a:t>KONEČNÝ, Rudolf. </a:t>
            </a:r>
            <a:r>
              <a:rPr lang="cs-CZ" sz="5500" i="1" dirty="0" smtClean="0"/>
              <a:t>Živelné pohromy</a:t>
            </a:r>
            <a:r>
              <a:rPr lang="cs-CZ" sz="5500" dirty="0" smtClean="0"/>
              <a:t>. [online]. HZS MORAVSKOSLEZSKÉHO KRAJE.  [cit. 2013-12-01]. Dostupné z: </a:t>
            </a:r>
            <a:r>
              <a:rPr lang="cs-CZ" sz="5500" dirty="0" smtClean="0">
                <a:hlinkClick r:id="rId2"/>
              </a:rPr>
              <a:t>www.hzscr.cz/soubor/5-zip.aspx</a:t>
            </a:r>
            <a:endParaRPr lang="cs-CZ" sz="5500" dirty="0" smtClean="0"/>
          </a:p>
          <a:p>
            <a:pPr lvl="0"/>
            <a:endParaRPr lang="cs-CZ" sz="5500" dirty="0" smtClean="0"/>
          </a:p>
          <a:p>
            <a:pPr lvl="0"/>
            <a:r>
              <a:rPr lang="cs-CZ" sz="5500" dirty="0" smtClean="0"/>
              <a:t>Česká republika. Zákon o integrovaném záchranném systému a o změně některých zákonů. In: </a:t>
            </a:r>
            <a:r>
              <a:rPr lang="cs-CZ" sz="5500" i="1" dirty="0" smtClean="0"/>
              <a:t>Sbírka zákonů České republiky</a:t>
            </a:r>
            <a:r>
              <a:rPr lang="cs-CZ" sz="5500" dirty="0" smtClean="0"/>
              <a:t>. 2000. Dostupné z: </a:t>
            </a:r>
            <a:r>
              <a:rPr lang="cs-CZ" sz="5500" u="sng" dirty="0" smtClean="0">
                <a:hlinkClick r:id="rId3"/>
              </a:rPr>
              <a:t>http://www.hzs-kvk.cz/ks/zakon239.pdf</a:t>
            </a:r>
            <a:endParaRPr lang="cs-CZ" sz="5500" u="sng" dirty="0" smtClean="0"/>
          </a:p>
          <a:p>
            <a:pPr lvl="0"/>
            <a:endParaRPr lang="cs-CZ" sz="5500" dirty="0" smtClean="0"/>
          </a:p>
          <a:p>
            <a:pPr lvl="0"/>
            <a:r>
              <a:rPr lang="cs-CZ" sz="5500" dirty="0" smtClean="0"/>
              <a:t>HASIČSKÝ ZÁCHRANNÝ SBOR ČR. </a:t>
            </a:r>
            <a:r>
              <a:rPr lang="cs-CZ" sz="5500" i="1" dirty="0" smtClean="0"/>
              <a:t>Integrovaný záchranný systém</a:t>
            </a:r>
            <a:r>
              <a:rPr lang="cs-CZ" sz="5500" dirty="0" smtClean="0"/>
              <a:t> [online]. 2009 [cit. 2013-04-08]. Dostupné z: </a:t>
            </a:r>
            <a:r>
              <a:rPr lang="cs-CZ" sz="5500" u="sng" dirty="0" smtClean="0">
                <a:hlinkClick r:id="rId4"/>
              </a:rPr>
              <a:t>http://www.hzscr.cz/clanek/integrovany-zachranny-system.aspx</a:t>
            </a:r>
            <a:endParaRPr lang="cs-CZ" sz="5500" u="sng" dirty="0" smtClean="0"/>
          </a:p>
          <a:p>
            <a:pPr lvl="0"/>
            <a:endParaRPr lang="cs-CZ" sz="5500" u="sng" dirty="0" smtClean="0"/>
          </a:p>
          <a:p>
            <a:pPr lvl="0"/>
            <a:r>
              <a:rPr lang="cs-CZ" sz="5500" dirty="0" smtClean="0"/>
              <a:t>HASIČSKÝ ZÁCHRANNÝ SBOR  JIHOMORAVSKÉHO KRAJE. </a:t>
            </a:r>
            <a:r>
              <a:rPr lang="cs-CZ" sz="5500" i="1" dirty="0" smtClean="0"/>
              <a:t>Vaše cesty k bezpečí: aneb chytré blondýnky radí...</a:t>
            </a:r>
            <a:r>
              <a:rPr lang="cs-CZ" sz="5500" dirty="0" smtClean="0"/>
              <a:t>[online]. Brno, 2011 [cit. 2013-03-09]. Dostupné z: </a:t>
            </a:r>
            <a:r>
              <a:rPr lang="cs-CZ" sz="5500" u="sng" dirty="0" smtClean="0">
                <a:hlinkClick r:id="rId5"/>
              </a:rPr>
              <a:t>http://www.firebrno.cz/uploads/blondynky/brozurka_blondynky_2010.pdf</a:t>
            </a:r>
            <a:endParaRPr lang="cs-CZ" sz="5500" u="sng" dirty="0" smtClean="0"/>
          </a:p>
          <a:p>
            <a:pPr lvl="0"/>
            <a:endParaRPr lang="cs-CZ" sz="5500" u="sng" dirty="0"/>
          </a:p>
          <a:p>
            <a:r>
              <a:rPr lang="cs-CZ" sz="6000" dirty="0"/>
              <a:t>Česká republika. Zákon o integrovaném záchranném systému a o změně některých zákonů. In: </a:t>
            </a:r>
            <a:r>
              <a:rPr lang="cs-CZ" sz="6000" i="1" dirty="0"/>
              <a:t>Sbírka zákonů České republiky</a:t>
            </a:r>
            <a:r>
              <a:rPr lang="cs-CZ" sz="6000" dirty="0"/>
              <a:t>. 2000. Dostupné z: </a:t>
            </a:r>
            <a:r>
              <a:rPr lang="cs-CZ" sz="6000" u="sng" dirty="0">
                <a:hlinkClick r:id="rId3"/>
              </a:rPr>
              <a:t>http://www.hzs-kvk.cz/ks/zakon239.pdf</a:t>
            </a:r>
            <a:endParaRPr lang="cs-CZ" sz="6000" dirty="0"/>
          </a:p>
          <a:p>
            <a:pPr lvl="0"/>
            <a:endParaRPr lang="cs-CZ" sz="5500" u="sng" dirty="0" smtClean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85226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Fotografie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sz="2400" dirty="0" smtClean="0"/>
              <a:t>Autorské fotografie: Zuzana Coufalová (studentka </a:t>
            </a:r>
            <a:r>
              <a:rPr lang="cs-CZ" sz="2400" dirty="0" err="1" smtClean="0"/>
              <a:t>PdF</a:t>
            </a:r>
            <a:r>
              <a:rPr lang="cs-CZ" sz="2400" dirty="0" smtClean="0"/>
              <a:t>, KVZ), Š. Mikulka (Bruntál, profesionální hasič)</a:t>
            </a:r>
          </a:p>
          <a:p>
            <a:endParaRPr lang="cs-CZ" sz="2400" dirty="0" smtClean="0">
              <a:hlinkClick r:id="rId2"/>
            </a:endParaRPr>
          </a:p>
          <a:p>
            <a:r>
              <a:rPr lang="cs-CZ" sz="2400" dirty="0" smtClean="0">
                <a:hlinkClick r:id="rId2"/>
              </a:rPr>
              <a:t>www.firebrno.cz</a:t>
            </a:r>
            <a:endParaRPr lang="cs-CZ" sz="2400" dirty="0" smtClean="0"/>
          </a:p>
          <a:p>
            <a:endParaRPr lang="cs-CZ" sz="2400" dirty="0" smtClean="0"/>
          </a:p>
          <a:p>
            <a:r>
              <a:rPr lang="cs-CZ" sz="2400" dirty="0">
                <a:hlinkClick r:id="rId3"/>
              </a:rPr>
              <a:t>http://</a:t>
            </a:r>
            <a:r>
              <a:rPr lang="cs-CZ" sz="2400" dirty="0" smtClean="0">
                <a:hlinkClick r:id="rId3"/>
              </a:rPr>
              <a:t>www.ordinaryangels.net</a:t>
            </a:r>
            <a:endParaRPr lang="cs-CZ" sz="2400" dirty="0" smtClean="0"/>
          </a:p>
          <a:p>
            <a:endParaRPr lang="cs-CZ" sz="2400" dirty="0" smtClean="0"/>
          </a:p>
          <a:p>
            <a:r>
              <a:rPr lang="cs-CZ" sz="2400" dirty="0">
                <a:hlinkClick r:id="rId4"/>
              </a:rPr>
              <a:t>http://www.ioolb.cz</a:t>
            </a:r>
            <a:r>
              <a:rPr lang="cs-CZ" sz="2400" dirty="0" smtClean="0">
                <a:hlinkClick r:id="rId4"/>
              </a:rPr>
              <a:t>/</a:t>
            </a:r>
            <a:endParaRPr lang="cs-CZ" sz="2400" dirty="0" smtClean="0"/>
          </a:p>
          <a:p>
            <a:endParaRPr lang="cs-CZ" sz="2400" dirty="0"/>
          </a:p>
          <a:p>
            <a:r>
              <a:rPr lang="cs-CZ" sz="2400" dirty="0">
                <a:hlinkClick r:id="rId5"/>
              </a:rPr>
              <a:t>http://</a:t>
            </a:r>
            <a:r>
              <a:rPr lang="cs-CZ" sz="2400" dirty="0" smtClean="0">
                <a:hlinkClick r:id="rId5"/>
              </a:rPr>
              <a:t>www.gamepark.cz/ropna_havarie_v_mexickem_zalivu_376399.htm</a:t>
            </a:r>
            <a:endParaRPr lang="cs-CZ" sz="2400" dirty="0" smtClean="0"/>
          </a:p>
          <a:p>
            <a:endParaRPr lang="cs-CZ" sz="2400" dirty="0"/>
          </a:p>
          <a:p>
            <a:r>
              <a:rPr lang="cs-CZ" sz="2400" dirty="0">
                <a:hlinkClick r:id="rId6"/>
              </a:rPr>
              <a:t>http://</a:t>
            </a:r>
            <a:r>
              <a:rPr lang="cs-CZ" sz="2400" dirty="0" smtClean="0">
                <a:hlinkClick r:id="rId6"/>
              </a:rPr>
              <a:t>www.novinky.cz/domaci/336067-pondelni-bourky-ukazaly-i-supercelu.html</a:t>
            </a:r>
            <a:r>
              <a:rPr lang="cs-CZ" sz="2400" dirty="0" smtClean="0"/>
              <a:t> (Robin </a:t>
            </a:r>
            <a:r>
              <a:rPr lang="cs-CZ" sz="2400" dirty="0" err="1" smtClean="0"/>
              <a:t>Duspara</a:t>
            </a:r>
            <a:r>
              <a:rPr lang="cs-CZ" sz="2400" dirty="0" smtClean="0"/>
              <a:t>, Novinky)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15650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1. Živelné pohromy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cs-CZ" b="1" dirty="0" smtClean="0"/>
              <a:t>Řadíme sem:</a:t>
            </a:r>
          </a:p>
          <a:p>
            <a:r>
              <a:rPr lang="cs-CZ" dirty="0" smtClean="0"/>
              <a:t>povodně a zátopy</a:t>
            </a:r>
          </a:p>
          <a:p>
            <a:r>
              <a:rPr lang="cs-CZ" dirty="0" smtClean="0"/>
              <a:t>zemětřesení</a:t>
            </a:r>
          </a:p>
          <a:p>
            <a:r>
              <a:rPr lang="cs-CZ" dirty="0" smtClean="0"/>
              <a:t>velký sesuv půdy</a:t>
            </a:r>
          </a:p>
          <a:p>
            <a:r>
              <a:rPr lang="cs-CZ" dirty="0" smtClean="0"/>
              <a:t>sopečný výbuch</a:t>
            </a:r>
          </a:p>
          <a:p>
            <a:r>
              <a:rPr lang="cs-CZ" dirty="0" smtClean="0"/>
              <a:t>orkán a tornádo</a:t>
            </a:r>
          </a:p>
          <a:p>
            <a:r>
              <a:rPr lang="cs-CZ" dirty="0" smtClean="0"/>
              <a:t>extrémní chlad a teplo</a:t>
            </a:r>
          </a:p>
          <a:p>
            <a:r>
              <a:rPr lang="cs-CZ" dirty="0" smtClean="0"/>
              <a:t>pád meteoritu</a:t>
            </a:r>
          </a:p>
          <a:p>
            <a:r>
              <a:rPr lang="cs-CZ" dirty="0" smtClean="0"/>
              <a:t>velký lesní požár</a:t>
            </a:r>
          </a:p>
          <a:p>
            <a:pPr marL="0" indent="0">
              <a:buNone/>
            </a:pPr>
            <a:endParaRPr lang="cs-CZ" dirty="0" smtClean="0"/>
          </a:p>
          <a:p>
            <a:r>
              <a:rPr lang="cs-CZ" b="1" dirty="0" smtClean="0"/>
              <a:t>způsobené přírodními silami, ale mnohdy s dopomocí člověka!</a:t>
            </a:r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8383" y="1844824"/>
            <a:ext cx="4864540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367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2. Havárie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cs-CZ" b="1" dirty="0" smtClean="0"/>
              <a:t>Řadíme sem:</a:t>
            </a:r>
          </a:p>
          <a:p>
            <a:r>
              <a:rPr lang="cs-CZ" dirty="0" smtClean="0"/>
              <a:t>radiační havárie</a:t>
            </a:r>
          </a:p>
          <a:p>
            <a:r>
              <a:rPr lang="cs-CZ" dirty="0" smtClean="0"/>
              <a:t>havárie v </a:t>
            </a:r>
            <a:r>
              <a:rPr lang="cs-CZ" dirty="0" err="1" smtClean="0"/>
              <a:t>chem</a:t>
            </a:r>
            <a:r>
              <a:rPr lang="cs-CZ" dirty="0" smtClean="0"/>
              <a:t>. provozu</a:t>
            </a:r>
          </a:p>
          <a:p>
            <a:r>
              <a:rPr lang="cs-CZ" dirty="0" smtClean="0"/>
              <a:t>ropné havárie</a:t>
            </a:r>
          </a:p>
          <a:p>
            <a:r>
              <a:rPr lang="cs-CZ" dirty="0" smtClean="0"/>
              <a:t>dopravní nehody</a:t>
            </a:r>
          </a:p>
          <a:p>
            <a:r>
              <a:rPr lang="cs-CZ" dirty="0" smtClean="0"/>
              <a:t>zřícení domu</a:t>
            </a:r>
          </a:p>
          <a:p>
            <a:pPr marL="0" indent="0">
              <a:buNone/>
            </a:pPr>
            <a:endParaRPr lang="cs-CZ" dirty="0" smtClean="0"/>
          </a:p>
          <a:p>
            <a:r>
              <a:rPr lang="cs-CZ" b="1" i="1" dirty="0" smtClean="0"/>
              <a:t>způsobené činností člověka</a:t>
            </a:r>
            <a:endParaRPr lang="cs-CZ" b="1" dirty="0" smtClean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5" name="Picture 2" descr="D:\Users\Asus\Desktop\158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8807" y="1268760"/>
            <a:ext cx="3168352" cy="2376264"/>
          </a:xfrm>
          <a:prstGeom prst="rect">
            <a:avLst/>
          </a:prstGeom>
          <a:noFill/>
        </p:spPr>
      </p:pic>
      <p:pic>
        <p:nvPicPr>
          <p:cNvPr id="1026" name="Picture 2" descr="http://www.gamepark.cz/pictures/00/14/30/14302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5914" y="3068960"/>
            <a:ext cx="3293955" cy="2467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3351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3. Ostatní události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b="1" dirty="0" smtClean="0"/>
              <a:t>Řadíme sem:</a:t>
            </a:r>
          </a:p>
          <a:p>
            <a:r>
              <a:rPr lang="cs-CZ" dirty="0" smtClean="0"/>
              <a:t>teroristické útoky</a:t>
            </a:r>
          </a:p>
          <a:p>
            <a:r>
              <a:rPr lang="cs-CZ" dirty="0" smtClean="0"/>
              <a:t>sabotáže</a:t>
            </a:r>
          </a:p>
          <a:p>
            <a:r>
              <a:rPr lang="cs-CZ" dirty="0" smtClean="0"/>
              <a:t>žhářství</a:t>
            </a:r>
          </a:p>
          <a:p>
            <a:pPr marL="0" indent="0">
              <a:buNone/>
            </a:pPr>
            <a:endParaRPr lang="cs-CZ" dirty="0" smtClean="0"/>
          </a:p>
          <a:p>
            <a:r>
              <a:rPr lang="cs-CZ" b="1" i="1" dirty="0" smtClean="0"/>
              <a:t>způsobené činností člověka s úmyslem ničit majetek a ohrožovat životy nebo zdraví!</a:t>
            </a:r>
            <a:endParaRPr lang="cs-CZ" b="1" dirty="0" smtClean="0"/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01814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Integrovaný záchranný systém (IZS)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vytvořen </a:t>
            </a:r>
            <a:r>
              <a:rPr lang="cs-CZ" dirty="0"/>
              <a:t>z důvodu usnadnění spolupráce jednotlivých záchranných složek na místech </a:t>
            </a:r>
            <a:r>
              <a:rPr lang="cs-CZ" dirty="0" smtClean="0"/>
              <a:t>zásahů</a:t>
            </a:r>
          </a:p>
          <a:p>
            <a:r>
              <a:rPr lang="cs-CZ" dirty="0" smtClean="0"/>
              <a:t>Jedná se o „</a:t>
            </a:r>
            <a:r>
              <a:rPr lang="cs-CZ" i="1" dirty="0" smtClean="0"/>
              <a:t>efektivní systém  vazeb, pravidel  spolupráce a koordinace záchranných a bezpečnostních složek</a:t>
            </a:r>
            <a:r>
              <a:rPr lang="cs-CZ" b="1" i="1" dirty="0" smtClean="0"/>
              <a:t>, </a:t>
            </a:r>
            <a:r>
              <a:rPr lang="cs-CZ" i="1" dirty="0" smtClean="0"/>
              <a:t>orgánů státní správy a samosprávy, fyzických a právnických osob při společném provádění záchranných a likvidačních prací a přípravě na mimořádné události</a:t>
            </a:r>
            <a:r>
              <a:rPr lang="cs-CZ" dirty="0" smtClean="0"/>
              <a:t>.“ </a:t>
            </a:r>
          </a:p>
          <a:p>
            <a:pPr>
              <a:buNone/>
            </a:pPr>
            <a:r>
              <a:rPr lang="cs-CZ" dirty="0" smtClean="0"/>
              <a:t>	(HZS ČR, </a:t>
            </a:r>
            <a:r>
              <a:rPr lang="en-US" dirty="0" smtClean="0"/>
              <a:t>[</a:t>
            </a:r>
            <a:r>
              <a:rPr lang="cs-CZ" dirty="0" smtClean="0"/>
              <a:t>online</a:t>
            </a:r>
            <a:r>
              <a:rPr lang="en-US" dirty="0" smtClean="0"/>
              <a:t>]</a:t>
            </a:r>
            <a:r>
              <a:rPr lang="cs-CZ" dirty="0" smtClean="0"/>
              <a:t> 2010)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40530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Hlavní složky IZS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Hasičský záchranný sbor ČR</a:t>
            </a:r>
          </a:p>
          <a:p>
            <a:r>
              <a:rPr lang="cs-CZ" dirty="0" smtClean="0"/>
              <a:t>Zdravotnické záchranné služby</a:t>
            </a:r>
          </a:p>
          <a:p>
            <a:r>
              <a:rPr lang="cs-CZ" dirty="0" smtClean="0"/>
              <a:t>Policie ČR</a:t>
            </a:r>
          </a:p>
          <a:p>
            <a:r>
              <a:rPr lang="cs-CZ" dirty="0" smtClean="0"/>
              <a:t>jednotky požární ochrany zařazené do plošného pokrytí kraje jednotkami požární ochrany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42398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Vedlejší složky IZS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obecní policie</a:t>
            </a:r>
          </a:p>
          <a:p>
            <a:r>
              <a:rPr lang="cs-CZ" dirty="0" smtClean="0"/>
              <a:t>zařízení civilní obrany</a:t>
            </a:r>
          </a:p>
          <a:p>
            <a:r>
              <a:rPr lang="cs-CZ" dirty="0" smtClean="0"/>
              <a:t>některé jednotky ozbrojených sil</a:t>
            </a:r>
          </a:p>
          <a:p>
            <a:r>
              <a:rPr lang="cs-CZ" dirty="0" smtClean="0"/>
              <a:t>neziskové organizace a sdružení občanů, které mohou být nápomocny při záchranných a likvidačních pracích</a:t>
            </a:r>
          </a:p>
          <a:p>
            <a:r>
              <a:rPr lang="cs-CZ" dirty="0" smtClean="0"/>
              <a:t>havarijní a pohotovostní služby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21773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</TotalTime>
  <Words>1272</Words>
  <Application>Microsoft Office PowerPoint</Application>
  <PresentationFormat>Předvádění na obrazovce (4:3)</PresentationFormat>
  <Paragraphs>301</Paragraphs>
  <Slides>34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34</vt:i4>
      </vt:variant>
    </vt:vector>
  </HeadingPairs>
  <TitlesOfParts>
    <vt:vector size="35" baseType="lpstr">
      <vt:lpstr>Motiv systému Office</vt:lpstr>
      <vt:lpstr>Ochrana člověka za mimořádných událostí</vt:lpstr>
      <vt:lpstr>Prezentace aplikace PowerPoint</vt:lpstr>
      <vt:lpstr>Klasifikace mimořádných událostí</vt:lpstr>
      <vt:lpstr>1. Živelné pohromy</vt:lpstr>
      <vt:lpstr>2. Havárie</vt:lpstr>
      <vt:lpstr>3. Ostatní události</vt:lpstr>
      <vt:lpstr>Integrovaný záchranný systém (IZS)</vt:lpstr>
      <vt:lpstr>Hlavní složky IZS</vt:lpstr>
      <vt:lpstr>Vedlejší složky IZS</vt:lpstr>
      <vt:lpstr>Požární prevence</vt:lpstr>
      <vt:lpstr>Zamezení vzniku požáru</vt:lpstr>
      <vt:lpstr>Hasicí přístroje</vt:lpstr>
      <vt:lpstr>Prezentace aplikace PowerPoint</vt:lpstr>
      <vt:lpstr>Krizové stavy</vt:lpstr>
      <vt:lpstr>Povinnosti občanů v době krizového stavu (Zákon č. 240/2000 Sb.) </vt:lpstr>
      <vt:lpstr>Varovné signály</vt:lpstr>
      <vt:lpstr>Zkouška sirén</vt:lpstr>
      <vt:lpstr>Požární poplach</vt:lpstr>
      <vt:lpstr>Všeobecná výstraha</vt:lpstr>
      <vt:lpstr>Evakuace</vt:lpstr>
      <vt:lpstr>Opuštění obydlí z důvodu evakuace</vt:lpstr>
      <vt:lpstr>Evakuační zavazadlo</vt:lpstr>
      <vt:lpstr>Tísňové linky</vt:lpstr>
      <vt:lpstr>Tísňová čísla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Jak správně volat na tísňové linky…</vt:lpstr>
      <vt:lpstr>Postup při komunikaci s operátorem tísňové linky</vt:lpstr>
      <vt:lpstr>Prezentace aplikace PowerPoint</vt:lpstr>
      <vt:lpstr>Použitá literatura</vt:lpstr>
      <vt:lpstr>Fotografie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Ochrana člověka za mimořádných událostí</dc:title>
  <dc:creator>Slany</dc:creator>
  <cp:lastModifiedBy>Anabell</cp:lastModifiedBy>
  <cp:revision>16</cp:revision>
  <dcterms:created xsi:type="dcterms:W3CDTF">2014-05-13T11:04:02Z</dcterms:created>
  <dcterms:modified xsi:type="dcterms:W3CDTF">2017-05-06T04:56:53Z</dcterms:modified>
</cp:coreProperties>
</file>