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77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9762CD0-1287-4C44-87C2-2F9FBD8985E9}" type="datetimeFigureOut">
              <a:rPr lang="cs-CZ" smtClean="0"/>
              <a:t>22.4.2016</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7CA19C47-7852-4B6C-8BE0-E14DE5C49B79}" type="slidenum">
              <a:rPr lang="cs-CZ" smtClean="0"/>
              <a:t>‹#›</a:t>
            </a:fld>
            <a:endParaRPr lang="cs-CZ"/>
          </a:p>
        </p:txBody>
      </p:sp>
    </p:spTree>
    <p:extLst>
      <p:ext uri="{BB962C8B-B14F-4D97-AF65-F5344CB8AC3E}">
        <p14:creationId xmlns:p14="http://schemas.microsoft.com/office/powerpoint/2010/main" val="2757645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29793B8-29A7-4E9C-9BAF-9D32634C1272}" type="datetimeFigureOut">
              <a:rPr lang="cs-CZ" smtClean="0"/>
              <a:t>22.4.2016</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9CA64AA5-175C-411F-84F8-493ADF33F72E}" type="slidenum">
              <a:rPr lang="cs-CZ" smtClean="0"/>
              <a:t>‹#›</a:t>
            </a:fld>
            <a:endParaRPr lang="cs-CZ"/>
          </a:p>
        </p:txBody>
      </p:sp>
    </p:spTree>
    <p:extLst>
      <p:ext uri="{BB962C8B-B14F-4D97-AF65-F5344CB8AC3E}">
        <p14:creationId xmlns:p14="http://schemas.microsoft.com/office/powerpoint/2010/main" val="2681886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6EB215F8-2691-416A-82FE-4283CDEDDED5}" type="datetime1">
              <a:rPr lang="cs-CZ" smtClean="0"/>
              <a:t>22.4.2016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44EA4F-E69B-4441-8802-C8AB190C2EC3}" type="slidenum">
              <a:rPr lang="cs-CZ" smtClean="0"/>
              <a:t>‹#›</a:t>
            </a:fld>
            <a:endParaRPr lang="cs-CZ"/>
          </a:p>
        </p:txBody>
      </p:sp>
    </p:spTree>
    <p:extLst>
      <p:ext uri="{BB962C8B-B14F-4D97-AF65-F5344CB8AC3E}">
        <p14:creationId xmlns:p14="http://schemas.microsoft.com/office/powerpoint/2010/main" val="4235755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8F4EEDF-262C-41EA-8565-D2FF9329F43C}" type="datetime1">
              <a:rPr lang="cs-CZ" smtClean="0"/>
              <a:t>22.4.2016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44EA4F-E69B-4441-8802-C8AB190C2EC3}" type="slidenum">
              <a:rPr lang="cs-CZ" smtClean="0"/>
              <a:t>‹#›</a:t>
            </a:fld>
            <a:endParaRPr lang="cs-CZ"/>
          </a:p>
        </p:txBody>
      </p:sp>
    </p:spTree>
    <p:extLst>
      <p:ext uri="{BB962C8B-B14F-4D97-AF65-F5344CB8AC3E}">
        <p14:creationId xmlns:p14="http://schemas.microsoft.com/office/powerpoint/2010/main" val="1415009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861A0F1-3981-4727-B9AB-DB9FC8BFB578}" type="datetime1">
              <a:rPr lang="cs-CZ" smtClean="0"/>
              <a:t>22.4.2016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44EA4F-E69B-4441-8802-C8AB190C2EC3}" type="slidenum">
              <a:rPr lang="cs-CZ" smtClean="0"/>
              <a:t>‹#›</a:t>
            </a:fld>
            <a:endParaRPr lang="cs-CZ"/>
          </a:p>
        </p:txBody>
      </p:sp>
    </p:spTree>
    <p:extLst>
      <p:ext uri="{BB962C8B-B14F-4D97-AF65-F5344CB8AC3E}">
        <p14:creationId xmlns:p14="http://schemas.microsoft.com/office/powerpoint/2010/main" val="992345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382E678-BFFF-40F8-B0F1-499A9B364E14}" type="datetime1">
              <a:rPr lang="cs-CZ" smtClean="0"/>
              <a:t>22.4.2016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44EA4F-E69B-4441-8802-C8AB190C2EC3}" type="slidenum">
              <a:rPr lang="cs-CZ" smtClean="0"/>
              <a:t>‹#›</a:t>
            </a:fld>
            <a:endParaRPr lang="cs-CZ"/>
          </a:p>
        </p:txBody>
      </p:sp>
    </p:spTree>
    <p:extLst>
      <p:ext uri="{BB962C8B-B14F-4D97-AF65-F5344CB8AC3E}">
        <p14:creationId xmlns:p14="http://schemas.microsoft.com/office/powerpoint/2010/main" val="3430748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95692D1-956E-4798-8C90-EC0F5641F9C5}" type="datetime1">
              <a:rPr lang="cs-CZ" smtClean="0"/>
              <a:t>22.4.2016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44EA4F-E69B-4441-8802-C8AB190C2EC3}" type="slidenum">
              <a:rPr lang="cs-CZ" smtClean="0"/>
              <a:t>‹#›</a:t>
            </a:fld>
            <a:endParaRPr lang="cs-CZ"/>
          </a:p>
        </p:txBody>
      </p:sp>
    </p:spTree>
    <p:extLst>
      <p:ext uri="{BB962C8B-B14F-4D97-AF65-F5344CB8AC3E}">
        <p14:creationId xmlns:p14="http://schemas.microsoft.com/office/powerpoint/2010/main" val="3297669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5AFA7C5-6C1A-4B17-8BD7-87AFED7F6101}" type="datetime1">
              <a:rPr lang="cs-CZ" smtClean="0"/>
              <a:t>22.4.2016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44EA4F-E69B-4441-8802-C8AB190C2EC3}" type="slidenum">
              <a:rPr lang="cs-CZ" smtClean="0"/>
              <a:t>‹#›</a:t>
            </a:fld>
            <a:endParaRPr lang="cs-CZ"/>
          </a:p>
        </p:txBody>
      </p:sp>
    </p:spTree>
    <p:extLst>
      <p:ext uri="{BB962C8B-B14F-4D97-AF65-F5344CB8AC3E}">
        <p14:creationId xmlns:p14="http://schemas.microsoft.com/office/powerpoint/2010/main" val="251904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5F3F0D3-21A6-40B9-8ED2-9989493AA149}" type="datetime1">
              <a:rPr lang="cs-CZ" smtClean="0"/>
              <a:t>22.4.2016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D44EA4F-E69B-4441-8802-C8AB190C2EC3}" type="slidenum">
              <a:rPr lang="cs-CZ" smtClean="0"/>
              <a:t>‹#›</a:t>
            </a:fld>
            <a:endParaRPr lang="cs-CZ"/>
          </a:p>
        </p:txBody>
      </p:sp>
    </p:spTree>
    <p:extLst>
      <p:ext uri="{BB962C8B-B14F-4D97-AF65-F5344CB8AC3E}">
        <p14:creationId xmlns:p14="http://schemas.microsoft.com/office/powerpoint/2010/main" val="2799352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1A73B19-1DF5-4589-AB01-DEDC5103DF10}" type="datetime1">
              <a:rPr lang="cs-CZ" smtClean="0"/>
              <a:t>22.4.2016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D44EA4F-E69B-4441-8802-C8AB190C2EC3}" type="slidenum">
              <a:rPr lang="cs-CZ" smtClean="0"/>
              <a:t>‹#›</a:t>
            </a:fld>
            <a:endParaRPr lang="cs-CZ"/>
          </a:p>
        </p:txBody>
      </p:sp>
    </p:spTree>
    <p:extLst>
      <p:ext uri="{BB962C8B-B14F-4D97-AF65-F5344CB8AC3E}">
        <p14:creationId xmlns:p14="http://schemas.microsoft.com/office/powerpoint/2010/main" val="3422550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6B0626C-BC3A-4576-BC6A-A891BC37EF6B}" type="datetime1">
              <a:rPr lang="cs-CZ" smtClean="0"/>
              <a:t>22.4.2016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D44EA4F-E69B-4441-8802-C8AB190C2EC3}" type="slidenum">
              <a:rPr lang="cs-CZ" smtClean="0"/>
              <a:t>‹#›</a:t>
            </a:fld>
            <a:endParaRPr lang="cs-CZ"/>
          </a:p>
        </p:txBody>
      </p:sp>
    </p:spTree>
    <p:extLst>
      <p:ext uri="{BB962C8B-B14F-4D97-AF65-F5344CB8AC3E}">
        <p14:creationId xmlns:p14="http://schemas.microsoft.com/office/powerpoint/2010/main" val="399002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722F197-759B-4488-90B0-077E02A51E10}" type="datetime1">
              <a:rPr lang="cs-CZ" smtClean="0"/>
              <a:t>22.4.2016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44EA4F-E69B-4441-8802-C8AB190C2EC3}" type="slidenum">
              <a:rPr lang="cs-CZ" smtClean="0"/>
              <a:t>‹#›</a:t>
            </a:fld>
            <a:endParaRPr lang="cs-CZ"/>
          </a:p>
        </p:txBody>
      </p:sp>
    </p:spTree>
    <p:extLst>
      <p:ext uri="{BB962C8B-B14F-4D97-AF65-F5344CB8AC3E}">
        <p14:creationId xmlns:p14="http://schemas.microsoft.com/office/powerpoint/2010/main" val="947553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0179F4A-7E48-4315-9D0E-E84C289F9735}" type="datetime1">
              <a:rPr lang="cs-CZ" smtClean="0"/>
              <a:t>22.4.2016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44EA4F-E69B-4441-8802-C8AB190C2EC3}" type="slidenum">
              <a:rPr lang="cs-CZ" smtClean="0"/>
              <a:t>‹#›</a:t>
            </a:fld>
            <a:endParaRPr lang="cs-CZ"/>
          </a:p>
        </p:txBody>
      </p:sp>
    </p:spTree>
    <p:extLst>
      <p:ext uri="{BB962C8B-B14F-4D97-AF65-F5344CB8AC3E}">
        <p14:creationId xmlns:p14="http://schemas.microsoft.com/office/powerpoint/2010/main" val="1219122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00BD8C-3984-40AC-A22C-DC8D610F4D92}" type="datetime1">
              <a:rPr lang="cs-CZ" smtClean="0"/>
              <a:t>22.4.2016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44EA4F-E69B-4441-8802-C8AB190C2EC3}" type="slidenum">
              <a:rPr lang="cs-CZ" smtClean="0"/>
              <a:t>‹#›</a:t>
            </a:fld>
            <a:endParaRPr lang="cs-CZ"/>
          </a:p>
        </p:txBody>
      </p:sp>
    </p:spTree>
    <p:extLst>
      <p:ext uri="{BB962C8B-B14F-4D97-AF65-F5344CB8AC3E}">
        <p14:creationId xmlns:p14="http://schemas.microsoft.com/office/powerpoint/2010/main" val="1868437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2276872"/>
            <a:ext cx="7772400" cy="1470025"/>
          </a:xfrm>
          <a:ln w="12700">
            <a:solidFill>
              <a:schemeClr val="tx1"/>
            </a:solidFill>
          </a:ln>
        </p:spPr>
        <p:txBody>
          <a:bodyPr/>
          <a:lstStyle/>
          <a:p>
            <a:r>
              <a:rPr lang="cs-CZ" b="1" dirty="0" smtClean="0">
                <a:solidFill>
                  <a:schemeClr val="accent6">
                    <a:lumMod val="75000"/>
                  </a:schemeClr>
                </a:solidFill>
                <a:latin typeface="Times New Roman" panose="02020603050405020304" pitchFamily="18" charset="0"/>
                <a:cs typeface="Times New Roman" panose="02020603050405020304" pitchFamily="18" charset="0"/>
              </a:rPr>
              <a:t>Alternativní pedagogika</a:t>
            </a:r>
            <a:endParaRPr lang="cs-CZ" b="1"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a:xfrm>
            <a:off x="1371600" y="4149080"/>
            <a:ext cx="6400800" cy="2016224"/>
          </a:xfrm>
        </p:spPr>
        <p:txBody>
          <a:bodyPr>
            <a:normAutofit/>
          </a:bodyPr>
          <a:lstStyle/>
          <a:p>
            <a:r>
              <a:rPr lang="cs-CZ" sz="2400" b="1" dirty="0" smtClean="0">
                <a:solidFill>
                  <a:schemeClr val="tx1"/>
                </a:solidFill>
                <a:latin typeface="Times New Roman" panose="02020603050405020304" pitchFamily="18" charset="0"/>
                <a:cs typeface="Times New Roman" panose="02020603050405020304" pitchFamily="18" charset="0"/>
              </a:rPr>
              <a:t>Pavel Pecina</a:t>
            </a:r>
          </a:p>
          <a:p>
            <a:endParaRPr lang="cs-CZ" sz="2400" dirty="0">
              <a:solidFill>
                <a:schemeClr val="tx1"/>
              </a:solidFill>
              <a:latin typeface="Times New Roman" panose="02020603050405020304" pitchFamily="18" charset="0"/>
              <a:cs typeface="Times New Roman" panose="02020603050405020304" pitchFamily="18" charset="0"/>
            </a:endParaRPr>
          </a:p>
          <a:p>
            <a:endParaRPr lang="cs-CZ" sz="2400" dirty="0" smtClean="0">
              <a:solidFill>
                <a:schemeClr val="tx1"/>
              </a:solidFill>
              <a:latin typeface="Times New Roman" panose="02020603050405020304" pitchFamily="18" charset="0"/>
              <a:cs typeface="Times New Roman" panose="02020603050405020304" pitchFamily="18" charset="0"/>
            </a:endParaRPr>
          </a:p>
          <a:p>
            <a:r>
              <a:rPr lang="cs-CZ" sz="2400" dirty="0" smtClean="0">
                <a:solidFill>
                  <a:schemeClr val="tx1"/>
                </a:solidFill>
                <a:latin typeface="Times New Roman" panose="02020603050405020304" pitchFamily="18" charset="0"/>
                <a:cs typeface="Times New Roman" panose="02020603050405020304" pitchFamily="18" charset="0"/>
              </a:rPr>
              <a:t>Brno 2016</a:t>
            </a:r>
            <a:endParaRPr lang="cs-CZ" sz="2400" dirty="0">
              <a:solidFill>
                <a:schemeClr val="tx1"/>
              </a:solidFill>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6D44EA4F-E69B-4441-8802-C8AB190C2EC3}" type="slidenum">
              <a:rPr lang="cs-CZ" smtClean="0"/>
              <a:t>1</a:t>
            </a:fld>
            <a:endParaRPr lang="cs-CZ"/>
          </a:p>
        </p:txBody>
      </p:sp>
    </p:spTree>
    <p:extLst>
      <p:ext uri="{BB962C8B-B14F-4D97-AF65-F5344CB8AC3E}">
        <p14:creationId xmlns:p14="http://schemas.microsoft.com/office/powerpoint/2010/main" val="338447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048672"/>
          </a:xfrm>
        </p:spPr>
        <p:txBody>
          <a:bodyPr>
            <a:normAutofit/>
          </a:bodyPr>
          <a:lstStyle/>
          <a:p>
            <a:pPr marL="0" indent="0">
              <a:buNone/>
            </a:pPr>
            <a:r>
              <a:rPr lang="cs-CZ" sz="2400" b="1" dirty="0" err="1" smtClean="0">
                <a:latin typeface="Times New Roman" panose="02020603050405020304" pitchFamily="18" charset="0"/>
                <a:cs typeface="Times New Roman" panose="02020603050405020304" pitchFamily="18" charset="0"/>
              </a:rPr>
              <a:t>Montessoriovská</a:t>
            </a:r>
            <a:r>
              <a:rPr lang="cs-CZ" sz="2400" b="1" dirty="0" smtClean="0">
                <a:latin typeface="Times New Roman" panose="02020603050405020304" pitchFamily="18" charset="0"/>
                <a:cs typeface="Times New Roman" panose="02020603050405020304" pitchFamily="18" charset="0"/>
              </a:rPr>
              <a:t> škola</a:t>
            </a:r>
          </a:p>
          <a:p>
            <a:pPr marL="0" indent="0" algn="just">
              <a:buNone/>
            </a:pPr>
            <a:r>
              <a:rPr lang="cs-CZ" sz="2000" dirty="0" smtClean="0">
                <a:latin typeface="Times New Roman" panose="02020603050405020304" pitchFamily="18" charset="0"/>
                <a:ea typeface="Calibri"/>
                <a:cs typeface="Times New Roman" panose="02020603050405020304" pitchFamily="18" charset="0"/>
              </a:rPr>
              <a:t>Nazvána </a:t>
            </a:r>
            <a:r>
              <a:rPr lang="cs-CZ" sz="2000" dirty="0">
                <a:latin typeface="Times New Roman" panose="02020603050405020304" pitchFamily="18" charset="0"/>
                <a:ea typeface="Calibri"/>
                <a:cs typeface="Times New Roman" panose="02020603050405020304" pitchFamily="18" charset="0"/>
              </a:rPr>
              <a:t>podle </a:t>
            </a:r>
            <a:r>
              <a:rPr lang="cs-CZ" sz="2000" b="1" dirty="0">
                <a:latin typeface="Times New Roman" panose="02020603050405020304" pitchFamily="18" charset="0"/>
                <a:ea typeface="Calibri"/>
                <a:cs typeface="Times New Roman" panose="02020603050405020304" pitchFamily="18" charset="0"/>
              </a:rPr>
              <a:t>Marie </a:t>
            </a:r>
            <a:r>
              <a:rPr lang="cs-CZ" sz="2000" b="1" dirty="0" err="1">
                <a:latin typeface="Times New Roman" panose="02020603050405020304" pitchFamily="18" charset="0"/>
                <a:ea typeface="Calibri"/>
                <a:cs typeface="Times New Roman" panose="02020603050405020304" pitchFamily="18" charset="0"/>
              </a:rPr>
              <a:t>Montessoriové</a:t>
            </a:r>
            <a:r>
              <a:rPr lang="cs-CZ" sz="2000" b="1" dirty="0">
                <a:latin typeface="Times New Roman" panose="02020603050405020304" pitchFamily="18" charset="0"/>
                <a:ea typeface="Calibri"/>
                <a:cs typeface="Times New Roman" panose="02020603050405020304" pitchFamily="18" charset="0"/>
              </a:rPr>
              <a:t> </a:t>
            </a:r>
            <a:r>
              <a:rPr lang="cs-CZ" sz="2000" dirty="0">
                <a:latin typeface="Times New Roman" panose="02020603050405020304" pitchFamily="18" charset="0"/>
                <a:ea typeface="Calibri"/>
                <a:cs typeface="Times New Roman" panose="02020603050405020304" pitchFamily="18" charset="0"/>
              </a:rPr>
              <a:t>(1879 až 1952), italské lékařky, pedagožky, průkopnice mírového hnutí a organizátorky boje za práva dětí </a:t>
            </a:r>
            <a:br>
              <a:rPr lang="cs-CZ" sz="2000" dirty="0">
                <a:latin typeface="Times New Roman" panose="02020603050405020304" pitchFamily="18" charset="0"/>
                <a:ea typeface="Calibri"/>
                <a:cs typeface="Times New Roman" panose="02020603050405020304" pitchFamily="18" charset="0"/>
              </a:rPr>
            </a:br>
            <a:r>
              <a:rPr lang="cs-CZ" sz="2000" dirty="0">
                <a:latin typeface="Times New Roman" panose="02020603050405020304" pitchFamily="18" charset="0"/>
                <a:ea typeface="Calibri"/>
                <a:cs typeface="Times New Roman" panose="02020603050405020304" pitchFamily="18" charset="0"/>
              </a:rPr>
              <a:t>a žen. Patří bezpochyby k nejvýznamnějším postavám reformně-pedagogického hnutí. </a:t>
            </a:r>
            <a:endParaRPr lang="cs-CZ" sz="2000" dirty="0" smtClean="0">
              <a:latin typeface="Times New Roman" panose="02020603050405020304" pitchFamily="18" charset="0"/>
              <a:ea typeface="Calibri"/>
              <a:cs typeface="Times New Roman" panose="02020603050405020304" pitchFamily="18" charset="0"/>
            </a:endParaRPr>
          </a:p>
          <a:p>
            <a:pPr marL="0" indent="0" algn="just">
              <a:buNone/>
            </a:pPr>
            <a:r>
              <a:rPr lang="cs-CZ" sz="2000" dirty="0" smtClean="0">
                <a:latin typeface="Times New Roman" panose="02020603050405020304" pitchFamily="18" charset="0"/>
                <a:ea typeface="Calibri"/>
                <a:cs typeface="Times New Roman" panose="02020603050405020304" pitchFamily="18" charset="0"/>
              </a:rPr>
              <a:t>V </a:t>
            </a:r>
            <a:r>
              <a:rPr lang="cs-CZ" sz="2000" dirty="0">
                <a:latin typeface="Times New Roman" panose="02020603050405020304" pitchFamily="18" charset="0"/>
                <a:ea typeface="Calibri"/>
                <a:cs typeface="Times New Roman" panose="02020603050405020304" pitchFamily="18" charset="0"/>
              </a:rPr>
              <a:t>roce 1907 založila v Římě </a:t>
            </a:r>
            <a:r>
              <a:rPr lang="cs-CZ" sz="2000" b="1" dirty="0">
                <a:latin typeface="Times New Roman" panose="02020603050405020304" pitchFamily="18" charset="0"/>
                <a:ea typeface="Calibri"/>
                <a:cs typeface="Times New Roman" panose="02020603050405020304" pitchFamily="18" charset="0"/>
              </a:rPr>
              <a:t>„Dům dětí"</a:t>
            </a:r>
            <a:r>
              <a:rPr lang="cs-CZ" sz="2000" dirty="0">
                <a:latin typeface="Times New Roman" panose="02020603050405020304" pitchFamily="18" charset="0"/>
                <a:ea typeface="Calibri"/>
                <a:cs typeface="Times New Roman" panose="02020603050405020304" pitchFamily="18" charset="0"/>
              </a:rPr>
              <a:t> (</a:t>
            </a:r>
            <a:r>
              <a:rPr lang="cs-CZ" sz="2000" dirty="0" err="1">
                <a:latin typeface="Times New Roman" panose="02020603050405020304" pitchFamily="18" charset="0"/>
                <a:ea typeface="Calibri"/>
                <a:cs typeface="Times New Roman" panose="02020603050405020304" pitchFamily="18" charset="0"/>
              </a:rPr>
              <a:t>Casa</a:t>
            </a:r>
            <a:r>
              <a:rPr lang="cs-CZ" sz="2000" dirty="0">
                <a:latin typeface="Times New Roman" panose="02020603050405020304" pitchFamily="18" charset="0"/>
                <a:ea typeface="Calibri"/>
                <a:cs typeface="Times New Roman" panose="02020603050405020304" pitchFamily="18" charset="0"/>
              </a:rPr>
              <a:t> dei </a:t>
            </a:r>
            <a:r>
              <a:rPr lang="cs-CZ" sz="2000" dirty="0" err="1">
                <a:latin typeface="Times New Roman" panose="02020603050405020304" pitchFamily="18" charset="0"/>
                <a:ea typeface="Calibri"/>
                <a:cs typeface="Times New Roman" panose="02020603050405020304" pitchFamily="18" charset="0"/>
              </a:rPr>
              <a:t>bambini</a:t>
            </a:r>
            <a:r>
              <a:rPr lang="cs-CZ" sz="2000" dirty="0">
                <a:latin typeface="Times New Roman" panose="02020603050405020304" pitchFamily="18" charset="0"/>
                <a:ea typeface="Calibri"/>
                <a:cs typeface="Times New Roman" panose="02020603050405020304" pitchFamily="18" charset="0"/>
              </a:rPr>
              <a:t>), kde vytvořila originální edukační prostředí v duchu výrazného pedocentrismu a důvěry ve spontánní </a:t>
            </a:r>
            <a:r>
              <a:rPr lang="cs-CZ" sz="2000" dirty="0" err="1">
                <a:latin typeface="Times New Roman" panose="02020603050405020304" pitchFamily="18" charset="0"/>
                <a:ea typeface="Calibri"/>
                <a:cs typeface="Times New Roman" panose="02020603050405020304" pitchFamily="18" charset="0"/>
              </a:rPr>
              <a:t>seberozvíjení</a:t>
            </a:r>
            <a:r>
              <a:rPr lang="cs-CZ" sz="2000" dirty="0">
                <a:latin typeface="Times New Roman" panose="02020603050405020304" pitchFamily="18" charset="0"/>
                <a:ea typeface="Calibri"/>
                <a:cs typeface="Times New Roman" panose="02020603050405020304" pitchFamily="18" charset="0"/>
              </a:rPr>
              <a:t> dítěte. Vycházela ze zkušeností s duševně postiženými dětmi a zejména z vlastních pozorování dětí </a:t>
            </a:r>
            <a:r>
              <a:rPr lang="cs-CZ" sz="2000" dirty="0" smtClean="0">
                <a:latin typeface="Times New Roman" panose="02020603050405020304" pitchFamily="18" charset="0"/>
                <a:ea typeface="Calibri"/>
                <a:cs typeface="Times New Roman" panose="02020603050405020304" pitchFamily="18" charset="0"/>
              </a:rPr>
              <a:t> v </a:t>
            </a:r>
            <a:r>
              <a:rPr lang="cs-CZ" sz="2000" dirty="0">
                <a:latin typeface="Times New Roman" panose="02020603050405020304" pitchFamily="18" charset="0"/>
                <a:ea typeface="Calibri"/>
                <a:cs typeface="Times New Roman" panose="02020603050405020304" pitchFamily="18" charset="0"/>
              </a:rPr>
              <a:t>různých situacích</a:t>
            </a:r>
            <a:r>
              <a:rPr lang="cs-CZ" sz="2000" dirty="0" smtClean="0">
                <a:latin typeface="Times New Roman" panose="02020603050405020304" pitchFamily="18" charset="0"/>
                <a:ea typeface="Calibri"/>
                <a:cs typeface="Times New Roman" panose="02020603050405020304" pitchFamily="18" charset="0"/>
              </a:rPr>
              <a:t>.</a:t>
            </a:r>
          </a:p>
          <a:p>
            <a:pPr marL="0" indent="0" algn="just">
              <a:buNone/>
            </a:pPr>
            <a:r>
              <a:rPr lang="cs-CZ" sz="2000" b="1" dirty="0">
                <a:latin typeface="Times New Roman" panose="02020603050405020304" pitchFamily="18" charset="0"/>
                <a:ea typeface="Calibri"/>
                <a:cs typeface="Times New Roman" panose="02020603050405020304" pitchFamily="18" charset="0"/>
              </a:rPr>
              <a:t>Smyslem</a:t>
            </a:r>
            <a:r>
              <a:rPr lang="cs-CZ" sz="2000" dirty="0">
                <a:latin typeface="Times New Roman" panose="02020603050405020304" pitchFamily="18" charset="0"/>
                <a:ea typeface="Calibri"/>
                <a:cs typeface="Times New Roman" panose="02020603050405020304" pitchFamily="18" charset="0"/>
              </a:rPr>
              <a:t> </a:t>
            </a:r>
            <a:r>
              <a:rPr lang="cs-CZ" sz="2000" b="1" dirty="0" err="1">
                <a:latin typeface="Times New Roman" panose="02020603050405020304" pitchFamily="18" charset="0"/>
                <a:ea typeface="Calibri"/>
                <a:cs typeface="Times New Roman" panose="02020603050405020304" pitchFamily="18" charset="0"/>
              </a:rPr>
              <a:t>montessoriovské</a:t>
            </a:r>
            <a:r>
              <a:rPr lang="cs-CZ" sz="2000" b="1" dirty="0">
                <a:latin typeface="Times New Roman" panose="02020603050405020304" pitchFamily="18" charset="0"/>
                <a:ea typeface="Calibri"/>
                <a:cs typeface="Times New Roman" panose="02020603050405020304" pitchFamily="18" charset="0"/>
              </a:rPr>
              <a:t> koncepce </a:t>
            </a:r>
            <a:r>
              <a:rPr lang="cs-CZ" sz="2000" dirty="0">
                <a:latin typeface="Times New Roman" panose="02020603050405020304" pitchFamily="18" charset="0"/>
                <a:ea typeface="Calibri"/>
                <a:cs typeface="Times New Roman" panose="02020603050405020304" pitchFamily="18" charset="0"/>
              </a:rPr>
              <a:t>je vytvářet takové edukační prostředí, které umožňuje přirozený vývoj dětí. Úkolem výchovy je připravovat podněty a prostředky specifické pro tzv. senzitivní fáze. Jsou to např. fáze pro rozvoj pohybových činností, řeči, morálního cítění atd. Individualizaci vzdělávání umožňuje předem připravené prostředí. Zásadní roli hrají speciální pomůcky, které jsou klíčem k poznání světa. Pro malé děti to jsou pomůcky ke cvičení činností „praktického života" a speciální pomůcky pro rozvoj smyslů, rozvoj řeči, rozvoj matematických schopností aj. V procesu učení, kdy vychovatel ustupuje do pozadí, je rozhodující vnitřní tvořivost dítěte.</a:t>
            </a:r>
          </a:p>
        </p:txBody>
      </p:sp>
      <p:sp>
        <p:nvSpPr>
          <p:cNvPr id="2" name="Zástupný symbol pro číslo snímku 1"/>
          <p:cNvSpPr>
            <a:spLocks noGrp="1"/>
          </p:cNvSpPr>
          <p:nvPr>
            <p:ph type="sldNum" sz="quarter" idx="12"/>
          </p:nvPr>
        </p:nvSpPr>
        <p:spPr/>
        <p:txBody>
          <a:bodyPr/>
          <a:lstStyle/>
          <a:p>
            <a:fld id="{6D44EA4F-E69B-4441-8802-C8AB190C2EC3}" type="slidenum">
              <a:rPr lang="cs-CZ" smtClean="0"/>
              <a:t>10</a:t>
            </a:fld>
            <a:endParaRPr lang="cs-CZ"/>
          </a:p>
        </p:txBody>
      </p:sp>
    </p:spTree>
    <p:extLst>
      <p:ext uri="{BB962C8B-B14F-4D97-AF65-F5344CB8AC3E}">
        <p14:creationId xmlns:p14="http://schemas.microsoft.com/office/powerpoint/2010/main" val="2933035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a:bodyPr>
          <a:lstStyle/>
          <a:p>
            <a:pPr marL="1588" lvl="0" indent="0" algn="just">
              <a:spcBef>
                <a:spcPts val="0"/>
              </a:spcBef>
              <a:buNone/>
            </a:pPr>
            <a:r>
              <a:rPr lang="cs-CZ" sz="2000" dirty="0" smtClean="0">
                <a:solidFill>
                  <a:prstClr val="black"/>
                </a:solidFill>
                <a:latin typeface="Times New Roman" panose="02020603050405020304" pitchFamily="18" charset="0"/>
                <a:ea typeface="Calibri"/>
                <a:cs typeface="Times New Roman" panose="02020603050405020304" pitchFamily="18" charset="0"/>
              </a:rPr>
              <a:t>Vzdělávací </a:t>
            </a:r>
            <a:r>
              <a:rPr lang="cs-CZ" sz="2000" dirty="0">
                <a:solidFill>
                  <a:prstClr val="black"/>
                </a:solidFill>
                <a:latin typeface="Times New Roman" panose="02020603050405020304" pitchFamily="18" charset="0"/>
                <a:ea typeface="Calibri"/>
                <a:cs typeface="Times New Roman" panose="02020603050405020304" pitchFamily="18" charset="0"/>
              </a:rPr>
              <a:t>princip </a:t>
            </a:r>
            <a:r>
              <a:rPr lang="cs-CZ" sz="2000" dirty="0" err="1">
                <a:solidFill>
                  <a:prstClr val="black"/>
                </a:solidFill>
                <a:latin typeface="Times New Roman" panose="02020603050405020304" pitchFamily="18" charset="0"/>
                <a:ea typeface="Calibri"/>
                <a:cs typeface="Times New Roman" panose="02020603050405020304" pitchFamily="18" charset="0"/>
              </a:rPr>
              <a:t>montessoriovské</a:t>
            </a:r>
            <a:r>
              <a:rPr lang="cs-CZ" sz="2000" dirty="0">
                <a:solidFill>
                  <a:prstClr val="black"/>
                </a:solidFill>
                <a:latin typeface="Times New Roman" panose="02020603050405020304" pitchFamily="18" charset="0"/>
                <a:ea typeface="Calibri"/>
                <a:cs typeface="Times New Roman" panose="02020603050405020304" pitchFamily="18" charset="0"/>
              </a:rPr>
              <a:t> pedagogiky lze shrnout do požadavku dítěte vůči vychovateli</a:t>
            </a:r>
            <a:r>
              <a:rPr lang="cs-CZ" sz="2000" b="1" dirty="0">
                <a:solidFill>
                  <a:prstClr val="black"/>
                </a:solidFill>
                <a:latin typeface="Times New Roman" panose="02020603050405020304" pitchFamily="18" charset="0"/>
                <a:ea typeface="Calibri"/>
                <a:cs typeface="Times New Roman" panose="02020603050405020304" pitchFamily="18" charset="0"/>
              </a:rPr>
              <a:t>: „Pomoz mi, abych to mohl udělat sám"</a:t>
            </a:r>
            <a:r>
              <a:rPr lang="cs-CZ" sz="2000" dirty="0">
                <a:solidFill>
                  <a:prstClr val="black"/>
                </a:solidFill>
                <a:latin typeface="Times New Roman" panose="02020603050405020304" pitchFamily="18" charset="0"/>
                <a:ea typeface="Calibri"/>
                <a:cs typeface="Times New Roman" panose="02020603050405020304" pitchFamily="18" charset="0"/>
              </a:rPr>
              <a:t>. Charakteristické pro didaktickou koncepci </a:t>
            </a:r>
            <a:r>
              <a:rPr lang="cs-CZ" sz="2000" dirty="0" err="1">
                <a:solidFill>
                  <a:prstClr val="black"/>
                </a:solidFill>
                <a:latin typeface="Times New Roman" panose="02020603050405020304" pitchFamily="18" charset="0"/>
                <a:ea typeface="Calibri"/>
                <a:cs typeface="Times New Roman" panose="02020603050405020304" pitchFamily="18" charset="0"/>
              </a:rPr>
              <a:t>Montessoriové</a:t>
            </a:r>
            <a:r>
              <a:rPr lang="cs-CZ" sz="2000" dirty="0">
                <a:solidFill>
                  <a:prstClr val="black"/>
                </a:solidFill>
                <a:latin typeface="Times New Roman" panose="02020603050405020304" pitchFamily="18" charset="0"/>
                <a:ea typeface="Calibri"/>
                <a:cs typeface="Times New Roman" panose="02020603050405020304" pitchFamily="18" charset="0"/>
              </a:rPr>
              <a:t> je slučování dětí různého věku a </a:t>
            </a:r>
            <a:r>
              <a:rPr lang="cs-CZ" sz="2000" b="1" dirty="0">
                <a:solidFill>
                  <a:prstClr val="black"/>
                </a:solidFill>
                <a:latin typeface="Times New Roman" panose="02020603050405020304" pitchFamily="18" charset="0"/>
                <a:ea typeface="Calibri"/>
                <a:cs typeface="Times New Roman" panose="02020603050405020304" pitchFamily="18" charset="0"/>
              </a:rPr>
              <a:t>odmítání striktního rozdělování podle ročníků</a:t>
            </a:r>
            <a:r>
              <a:rPr lang="cs-CZ" sz="2000" dirty="0">
                <a:solidFill>
                  <a:prstClr val="black"/>
                </a:solidFill>
                <a:latin typeface="Times New Roman" panose="02020603050405020304" pitchFamily="18" charset="0"/>
                <a:ea typeface="Calibri"/>
                <a:cs typeface="Times New Roman" panose="02020603050405020304" pitchFamily="18" charset="0"/>
              </a:rPr>
              <a:t>. </a:t>
            </a:r>
            <a:endParaRPr lang="cs-CZ" sz="2000" dirty="0" smtClean="0">
              <a:solidFill>
                <a:prstClr val="black"/>
              </a:solidFill>
              <a:latin typeface="Times New Roman" panose="02020603050405020304" pitchFamily="18" charset="0"/>
              <a:ea typeface="Calibri"/>
              <a:cs typeface="Times New Roman" panose="02020603050405020304" pitchFamily="18" charset="0"/>
            </a:endParaRPr>
          </a:p>
          <a:p>
            <a:pPr marL="1588" lvl="0" indent="0" algn="just">
              <a:spcBef>
                <a:spcPts val="0"/>
              </a:spcBef>
              <a:buNone/>
            </a:pPr>
            <a:r>
              <a:rPr lang="cs-CZ" sz="2000" dirty="0" smtClean="0">
                <a:solidFill>
                  <a:prstClr val="black"/>
                </a:solidFill>
                <a:latin typeface="Times New Roman" panose="02020603050405020304" pitchFamily="18" charset="0"/>
                <a:ea typeface="Calibri"/>
                <a:cs typeface="Times New Roman" panose="02020603050405020304" pitchFamily="18" charset="0"/>
              </a:rPr>
              <a:t>Zvláštní </a:t>
            </a:r>
            <a:r>
              <a:rPr lang="cs-CZ" sz="2000" dirty="0">
                <a:solidFill>
                  <a:prstClr val="black"/>
                </a:solidFill>
                <a:latin typeface="Times New Roman" panose="02020603050405020304" pitchFamily="18" charset="0"/>
                <a:ea typeface="Calibri"/>
                <a:cs typeface="Times New Roman" panose="02020603050405020304" pitchFamily="18" charset="0"/>
              </a:rPr>
              <a:t>postavení v této škole zaujímá tzv. </a:t>
            </a:r>
            <a:r>
              <a:rPr lang="cs-CZ" sz="2000" b="1" dirty="0">
                <a:solidFill>
                  <a:prstClr val="black"/>
                </a:solidFill>
                <a:latin typeface="Times New Roman" panose="02020603050405020304" pitchFamily="18" charset="0"/>
                <a:ea typeface="Calibri"/>
                <a:cs typeface="Times New Roman" panose="02020603050405020304" pitchFamily="18" charset="0"/>
              </a:rPr>
              <a:t>kosmická výchova</a:t>
            </a:r>
            <a:r>
              <a:rPr lang="cs-CZ" sz="2000" dirty="0">
                <a:solidFill>
                  <a:prstClr val="black"/>
                </a:solidFill>
                <a:latin typeface="Times New Roman" panose="02020603050405020304" pitchFamily="18" charset="0"/>
                <a:ea typeface="Calibri"/>
                <a:cs typeface="Times New Roman" panose="02020603050405020304" pitchFamily="18" charset="0"/>
              </a:rPr>
              <a:t>. Jejím smyslem je poskytovat dětem povědomí </a:t>
            </a:r>
            <a:r>
              <a:rPr lang="cs-CZ" sz="2000" dirty="0" smtClean="0">
                <a:solidFill>
                  <a:prstClr val="black"/>
                </a:solidFill>
                <a:latin typeface="Times New Roman" panose="02020603050405020304" pitchFamily="18" charset="0"/>
                <a:ea typeface="Calibri"/>
                <a:cs typeface="Times New Roman" panose="02020603050405020304" pitchFamily="18" charset="0"/>
              </a:rPr>
              <a:t>o </a:t>
            </a:r>
            <a:r>
              <a:rPr lang="cs-CZ" sz="2000" dirty="0">
                <a:solidFill>
                  <a:prstClr val="black"/>
                </a:solidFill>
                <a:latin typeface="Times New Roman" panose="02020603050405020304" pitchFamily="18" charset="0"/>
                <a:ea typeface="Calibri"/>
                <a:cs typeface="Times New Roman" panose="02020603050405020304" pitchFamily="18" charset="0"/>
              </a:rPr>
              <a:t>vzájemných vazbách člověka a přírodního prostředí a přispívat k vytváření zodpovědnosti každého jedince za důsledky vymožeností uměle vytvořené kultury a civilizace. K tomu se využívá </a:t>
            </a:r>
            <a:r>
              <a:rPr lang="cs-CZ" sz="2000" b="1" dirty="0">
                <a:solidFill>
                  <a:prstClr val="black"/>
                </a:solidFill>
                <a:latin typeface="Times New Roman" panose="02020603050405020304" pitchFamily="18" charset="0"/>
                <a:ea typeface="Calibri"/>
                <a:cs typeface="Times New Roman" panose="02020603050405020304" pitchFamily="18" charset="0"/>
              </a:rPr>
              <a:t>projektové vyučování.</a:t>
            </a:r>
            <a:endParaRPr lang="cs-CZ" sz="2000" dirty="0">
              <a:solidFill>
                <a:prstClr val="black"/>
              </a:solidFill>
              <a:latin typeface="Times New Roman" panose="02020603050405020304" pitchFamily="18" charset="0"/>
              <a:ea typeface="Calibri"/>
              <a:cs typeface="Times New Roman" panose="02020603050405020304" pitchFamily="18" charset="0"/>
            </a:endParaRPr>
          </a:p>
          <a:p>
            <a:pPr marL="0" lvl="0" indent="0">
              <a:buNone/>
            </a:pPr>
            <a:endParaRPr lang="cs-CZ" sz="1500" b="1" dirty="0">
              <a:solidFill>
                <a:prstClr val="black"/>
              </a:solidFill>
              <a:latin typeface="Times New Roman" panose="02020603050405020304" pitchFamily="18" charset="0"/>
              <a:cs typeface="Times New Roman" panose="02020603050405020304" pitchFamily="18" charset="0"/>
            </a:endParaRPr>
          </a:p>
          <a:p>
            <a:pPr marL="0" indent="0">
              <a:buNone/>
            </a:pPr>
            <a:endParaRPr lang="cs-CZ" sz="2000" dirty="0"/>
          </a:p>
        </p:txBody>
      </p:sp>
      <p:sp>
        <p:nvSpPr>
          <p:cNvPr id="2" name="Zástupný symbol pro číslo snímku 1"/>
          <p:cNvSpPr>
            <a:spLocks noGrp="1"/>
          </p:cNvSpPr>
          <p:nvPr>
            <p:ph type="sldNum" sz="quarter" idx="12"/>
          </p:nvPr>
        </p:nvSpPr>
        <p:spPr/>
        <p:txBody>
          <a:bodyPr/>
          <a:lstStyle/>
          <a:p>
            <a:fld id="{6D44EA4F-E69B-4441-8802-C8AB190C2EC3}" type="slidenum">
              <a:rPr lang="cs-CZ" smtClean="0"/>
              <a:t>11</a:t>
            </a:fld>
            <a:endParaRPr lang="cs-CZ"/>
          </a:p>
        </p:txBody>
      </p:sp>
    </p:spTree>
    <p:extLst>
      <p:ext uri="{BB962C8B-B14F-4D97-AF65-F5344CB8AC3E}">
        <p14:creationId xmlns:p14="http://schemas.microsoft.com/office/powerpoint/2010/main" val="4263637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a:bodyPr>
          <a:lstStyle/>
          <a:p>
            <a:pPr marL="0" lvl="0" indent="0" algn="just">
              <a:buNone/>
            </a:pPr>
            <a:r>
              <a:rPr lang="cs-CZ" sz="2400" b="1" dirty="0" err="1">
                <a:latin typeface="Times New Roman" panose="02020603050405020304" pitchFamily="18" charset="0"/>
                <a:cs typeface="Times New Roman" panose="02020603050405020304" pitchFamily="18" charset="0"/>
              </a:rPr>
              <a:t>Freinetovská</a:t>
            </a:r>
            <a:r>
              <a:rPr lang="cs-CZ" sz="2400" b="1" dirty="0">
                <a:latin typeface="Times New Roman" panose="02020603050405020304" pitchFamily="18" charset="0"/>
                <a:cs typeface="Times New Roman" panose="02020603050405020304" pitchFamily="18" charset="0"/>
              </a:rPr>
              <a:t> </a:t>
            </a:r>
            <a:r>
              <a:rPr lang="cs-CZ" sz="2400" b="1" dirty="0" smtClean="0">
                <a:latin typeface="Times New Roman" panose="02020603050405020304" pitchFamily="18" charset="0"/>
                <a:cs typeface="Times New Roman" panose="02020603050405020304" pitchFamily="18" charset="0"/>
              </a:rPr>
              <a:t>škola</a:t>
            </a:r>
          </a:p>
          <a:p>
            <a:pPr marL="0" indent="0" algn="just">
              <a:buNone/>
            </a:pPr>
            <a:r>
              <a:rPr lang="cs-CZ" sz="2000" dirty="0">
                <a:latin typeface="Times New Roman" panose="02020603050405020304" pitchFamily="18" charset="0"/>
                <a:cs typeface="Times New Roman" panose="02020603050405020304" pitchFamily="18" charset="0"/>
              </a:rPr>
              <a:t>P</a:t>
            </a:r>
            <a:r>
              <a:rPr lang="cs-CZ" sz="2000" dirty="0" smtClean="0">
                <a:latin typeface="Times New Roman" panose="02020603050405020304" pitchFamily="18" charset="0"/>
                <a:cs typeface="Times New Roman" panose="02020603050405020304" pitchFamily="18" charset="0"/>
              </a:rPr>
              <a:t>ochází </a:t>
            </a:r>
            <a:r>
              <a:rPr lang="cs-CZ" sz="2000" dirty="0">
                <a:latin typeface="Times New Roman" panose="02020603050405020304" pitchFamily="18" charset="0"/>
                <a:cs typeface="Times New Roman" panose="02020603050405020304" pitchFamily="18" charset="0"/>
              </a:rPr>
              <a:t>od francouzského učitele </a:t>
            </a:r>
            <a:r>
              <a:rPr lang="cs-CZ" sz="2000" b="1" dirty="0" err="1">
                <a:latin typeface="Times New Roman" panose="02020603050405020304" pitchFamily="18" charset="0"/>
                <a:cs typeface="Times New Roman" panose="02020603050405020304" pitchFamily="18" charset="0"/>
              </a:rPr>
              <a:t>Célestina</a:t>
            </a:r>
            <a:r>
              <a:rPr lang="cs-CZ" sz="2000" b="1" dirty="0">
                <a:latin typeface="Times New Roman" panose="02020603050405020304" pitchFamily="18" charset="0"/>
                <a:cs typeface="Times New Roman" panose="02020603050405020304" pitchFamily="18" charset="0"/>
              </a:rPr>
              <a:t> </a:t>
            </a:r>
            <a:r>
              <a:rPr lang="cs-CZ" sz="2000" b="1" dirty="0" err="1">
                <a:latin typeface="Times New Roman" panose="02020603050405020304" pitchFamily="18" charset="0"/>
                <a:cs typeface="Times New Roman" panose="02020603050405020304" pitchFamily="18" charset="0"/>
              </a:rPr>
              <a:t>Freineta</a:t>
            </a:r>
            <a:r>
              <a:rPr lang="cs-CZ" sz="2000" dirty="0">
                <a:latin typeface="Times New Roman" panose="02020603050405020304" pitchFamily="18" charset="0"/>
                <a:cs typeface="Times New Roman" panose="02020603050405020304" pitchFamily="18" charset="0"/>
              </a:rPr>
              <a:t> (1896-1966), jednoho z významných teoretiků tzv. </a:t>
            </a:r>
            <a:r>
              <a:rPr lang="cs-CZ" sz="2000" b="1" dirty="0">
                <a:latin typeface="Times New Roman" panose="02020603050405020304" pitchFamily="18" charset="0"/>
                <a:cs typeface="Times New Roman" panose="02020603050405020304" pitchFamily="18" charset="0"/>
              </a:rPr>
              <a:t>pracovní školy</a:t>
            </a:r>
            <a:r>
              <a:rPr lang="cs-CZ" sz="2000" dirty="0">
                <a:latin typeface="Times New Roman" panose="02020603050405020304" pitchFamily="18" charset="0"/>
                <a:cs typeface="Times New Roman" panose="02020603050405020304" pitchFamily="18" charset="0"/>
              </a:rPr>
              <a:t>. </a:t>
            </a:r>
            <a:endParaRPr lang="cs-CZ" sz="2000" dirty="0" smtClean="0">
              <a:latin typeface="Times New Roman" panose="02020603050405020304" pitchFamily="18" charset="0"/>
              <a:cs typeface="Times New Roman" panose="02020603050405020304" pitchFamily="18" charset="0"/>
            </a:endParaRPr>
          </a:p>
          <a:p>
            <a:pPr marL="0" indent="0" algn="just">
              <a:buNone/>
            </a:pPr>
            <a:r>
              <a:rPr lang="cs-CZ" sz="2000" dirty="0" smtClean="0">
                <a:latin typeface="Times New Roman" panose="02020603050405020304" pitchFamily="18" charset="0"/>
                <a:cs typeface="Times New Roman" panose="02020603050405020304" pitchFamily="18" charset="0"/>
              </a:rPr>
              <a:t>Hlavní </a:t>
            </a:r>
            <a:r>
              <a:rPr lang="cs-CZ" sz="2000" dirty="0">
                <a:latin typeface="Times New Roman" panose="02020603050405020304" pitchFamily="18" charset="0"/>
                <a:cs typeface="Times New Roman" panose="02020603050405020304" pitchFamily="18" charset="0"/>
              </a:rPr>
              <a:t>idea jeho pedagogických snah, rozvíjených v 20. letech 20. století, zní „Par la </a:t>
            </a:r>
            <a:r>
              <a:rPr lang="cs-CZ" sz="2000" dirty="0" err="1">
                <a:latin typeface="Times New Roman" panose="02020603050405020304" pitchFamily="18" charset="0"/>
                <a:cs typeface="Times New Roman" panose="02020603050405020304" pitchFamily="18" charset="0"/>
              </a:rPr>
              <a:t>vie</a:t>
            </a:r>
            <a:r>
              <a:rPr lang="cs-CZ" sz="2000" dirty="0">
                <a:latin typeface="Times New Roman" panose="02020603050405020304" pitchFamily="18" charset="0"/>
                <a:cs typeface="Times New Roman" panose="02020603050405020304" pitchFamily="18" charset="0"/>
              </a:rPr>
              <a:t> - </a:t>
            </a:r>
            <a:r>
              <a:rPr lang="cs-CZ" sz="2000" dirty="0" err="1">
                <a:latin typeface="Times New Roman" panose="02020603050405020304" pitchFamily="18" charset="0"/>
                <a:cs typeface="Times New Roman" panose="02020603050405020304" pitchFamily="18" charset="0"/>
              </a:rPr>
              <a:t>pour</a:t>
            </a:r>
            <a:r>
              <a:rPr lang="cs-CZ" sz="2000" dirty="0">
                <a:latin typeface="Times New Roman" panose="02020603050405020304" pitchFamily="18" charset="0"/>
                <a:cs typeface="Times New Roman" panose="02020603050405020304" pitchFamily="18" charset="0"/>
              </a:rPr>
              <a:t> la </a:t>
            </a:r>
            <a:r>
              <a:rPr lang="cs-CZ" sz="2000" dirty="0" err="1">
                <a:latin typeface="Times New Roman" panose="02020603050405020304" pitchFamily="18" charset="0"/>
                <a:cs typeface="Times New Roman" panose="02020603050405020304" pitchFamily="18" charset="0"/>
              </a:rPr>
              <a:t>vie</a:t>
            </a:r>
            <a:r>
              <a:rPr lang="cs-CZ" sz="2000" dirty="0">
                <a:latin typeface="Times New Roman" panose="02020603050405020304" pitchFamily="18" charset="0"/>
                <a:cs typeface="Times New Roman" panose="02020603050405020304" pitchFamily="18" charset="0"/>
              </a:rPr>
              <a:t> - par </a:t>
            </a:r>
            <a:r>
              <a:rPr lang="cs-CZ" sz="2000" dirty="0" err="1">
                <a:latin typeface="Times New Roman" panose="02020603050405020304" pitchFamily="18" charset="0"/>
                <a:cs typeface="Times New Roman" panose="02020603050405020304" pitchFamily="18" charset="0"/>
              </a:rPr>
              <a:t>le</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travail</a:t>
            </a:r>
            <a:r>
              <a:rPr lang="cs-CZ" sz="2000" dirty="0">
                <a:latin typeface="Times New Roman" panose="02020603050405020304" pitchFamily="18" charset="0"/>
                <a:cs typeface="Times New Roman" panose="02020603050405020304" pitchFamily="18" charset="0"/>
              </a:rPr>
              <a:t>" (</a:t>
            </a:r>
            <a:r>
              <a:rPr lang="cs-CZ" sz="2000" b="1" dirty="0">
                <a:latin typeface="Times New Roman" panose="02020603050405020304" pitchFamily="18" charset="0"/>
                <a:cs typeface="Times New Roman" panose="02020603050405020304" pitchFamily="18" charset="0"/>
              </a:rPr>
              <a:t>Z života - pro život - prací</a:t>
            </a:r>
            <a:r>
              <a:rPr lang="cs-CZ" sz="2000" dirty="0">
                <a:latin typeface="Times New Roman" panose="02020603050405020304" pitchFamily="18" charset="0"/>
                <a:cs typeface="Times New Roman" panose="02020603050405020304" pitchFamily="18" charset="0"/>
              </a:rPr>
              <a:t>). Vypracoval koncepci o nutnosti vybavit školní třídu různými </a:t>
            </a:r>
            <a:r>
              <a:rPr lang="cs-CZ" sz="2000" b="1" dirty="0">
                <a:latin typeface="Times New Roman" panose="02020603050405020304" pitchFamily="18" charset="0"/>
                <a:cs typeface="Times New Roman" panose="02020603050405020304" pitchFamily="18" charset="0"/>
              </a:rPr>
              <a:t>pracovními koutky</a:t>
            </a:r>
            <a:r>
              <a:rPr lang="cs-CZ" sz="2000" dirty="0">
                <a:latin typeface="Times New Roman" panose="02020603050405020304" pitchFamily="18" charset="0"/>
                <a:cs typeface="Times New Roman" panose="02020603050405020304" pitchFamily="18" charset="0"/>
              </a:rPr>
              <a:t>, ve kterých se mohou děti individuálně nebo ve skupinách věnovat činnostem z oblasti přírodních věd a techniky, domácím pracím, umělecké </a:t>
            </a:r>
            <a:r>
              <a:rPr lang="cs-CZ" sz="2000" dirty="0" smtClean="0">
                <a:latin typeface="Times New Roman" panose="02020603050405020304" pitchFamily="18" charset="0"/>
                <a:cs typeface="Times New Roman" panose="02020603050405020304" pitchFamily="18" charset="0"/>
              </a:rPr>
              <a:t>tvorbě i </a:t>
            </a:r>
            <a:r>
              <a:rPr lang="cs-CZ" sz="2000" dirty="0">
                <a:latin typeface="Times New Roman" panose="02020603050405020304" pitchFamily="18" charset="0"/>
                <a:cs typeface="Times New Roman" panose="02020603050405020304" pitchFamily="18" charset="0"/>
              </a:rPr>
              <a:t>jazykové komunikaci. </a:t>
            </a:r>
            <a:endParaRPr lang="cs-CZ" sz="2000" dirty="0" smtClean="0">
              <a:latin typeface="Times New Roman" panose="02020603050405020304" pitchFamily="18" charset="0"/>
              <a:cs typeface="Times New Roman" panose="02020603050405020304" pitchFamily="18" charset="0"/>
            </a:endParaRPr>
          </a:p>
          <a:p>
            <a:pPr marL="0" indent="0" algn="just">
              <a:buNone/>
            </a:pPr>
            <a:r>
              <a:rPr lang="cs-CZ" sz="2000" dirty="0" smtClean="0">
                <a:latin typeface="Times New Roman" panose="02020603050405020304" pitchFamily="18" charset="0"/>
                <a:cs typeface="Times New Roman" panose="02020603050405020304" pitchFamily="18" charset="0"/>
              </a:rPr>
              <a:t>Alternativní </a:t>
            </a:r>
            <a:r>
              <a:rPr lang="cs-CZ" sz="2000" dirty="0">
                <a:latin typeface="Times New Roman" panose="02020603050405020304" pitchFamily="18" charset="0"/>
                <a:cs typeface="Times New Roman" panose="02020603050405020304" pitchFamily="18" charset="0"/>
              </a:rPr>
              <a:t>školy </a:t>
            </a:r>
            <a:r>
              <a:rPr lang="cs-CZ" sz="2000" dirty="0" err="1">
                <a:latin typeface="Times New Roman" panose="02020603050405020304" pitchFamily="18" charset="0"/>
                <a:cs typeface="Times New Roman" panose="02020603050405020304" pitchFamily="18" charset="0"/>
              </a:rPr>
              <a:t>Freinetova</a:t>
            </a:r>
            <a:r>
              <a:rPr lang="cs-CZ" sz="2000" dirty="0">
                <a:latin typeface="Times New Roman" panose="02020603050405020304" pitchFamily="18" charset="0"/>
                <a:cs typeface="Times New Roman" panose="02020603050405020304" pitchFamily="18" charset="0"/>
              </a:rPr>
              <a:t> typu jsou nejvíce rozšířeny ve Francii, Belgii a Nizozemsku. V ČR nepracuje alternativní škola s komplexní </a:t>
            </a:r>
            <a:r>
              <a:rPr lang="cs-CZ" sz="2000" dirty="0" err="1">
                <a:latin typeface="Times New Roman" panose="02020603050405020304" pitchFamily="18" charset="0"/>
                <a:cs typeface="Times New Roman" panose="02020603050405020304" pitchFamily="18" charset="0"/>
              </a:rPr>
              <a:t>freinetovskou</a:t>
            </a:r>
            <a:r>
              <a:rPr lang="cs-CZ" sz="2000" dirty="0">
                <a:latin typeface="Times New Roman" panose="02020603050405020304" pitchFamily="18" charset="0"/>
                <a:cs typeface="Times New Roman" panose="02020603050405020304" pitchFamily="18" charset="0"/>
              </a:rPr>
              <a:t> koncepcí.</a:t>
            </a:r>
          </a:p>
          <a:p>
            <a:pPr marL="0" indent="0" algn="just">
              <a:buNone/>
            </a:pPr>
            <a:r>
              <a:rPr lang="cs-CZ" sz="2000" dirty="0" smtClean="0">
                <a:latin typeface="Times New Roman" panose="02020603050405020304" pitchFamily="18" charset="0"/>
                <a:cs typeface="Times New Roman" panose="02020603050405020304" pitchFamily="18" charset="0"/>
              </a:rPr>
              <a:t>V </a:t>
            </a:r>
            <a:r>
              <a:rPr lang="cs-CZ" sz="2000" dirty="0">
                <a:latin typeface="Times New Roman" panose="02020603050405020304" pitchFamily="18" charset="0"/>
                <a:cs typeface="Times New Roman" panose="02020603050405020304" pitchFamily="18" charset="0"/>
              </a:rPr>
              <a:t>rámci </a:t>
            </a:r>
            <a:r>
              <a:rPr lang="cs-CZ" sz="2000" dirty="0" err="1">
                <a:latin typeface="Times New Roman" panose="02020603050405020304" pitchFamily="18" charset="0"/>
                <a:cs typeface="Times New Roman" panose="02020603050405020304" pitchFamily="18" charset="0"/>
              </a:rPr>
              <a:t>freinetovského</a:t>
            </a:r>
            <a:r>
              <a:rPr lang="cs-CZ" sz="2000" dirty="0">
                <a:latin typeface="Times New Roman" panose="02020603050405020304" pitchFamily="18" charset="0"/>
                <a:cs typeface="Times New Roman" panose="02020603050405020304" pitchFamily="18" charset="0"/>
              </a:rPr>
              <a:t> hnutí byl vyvinut velký počet </a:t>
            </a:r>
            <a:r>
              <a:rPr lang="cs-CZ" sz="2000" b="1" dirty="0">
                <a:latin typeface="Times New Roman" panose="02020603050405020304" pitchFamily="18" charset="0"/>
                <a:cs typeface="Times New Roman" panose="02020603050405020304" pitchFamily="18" charset="0"/>
              </a:rPr>
              <a:t>didaktických pracovních technik</a:t>
            </a:r>
            <a:r>
              <a:rPr lang="cs-CZ" sz="2000" dirty="0">
                <a:latin typeface="Times New Roman" panose="02020603050405020304" pitchFamily="18" charset="0"/>
                <a:cs typeface="Times New Roman" panose="02020603050405020304" pitchFamily="18" charset="0"/>
              </a:rPr>
              <a:t>, které mimořádně obohacují vzdělávací proces (třída jako mnohostranně rozčleněný pracovní prostor, individuální týdenní pracovní plán žáka, kartotéka, pracovní knihovna, akustické učební programy, školní tiskárna, </a:t>
            </a:r>
            <a:r>
              <a:rPr lang="cs-CZ" sz="2000" dirty="0" smtClean="0">
                <a:latin typeface="Times New Roman" panose="02020603050405020304" pitchFamily="18" charset="0"/>
                <a:cs typeface="Times New Roman" panose="02020603050405020304" pitchFamily="18" charset="0"/>
              </a:rPr>
              <a:t>nástěnka apod.)</a:t>
            </a:r>
            <a:endParaRPr lang="cs-CZ" sz="2000" dirty="0">
              <a:latin typeface="Times New Roman" panose="02020603050405020304" pitchFamily="18" charset="0"/>
              <a:cs typeface="Times New Roman" panose="02020603050405020304" pitchFamily="18" charset="0"/>
            </a:endParaRPr>
          </a:p>
          <a:p>
            <a:pPr marL="0" lvl="0" indent="0" algn="just">
              <a:buNone/>
            </a:pPr>
            <a:endParaRPr lang="cs-CZ" sz="2400" b="1" dirty="0">
              <a:solidFill>
                <a:srgbClr val="F79646">
                  <a:lumMod val="75000"/>
                </a:srgbClr>
              </a:solidFill>
              <a:latin typeface="Times New Roman" panose="02020603050405020304" pitchFamily="18" charset="0"/>
              <a:cs typeface="Times New Roman" panose="02020603050405020304" pitchFamily="18" charset="0"/>
            </a:endParaRPr>
          </a:p>
          <a:p>
            <a:pPr marL="0" lvl="0" indent="0" algn="just">
              <a:buNone/>
            </a:pPr>
            <a:endParaRPr lang="cs-CZ" sz="2400" b="1" dirty="0" smtClean="0">
              <a:solidFill>
                <a:srgbClr val="F79646">
                  <a:lumMod val="75000"/>
                </a:srgbClr>
              </a:solidFill>
              <a:latin typeface="Times New Roman" panose="02020603050405020304" pitchFamily="18" charset="0"/>
              <a:cs typeface="Times New Roman" panose="02020603050405020304" pitchFamily="18" charset="0"/>
            </a:endParaRPr>
          </a:p>
          <a:p>
            <a:pPr marL="0" indent="0">
              <a:buNone/>
            </a:pPr>
            <a:endParaRPr lang="cs-CZ" dirty="0"/>
          </a:p>
        </p:txBody>
      </p:sp>
      <p:sp>
        <p:nvSpPr>
          <p:cNvPr id="2" name="Zástupný symbol pro číslo snímku 1"/>
          <p:cNvSpPr>
            <a:spLocks noGrp="1"/>
          </p:cNvSpPr>
          <p:nvPr>
            <p:ph type="sldNum" sz="quarter" idx="12"/>
          </p:nvPr>
        </p:nvSpPr>
        <p:spPr/>
        <p:txBody>
          <a:bodyPr/>
          <a:lstStyle/>
          <a:p>
            <a:fld id="{6D44EA4F-E69B-4441-8802-C8AB190C2EC3}" type="slidenum">
              <a:rPr lang="cs-CZ" smtClean="0"/>
              <a:t>12</a:t>
            </a:fld>
            <a:endParaRPr lang="cs-CZ"/>
          </a:p>
        </p:txBody>
      </p:sp>
    </p:spTree>
    <p:extLst>
      <p:ext uri="{BB962C8B-B14F-4D97-AF65-F5344CB8AC3E}">
        <p14:creationId xmlns:p14="http://schemas.microsoft.com/office/powerpoint/2010/main" val="1597965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fontScale="90000"/>
          </a:bodyPr>
          <a:lstStyle/>
          <a:p>
            <a:pPr algn="l"/>
            <a:r>
              <a:rPr lang="cs-CZ" dirty="0"/>
              <a:t/>
            </a:r>
            <a:br>
              <a:rPr lang="cs-CZ" dirty="0"/>
            </a:br>
            <a:r>
              <a:rPr lang="cs-CZ" sz="2700" b="1" dirty="0" smtClean="0">
                <a:latin typeface="Times New Roman" panose="02020603050405020304" pitchFamily="18" charset="0"/>
                <a:cs typeface="Times New Roman" panose="02020603050405020304" pitchFamily="18" charset="0"/>
              </a:rPr>
              <a:t>Jenská </a:t>
            </a:r>
            <a:r>
              <a:rPr lang="cs-CZ" sz="2700" b="1" dirty="0">
                <a:latin typeface="Times New Roman" panose="02020603050405020304" pitchFamily="18" charset="0"/>
                <a:cs typeface="Times New Roman" panose="02020603050405020304" pitchFamily="18" charset="0"/>
              </a:rPr>
              <a:t>škola</a:t>
            </a:r>
            <a:br>
              <a:rPr lang="cs-CZ" sz="2700" b="1" dirty="0">
                <a:latin typeface="Times New Roman" panose="02020603050405020304" pitchFamily="18" charset="0"/>
                <a:cs typeface="Times New Roman" panose="02020603050405020304" pitchFamily="18" charset="0"/>
              </a:rPr>
            </a:br>
            <a:r>
              <a:rPr lang="cs-CZ" dirty="0"/>
              <a:t> </a:t>
            </a:r>
          </a:p>
        </p:txBody>
      </p:sp>
      <p:sp>
        <p:nvSpPr>
          <p:cNvPr id="3" name="Zástupný symbol pro obsah 2"/>
          <p:cNvSpPr>
            <a:spLocks noGrp="1"/>
          </p:cNvSpPr>
          <p:nvPr>
            <p:ph idx="1"/>
          </p:nvPr>
        </p:nvSpPr>
        <p:spPr>
          <a:xfrm>
            <a:off x="457200" y="980728"/>
            <a:ext cx="8229600" cy="5145435"/>
          </a:xfrm>
        </p:spPr>
        <p:txBody>
          <a:bodyPr>
            <a:normAutofit fontScale="92500" lnSpcReduction="10000"/>
          </a:bodyPr>
          <a:lstStyle/>
          <a:p>
            <a:pPr marL="0" indent="0" algn="just">
              <a:buNone/>
            </a:pPr>
            <a:r>
              <a:rPr lang="cs-CZ" sz="2200" dirty="0">
                <a:latin typeface="Times New Roman" panose="02020603050405020304" pitchFamily="18" charset="0"/>
                <a:cs typeface="Times New Roman" panose="02020603050405020304" pitchFamily="18" charset="0"/>
              </a:rPr>
              <a:t>Koncepci jenské školy považujeme za syntézu různých vývojových linií mezinárodního reformně-pedagogického hnutí. Jejím zakladatelem je německý pedagog </a:t>
            </a:r>
            <a:r>
              <a:rPr lang="cs-CZ" sz="2200" b="1" dirty="0">
                <a:latin typeface="Times New Roman" panose="02020603050405020304" pitchFamily="18" charset="0"/>
                <a:cs typeface="Times New Roman" panose="02020603050405020304" pitchFamily="18" charset="0"/>
              </a:rPr>
              <a:t>Peter </a:t>
            </a:r>
            <a:r>
              <a:rPr lang="en-US" sz="2200" b="1" dirty="0">
                <a:latin typeface="Times New Roman" panose="02020603050405020304" pitchFamily="18" charset="0"/>
                <a:cs typeface="Times New Roman" panose="02020603050405020304" pitchFamily="18" charset="0"/>
              </a:rPr>
              <a:t>Petersen</a:t>
            </a:r>
            <a:r>
              <a:rPr lang="cs-CZ" sz="2200" dirty="0">
                <a:latin typeface="Times New Roman" panose="02020603050405020304" pitchFamily="18" charset="0"/>
                <a:cs typeface="Times New Roman" panose="02020603050405020304" pitchFamily="18" charset="0"/>
              </a:rPr>
              <a:t> (1884-1952), který byl průkopníkem snah o „novou výchovu". Vedl od roku 1923 pokusnou školu při univerzitě v Jeně, kterou postupně přebudoval na školu pracovní. </a:t>
            </a:r>
            <a:r>
              <a:rPr lang="cs-CZ" sz="2200" dirty="0" err="1">
                <a:latin typeface="Times New Roman" panose="02020603050405020304" pitchFamily="18" charset="0"/>
                <a:cs typeface="Times New Roman" panose="02020603050405020304" pitchFamily="18" charset="0"/>
              </a:rPr>
              <a:t>Petersenova</a:t>
            </a:r>
            <a:r>
              <a:rPr lang="cs-CZ" sz="2200" dirty="0">
                <a:latin typeface="Times New Roman" panose="02020603050405020304" pitchFamily="18" charset="0"/>
                <a:cs typeface="Times New Roman" panose="02020603050405020304" pitchFamily="18" charset="0"/>
              </a:rPr>
              <a:t> reformní škola se stala známou v zahraničí jako tzv. </a:t>
            </a:r>
            <a:r>
              <a:rPr lang="cs-CZ" sz="2200" b="1" dirty="0">
                <a:latin typeface="Times New Roman" panose="02020603050405020304" pitchFamily="18" charset="0"/>
                <a:cs typeface="Times New Roman" panose="02020603050405020304" pitchFamily="18" charset="0"/>
              </a:rPr>
              <a:t>jenský plán</a:t>
            </a:r>
            <a:r>
              <a:rPr lang="cs-CZ" sz="2200" dirty="0">
                <a:latin typeface="Times New Roman" panose="02020603050405020304" pitchFamily="18" charset="0"/>
                <a:cs typeface="Times New Roman" panose="02020603050405020304" pitchFamily="18" charset="0"/>
              </a:rPr>
              <a:t>, který má několik důležitých </a:t>
            </a:r>
            <a:r>
              <a:rPr lang="cs-CZ" sz="2200" dirty="0" smtClean="0">
                <a:latin typeface="Times New Roman" panose="02020603050405020304" pitchFamily="18" charset="0"/>
                <a:cs typeface="Times New Roman" panose="02020603050405020304" pitchFamily="18" charset="0"/>
              </a:rPr>
              <a:t>rysů:</a:t>
            </a:r>
          </a:p>
          <a:p>
            <a:pPr algn="just"/>
            <a:r>
              <a:rPr lang="cs-CZ" sz="2200" dirty="0" smtClean="0">
                <a:latin typeface="Times New Roman" panose="02020603050405020304" pitchFamily="18" charset="0"/>
                <a:cs typeface="Times New Roman" panose="02020603050405020304" pitchFamily="18" charset="0"/>
              </a:rPr>
              <a:t>Učební </a:t>
            </a:r>
            <a:r>
              <a:rPr lang="cs-CZ" sz="2200" dirty="0">
                <a:latin typeface="Times New Roman" panose="02020603050405020304" pitchFamily="18" charset="0"/>
                <a:cs typeface="Times New Roman" panose="02020603050405020304" pitchFamily="18" charset="0"/>
              </a:rPr>
              <a:t>skupiny </a:t>
            </a:r>
            <a:r>
              <a:rPr lang="cs-CZ" sz="2200" dirty="0" smtClean="0">
                <a:latin typeface="Times New Roman" panose="02020603050405020304" pitchFamily="18" charset="0"/>
                <a:cs typeface="Times New Roman" panose="02020603050405020304" pitchFamily="18" charset="0"/>
              </a:rPr>
              <a:t>žáků </a:t>
            </a:r>
            <a:r>
              <a:rPr lang="cs-CZ" sz="2200" dirty="0">
                <a:latin typeface="Times New Roman" panose="02020603050405020304" pitchFamily="18" charset="0"/>
                <a:cs typeface="Times New Roman" panose="02020603050405020304" pitchFamily="18" charset="0"/>
              </a:rPr>
              <a:t>přesahující </a:t>
            </a:r>
            <a:r>
              <a:rPr lang="cs-CZ" sz="2200" dirty="0" smtClean="0">
                <a:latin typeface="Times New Roman" panose="02020603050405020304" pitchFamily="18" charset="0"/>
                <a:cs typeface="Times New Roman" panose="02020603050405020304" pitchFamily="18" charset="0"/>
              </a:rPr>
              <a:t>ročník (kmenové skupiny).</a:t>
            </a:r>
          </a:p>
          <a:p>
            <a:pPr algn="just"/>
            <a:r>
              <a:rPr lang="cs-CZ" sz="2200" dirty="0" smtClean="0">
                <a:latin typeface="Times New Roman" panose="02020603050405020304" pitchFamily="18" charset="0"/>
                <a:cs typeface="Times New Roman" panose="02020603050405020304" pitchFamily="18" charset="0"/>
              </a:rPr>
              <a:t>Práce v denních a týdenních plánech. </a:t>
            </a:r>
          </a:p>
          <a:p>
            <a:pPr algn="just"/>
            <a:r>
              <a:rPr lang="cs-CZ" sz="2200" dirty="0">
                <a:latin typeface="Times New Roman" panose="02020603050405020304" pitchFamily="18" charset="0"/>
                <a:cs typeface="Times New Roman" panose="02020603050405020304" pitchFamily="18" charset="0"/>
              </a:rPr>
              <a:t>Ž</a:t>
            </a:r>
            <a:r>
              <a:rPr lang="cs-CZ" sz="2200" dirty="0" smtClean="0">
                <a:latin typeface="Times New Roman" panose="02020603050405020304" pitchFamily="18" charset="0"/>
                <a:cs typeface="Times New Roman" panose="02020603050405020304" pitchFamily="18" charset="0"/>
              </a:rPr>
              <a:t>áci </a:t>
            </a:r>
            <a:r>
              <a:rPr lang="cs-CZ" sz="2200" dirty="0">
                <a:latin typeface="Times New Roman" panose="02020603050405020304" pitchFamily="18" charset="0"/>
                <a:cs typeface="Times New Roman" panose="02020603050405020304" pitchFamily="18" charset="0"/>
              </a:rPr>
              <a:t>řazeni podle věkových </a:t>
            </a:r>
            <a:r>
              <a:rPr lang="cs-CZ" sz="2200" dirty="0" smtClean="0">
                <a:latin typeface="Times New Roman" panose="02020603050405020304" pitchFamily="18" charset="0"/>
                <a:cs typeface="Times New Roman" panose="02020603050405020304" pitchFamily="18" charset="0"/>
              </a:rPr>
              <a:t>skupin. </a:t>
            </a:r>
          </a:p>
          <a:p>
            <a:pPr algn="just"/>
            <a:r>
              <a:rPr lang="cs-CZ" sz="2200" dirty="0">
                <a:latin typeface="Times New Roman" panose="02020603050405020304" pitchFamily="18" charset="0"/>
                <a:cs typeface="Times New Roman" panose="02020603050405020304" pitchFamily="18" charset="0"/>
              </a:rPr>
              <a:t>V</a:t>
            </a:r>
            <a:r>
              <a:rPr lang="cs-CZ" sz="2200" dirty="0" smtClean="0">
                <a:latin typeface="Times New Roman" panose="02020603050405020304" pitchFamily="18" charset="0"/>
                <a:cs typeface="Times New Roman" panose="02020603050405020304" pitchFamily="18" charset="0"/>
              </a:rPr>
              <a:t>ysvědčení </a:t>
            </a:r>
            <a:r>
              <a:rPr lang="cs-CZ" sz="2200" dirty="0">
                <a:latin typeface="Times New Roman" panose="02020603050405020304" pitchFamily="18" charset="0"/>
                <a:cs typeface="Times New Roman" panose="02020603050405020304" pitchFamily="18" charset="0"/>
              </a:rPr>
              <a:t>není v tradiční </a:t>
            </a:r>
            <a:r>
              <a:rPr lang="cs-CZ" sz="2200" dirty="0" smtClean="0">
                <a:latin typeface="Times New Roman" panose="02020603050405020304" pitchFamily="18" charset="0"/>
                <a:cs typeface="Times New Roman" panose="02020603050405020304" pitchFamily="18" charset="0"/>
              </a:rPr>
              <a:t>formě. </a:t>
            </a:r>
          </a:p>
          <a:p>
            <a:pPr algn="just"/>
            <a:r>
              <a:rPr lang="cs-CZ" sz="2200" dirty="0">
                <a:latin typeface="Times New Roman" panose="02020603050405020304" pitchFamily="18" charset="0"/>
                <a:cs typeface="Times New Roman" panose="02020603050405020304" pitchFamily="18" charset="0"/>
              </a:rPr>
              <a:t>T</a:t>
            </a:r>
            <a:r>
              <a:rPr lang="cs-CZ" sz="2200" dirty="0" smtClean="0">
                <a:latin typeface="Times New Roman" panose="02020603050405020304" pitchFamily="18" charset="0"/>
                <a:cs typeface="Times New Roman" panose="02020603050405020304" pitchFamily="18" charset="0"/>
              </a:rPr>
              <a:t>řídy </a:t>
            </a:r>
            <a:r>
              <a:rPr lang="cs-CZ" sz="2200" dirty="0">
                <a:latin typeface="Times New Roman" panose="02020603050405020304" pitchFamily="18" charset="0"/>
                <a:cs typeface="Times New Roman" panose="02020603050405020304" pitchFamily="18" charset="0"/>
              </a:rPr>
              <a:t>jako obytný </a:t>
            </a:r>
            <a:r>
              <a:rPr lang="cs-CZ" sz="2200" dirty="0" smtClean="0">
                <a:latin typeface="Times New Roman" panose="02020603050405020304" pitchFamily="18" charset="0"/>
                <a:cs typeface="Times New Roman" panose="02020603050405020304" pitchFamily="18" charset="0"/>
              </a:rPr>
              <a:t>pokoj, na </a:t>
            </a:r>
            <a:r>
              <a:rPr lang="cs-CZ" sz="2200" dirty="0">
                <a:latin typeface="Times New Roman" panose="02020603050405020304" pitchFamily="18" charset="0"/>
                <a:cs typeface="Times New Roman" panose="02020603050405020304" pitchFamily="18" charset="0"/>
              </a:rPr>
              <a:t>jejímž vytváření se </a:t>
            </a:r>
            <a:r>
              <a:rPr lang="cs-CZ" sz="2200" dirty="0" smtClean="0">
                <a:latin typeface="Times New Roman" panose="02020603050405020304" pitchFamily="18" charset="0"/>
                <a:cs typeface="Times New Roman" panose="02020603050405020304" pitchFamily="18" charset="0"/>
              </a:rPr>
              <a:t>podílejí samy děti.</a:t>
            </a:r>
          </a:p>
          <a:p>
            <a:pPr algn="just"/>
            <a:endParaRPr lang="cs-CZ" sz="2200" dirty="0" smtClean="0">
              <a:latin typeface="Times New Roman" panose="02020603050405020304" pitchFamily="18" charset="0"/>
              <a:cs typeface="Times New Roman" panose="02020603050405020304" pitchFamily="18" charset="0"/>
            </a:endParaRPr>
          </a:p>
          <a:p>
            <a:pPr marL="0" indent="0" algn="just">
              <a:buNone/>
            </a:pPr>
            <a:r>
              <a:rPr lang="cs-CZ" sz="2200" dirty="0" smtClean="0">
                <a:latin typeface="Times New Roman" panose="02020603050405020304" pitchFamily="18" charset="0"/>
                <a:cs typeface="Times New Roman" panose="02020603050405020304" pitchFamily="18" charset="0"/>
              </a:rPr>
              <a:t>V </a:t>
            </a:r>
            <a:r>
              <a:rPr lang="cs-CZ" sz="2200" dirty="0">
                <a:latin typeface="Times New Roman" panose="02020603050405020304" pitchFamily="18" charset="0"/>
                <a:cs typeface="Times New Roman" panose="02020603050405020304" pitchFamily="18" charset="0"/>
              </a:rPr>
              <a:t>jenském plánu jde o vytvoření bohatého, podnětného a volného edukačního prostředí pro děti. V ČR působí </a:t>
            </a:r>
            <a:r>
              <a:rPr lang="cs-CZ" sz="2200" b="1" dirty="0">
                <a:latin typeface="Times New Roman" panose="02020603050405020304" pitchFamily="18" charset="0"/>
                <a:cs typeface="Times New Roman" panose="02020603050405020304" pitchFamily="18" charset="0"/>
              </a:rPr>
              <a:t>Kruh přátel jenských škol</a:t>
            </a:r>
            <a:r>
              <a:rPr lang="cs-CZ" sz="2200" dirty="0">
                <a:latin typeface="Times New Roman" panose="02020603050405020304" pitchFamily="18" charset="0"/>
                <a:cs typeface="Times New Roman" panose="02020603050405020304" pitchFamily="18" charset="0"/>
              </a:rPr>
              <a:t>, který se snaží o šíření idejí jenského plánu</a:t>
            </a:r>
            <a:r>
              <a:rPr lang="cs-CZ" sz="2200" dirty="0" smtClean="0">
                <a:latin typeface="Times New Roman" panose="02020603050405020304" pitchFamily="18" charset="0"/>
                <a:cs typeface="Times New Roman" panose="02020603050405020304" pitchFamily="18" charset="0"/>
              </a:rPr>
              <a:t>. V ČR jsou školy, které využívají prvků tohoto plánu. </a:t>
            </a:r>
            <a:endParaRPr lang="cs-CZ" sz="2200" dirty="0">
              <a:latin typeface="Times New Roman" panose="02020603050405020304" pitchFamily="18" charset="0"/>
              <a:cs typeface="Times New Roman" panose="02020603050405020304" pitchFamily="18" charset="0"/>
            </a:endParaRPr>
          </a:p>
          <a:p>
            <a:pPr marL="0" indent="0" algn="just">
              <a:buNone/>
            </a:pPr>
            <a:endParaRPr lang="cs-CZ" sz="2200" dirty="0">
              <a:latin typeface="Times New Roman" panose="02020603050405020304" pitchFamily="18" charset="0"/>
              <a:cs typeface="Times New Roman" panose="02020603050405020304" pitchFamily="18" charset="0"/>
            </a:endParaRPr>
          </a:p>
          <a:p>
            <a:pPr marL="0"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6D44EA4F-E69B-4441-8802-C8AB190C2EC3}" type="slidenum">
              <a:rPr lang="cs-CZ" smtClean="0"/>
              <a:t>13</a:t>
            </a:fld>
            <a:endParaRPr lang="cs-CZ"/>
          </a:p>
        </p:txBody>
      </p:sp>
    </p:spTree>
    <p:extLst>
      <p:ext uri="{BB962C8B-B14F-4D97-AF65-F5344CB8AC3E}">
        <p14:creationId xmlns:p14="http://schemas.microsoft.com/office/powerpoint/2010/main" val="3568254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normAutofit/>
          </a:bodyPr>
          <a:lstStyle/>
          <a:p>
            <a:pPr algn="l"/>
            <a:r>
              <a:rPr lang="cs-CZ" sz="2400" b="1" dirty="0" err="1">
                <a:latin typeface="Times New Roman" panose="02020603050405020304" pitchFamily="18" charset="0"/>
                <a:cs typeface="Times New Roman" panose="02020603050405020304" pitchFamily="18" charset="0"/>
              </a:rPr>
              <a:t>Daltonská</a:t>
            </a:r>
            <a:r>
              <a:rPr lang="cs-CZ" sz="2400" b="1" dirty="0">
                <a:latin typeface="Times New Roman" panose="02020603050405020304" pitchFamily="18" charset="0"/>
                <a:cs typeface="Times New Roman" panose="02020603050405020304" pitchFamily="18" charset="0"/>
              </a:rPr>
              <a:t> škola</a:t>
            </a:r>
          </a:p>
        </p:txBody>
      </p:sp>
      <p:sp>
        <p:nvSpPr>
          <p:cNvPr id="3" name="Zástupný symbol pro obsah 2"/>
          <p:cNvSpPr>
            <a:spLocks noGrp="1"/>
          </p:cNvSpPr>
          <p:nvPr>
            <p:ph idx="1"/>
          </p:nvPr>
        </p:nvSpPr>
        <p:spPr>
          <a:xfrm>
            <a:off x="467544" y="1124744"/>
            <a:ext cx="8229600" cy="5184576"/>
          </a:xfrm>
        </p:spPr>
        <p:txBody>
          <a:bodyPr>
            <a:normAutofit/>
          </a:bodyPr>
          <a:lstStyle/>
          <a:p>
            <a:pPr marL="0" indent="0" algn="just">
              <a:buNone/>
            </a:pPr>
            <a:r>
              <a:rPr lang="cs-CZ" sz="2000" dirty="0" smtClean="0">
                <a:latin typeface="Times New Roman" panose="02020603050405020304" pitchFamily="18" charset="0"/>
                <a:cs typeface="Times New Roman" panose="02020603050405020304" pitchFamily="18" charset="0"/>
              </a:rPr>
              <a:t>Nazvána  </a:t>
            </a:r>
            <a:r>
              <a:rPr lang="cs-CZ" sz="2000" dirty="0">
                <a:latin typeface="Times New Roman" panose="02020603050405020304" pitchFamily="18" charset="0"/>
                <a:cs typeface="Times New Roman" panose="02020603050405020304" pitchFamily="18" charset="0"/>
              </a:rPr>
              <a:t>podle experimentální školy v </a:t>
            </a:r>
            <a:r>
              <a:rPr lang="cs-CZ" sz="2000" b="1" dirty="0">
                <a:latin typeface="Times New Roman" panose="02020603050405020304" pitchFamily="18" charset="0"/>
                <a:cs typeface="Times New Roman" panose="02020603050405020304" pitchFamily="18" charset="0"/>
              </a:rPr>
              <a:t>Daltonu</a:t>
            </a:r>
            <a:r>
              <a:rPr lang="cs-CZ" sz="2000" dirty="0">
                <a:latin typeface="Times New Roman" panose="02020603050405020304" pitchFamily="18" charset="0"/>
                <a:cs typeface="Times New Roman" panose="02020603050405020304" pitchFamily="18" charset="0"/>
              </a:rPr>
              <a:t> (USA) a vznikla z iniciativ americké učitelky </a:t>
            </a:r>
            <a:r>
              <a:rPr lang="cs-CZ" sz="2000" b="1" dirty="0">
                <a:latin typeface="Times New Roman" panose="02020603050405020304" pitchFamily="18" charset="0"/>
                <a:cs typeface="Times New Roman" panose="02020603050405020304" pitchFamily="18" charset="0"/>
              </a:rPr>
              <a:t>Helen </a:t>
            </a:r>
            <a:r>
              <a:rPr lang="cs-CZ" sz="2000" b="1" dirty="0" err="1">
                <a:latin typeface="Times New Roman" panose="02020603050405020304" pitchFamily="18" charset="0"/>
                <a:cs typeface="Times New Roman" panose="02020603050405020304" pitchFamily="18" charset="0"/>
              </a:rPr>
              <a:t>Parkhurstové</a:t>
            </a:r>
            <a:r>
              <a:rPr lang="cs-CZ" sz="2000" dirty="0">
                <a:latin typeface="Times New Roman" panose="02020603050405020304" pitchFamily="18" charset="0"/>
                <a:cs typeface="Times New Roman" panose="02020603050405020304" pitchFamily="18" charset="0"/>
              </a:rPr>
              <a:t> (1887-1973). Spolupracovala s M. </a:t>
            </a:r>
            <a:r>
              <a:rPr lang="cs-CZ" sz="2000" dirty="0" err="1">
                <a:latin typeface="Times New Roman" panose="02020603050405020304" pitchFamily="18" charset="0"/>
                <a:cs typeface="Times New Roman" panose="02020603050405020304" pitchFamily="18" charset="0"/>
              </a:rPr>
              <a:t>Montessoriovou</a:t>
            </a:r>
            <a:r>
              <a:rPr lang="cs-CZ" sz="2000" dirty="0">
                <a:latin typeface="Times New Roman" panose="02020603050405020304" pitchFamily="18" charset="0"/>
                <a:cs typeface="Times New Roman" panose="02020603050405020304" pitchFamily="18" charset="0"/>
              </a:rPr>
              <a:t>, od níž získala závažné podněty pro svou vlastní experimentální školu, jež byla založena roku 1919. </a:t>
            </a:r>
            <a:endParaRPr lang="cs-CZ" sz="2000" dirty="0" smtClean="0">
              <a:latin typeface="Times New Roman" panose="02020603050405020304" pitchFamily="18" charset="0"/>
              <a:cs typeface="Times New Roman" panose="02020603050405020304" pitchFamily="18" charset="0"/>
            </a:endParaRPr>
          </a:p>
          <a:p>
            <a:pPr marL="0" lvl="0" indent="0" algn="just">
              <a:buNone/>
            </a:pPr>
            <a:r>
              <a:rPr lang="cs-CZ" sz="2000" dirty="0" err="1">
                <a:solidFill>
                  <a:prstClr val="black"/>
                </a:solidFill>
                <a:latin typeface="Times New Roman" panose="02020603050405020304" pitchFamily="18" charset="0"/>
                <a:cs typeface="Times New Roman" panose="02020603050405020304" pitchFamily="18" charset="0"/>
              </a:rPr>
              <a:t>Daltonské</a:t>
            </a:r>
            <a:r>
              <a:rPr lang="cs-CZ" sz="2000" dirty="0">
                <a:solidFill>
                  <a:prstClr val="black"/>
                </a:solidFill>
                <a:latin typeface="Times New Roman" panose="02020603050405020304" pitchFamily="18" charset="0"/>
                <a:cs typeface="Times New Roman" panose="02020603050405020304" pitchFamily="18" charset="0"/>
              </a:rPr>
              <a:t> školy se rozšířily z USA nejprve do Anglie a odtud do Nizozemska, kde jsou dnes zastoupeny nejpočetněji. V České republice působí Asociace českých </a:t>
            </a:r>
            <a:r>
              <a:rPr lang="cs-CZ" sz="2000" dirty="0" err="1">
                <a:solidFill>
                  <a:prstClr val="black"/>
                </a:solidFill>
                <a:latin typeface="Times New Roman" panose="02020603050405020304" pitchFamily="18" charset="0"/>
                <a:cs typeface="Times New Roman" panose="02020603050405020304" pitchFamily="18" charset="0"/>
              </a:rPr>
              <a:t>daltonských</a:t>
            </a:r>
            <a:r>
              <a:rPr lang="cs-CZ" sz="2000" dirty="0">
                <a:solidFill>
                  <a:prstClr val="black"/>
                </a:solidFill>
                <a:latin typeface="Times New Roman" panose="02020603050405020304" pitchFamily="18" charset="0"/>
                <a:cs typeface="Times New Roman" panose="02020603050405020304" pitchFamily="18" charset="0"/>
              </a:rPr>
              <a:t> škol v Brně</a:t>
            </a:r>
            <a:r>
              <a:rPr lang="cs-CZ" sz="2000" dirty="0" smtClean="0">
                <a:solidFill>
                  <a:prstClr val="black"/>
                </a:solidFill>
                <a:latin typeface="Times New Roman" panose="02020603050405020304" pitchFamily="18" charset="0"/>
                <a:cs typeface="Times New Roman" panose="02020603050405020304" pitchFamily="18" charset="0"/>
              </a:rPr>
              <a:t>.</a:t>
            </a:r>
            <a:endParaRPr lang="cs-CZ" sz="2000" dirty="0" smtClean="0">
              <a:latin typeface="Times New Roman" panose="02020603050405020304" pitchFamily="18" charset="0"/>
              <a:cs typeface="Times New Roman" panose="02020603050405020304" pitchFamily="18" charset="0"/>
            </a:endParaRPr>
          </a:p>
          <a:p>
            <a:pPr marL="0" indent="0" algn="just">
              <a:buNone/>
            </a:pPr>
            <a:r>
              <a:rPr lang="cs-CZ" sz="2000" dirty="0" smtClean="0">
                <a:latin typeface="Times New Roman" panose="02020603050405020304" pitchFamily="18" charset="0"/>
                <a:cs typeface="Times New Roman" panose="02020603050405020304" pitchFamily="18" charset="0"/>
              </a:rPr>
              <a:t>Její </a:t>
            </a:r>
            <a:r>
              <a:rPr lang="cs-CZ" sz="2000" dirty="0">
                <a:latin typeface="Times New Roman" panose="02020603050405020304" pitchFamily="18" charset="0"/>
                <a:cs typeface="Times New Roman" panose="02020603050405020304" pitchFamily="18" charset="0"/>
              </a:rPr>
              <a:t>podstatou byl </a:t>
            </a:r>
            <a:r>
              <a:rPr lang="cs-CZ" sz="2000" b="1" dirty="0" err="1">
                <a:latin typeface="Times New Roman" panose="02020603050405020304" pitchFamily="18" charset="0"/>
                <a:cs typeface="Times New Roman" panose="02020603050405020304" pitchFamily="18" charset="0"/>
              </a:rPr>
              <a:t>Daltonský</a:t>
            </a:r>
            <a:r>
              <a:rPr lang="cs-CZ" sz="2000" b="1" dirty="0">
                <a:latin typeface="Times New Roman" panose="02020603050405020304" pitchFamily="18" charset="0"/>
                <a:cs typeface="Times New Roman" panose="02020603050405020304" pitchFamily="18" charset="0"/>
              </a:rPr>
              <a:t> plán</a:t>
            </a:r>
            <a:r>
              <a:rPr lang="cs-CZ" sz="2000" dirty="0">
                <a:latin typeface="Times New Roman" panose="02020603050405020304" pitchFamily="18" charset="0"/>
                <a:cs typeface="Times New Roman" panose="02020603050405020304" pitchFamily="18" charset="0"/>
              </a:rPr>
              <a:t> – výchovně vzdělávací systém, který spočíval v samostatné práci žáků v odborných učebnách podle individuálních plánů za poradní asistence učitele. Vyučování je založeno na </a:t>
            </a:r>
            <a:r>
              <a:rPr lang="cs-CZ" sz="2000" b="1" dirty="0">
                <a:latin typeface="Times New Roman" panose="02020603050405020304" pitchFamily="18" charset="0"/>
                <a:cs typeface="Times New Roman" panose="02020603050405020304" pitchFamily="18" charset="0"/>
              </a:rPr>
              <a:t>individuální práci žáků</a:t>
            </a:r>
            <a:r>
              <a:rPr lang="cs-CZ" sz="2000" dirty="0">
                <a:latin typeface="Times New Roman" panose="02020603050405020304" pitchFamily="18" charset="0"/>
                <a:cs typeface="Times New Roman" panose="02020603050405020304" pitchFamily="18" charset="0"/>
              </a:rPr>
              <a:t> za pomoci vhodných pomůcek a knihovny. Ruší se soustava tříd věkově homogenních a umožňuje žákovi postoupit v některém kurzu výše, v jiném předmětu zase do nižšího stupně. Každý žák uzavírá s učitelem smlouvu, stvrzuje ji svým podpisem a dostává program práce na jeden měsíc pro každý předmět zvlášť. </a:t>
            </a:r>
            <a:r>
              <a:rPr lang="cs-CZ" sz="2000" b="1" dirty="0">
                <a:latin typeface="Times New Roman" panose="02020603050405020304" pitchFamily="18" charset="0"/>
                <a:cs typeface="Times New Roman" panose="02020603050405020304" pitchFamily="18" charset="0"/>
              </a:rPr>
              <a:t>Svoboda</a:t>
            </a:r>
            <a:r>
              <a:rPr lang="cs-CZ" sz="2000" dirty="0">
                <a:latin typeface="Times New Roman" panose="02020603050405020304" pitchFamily="18" charset="0"/>
                <a:cs typeface="Times New Roman" panose="02020603050405020304" pitchFamily="18" charset="0"/>
              </a:rPr>
              <a:t> je základním principem </a:t>
            </a:r>
            <a:r>
              <a:rPr lang="cs-CZ" sz="2000" dirty="0" err="1">
                <a:latin typeface="Times New Roman" panose="02020603050405020304" pitchFamily="18" charset="0"/>
                <a:cs typeface="Times New Roman" panose="02020603050405020304" pitchFamily="18" charset="0"/>
              </a:rPr>
              <a:t>daltonské</a:t>
            </a:r>
            <a:r>
              <a:rPr lang="cs-CZ" sz="2000" dirty="0">
                <a:latin typeface="Times New Roman" panose="02020603050405020304" pitchFamily="18" charset="0"/>
                <a:cs typeface="Times New Roman" panose="02020603050405020304" pitchFamily="18" charset="0"/>
              </a:rPr>
              <a:t> školy (vlastní tempo a organizace práce, žádné zvonění). </a:t>
            </a:r>
            <a:endParaRPr lang="cs-CZ" sz="2000" dirty="0" smtClean="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6D44EA4F-E69B-4441-8802-C8AB190C2EC3}" type="slidenum">
              <a:rPr lang="cs-CZ" smtClean="0"/>
              <a:t>14</a:t>
            </a:fld>
            <a:endParaRPr lang="cs-CZ"/>
          </a:p>
        </p:txBody>
      </p:sp>
    </p:spTree>
    <p:extLst>
      <p:ext uri="{BB962C8B-B14F-4D97-AF65-F5344CB8AC3E}">
        <p14:creationId xmlns:p14="http://schemas.microsoft.com/office/powerpoint/2010/main" val="3350677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pPr marL="0" lvl="0" indent="0" algn="just">
              <a:buNone/>
            </a:pPr>
            <a:r>
              <a:rPr lang="cs-CZ" sz="2000" dirty="0">
                <a:solidFill>
                  <a:prstClr val="black"/>
                </a:solidFill>
                <a:latin typeface="Times New Roman" panose="02020603050405020304" pitchFamily="18" charset="0"/>
                <a:cs typeface="Times New Roman" panose="02020603050405020304" pitchFamily="18" charset="0"/>
              </a:rPr>
              <a:t>Přes nesporný přínos, kterým tento plán obohatil pedagogickou teorii i praxi, není možné přehlédnout některé jeho nedostatky (nedostatečné opakování učiva, přílišné spoléhání na žákovu aktivitu). </a:t>
            </a:r>
          </a:p>
          <a:p>
            <a:pPr marL="0" indent="0" algn="just">
              <a:buNone/>
            </a:pPr>
            <a:endParaRPr lang="cs-CZ" dirty="0"/>
          </a:p>
        </p:txBody>
      </p:sp>
      <p:sp>
        <p:nvSpPr>
          <p:cNvPr id="2" name="Zástupný symbol pro číslo snímku 1"/>
          <p:cNvSpPr>
            <a:spLocks noGrp="1"/>
          </p:cNvSpPr>
          <p:nvPr>
            <p:ph type="sldNum" sz="quarter" idx="12"/>
          </p:nvPr>
        </p:nvSpPr>
        <p:spPr/>
        <p:txBody>
          <a:bodyPr/>
          <a:lstStyle/>
          <a:p>
            <a:fld id="{6D44EA4F-E69B-4441-8802-C8AB190C2EC3}" type="slidenum">
              <a:rPr lang="cs-CZ" smtClean="0"/>
              <a:t>15</a:t>
            </a:fld>
            <a:endParaRPr lang="cs-CZ"/>
          </a:p>
        </p:txBody>
      </p:sp>
    </p:spTree>
    <p:extLst>
      <p:ext uri="{BB962C8B-B14F-4D97-AF65-F5344CB8AC3E}">
        <p14:creationId xmlns:p14="http://schemas.microsoft.com/office/powerpoint/2010/main" val="1837896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normAutofit/>
          </a:bodyPr>
          <a:lstStyle/>
          <a:p>
            <a:pPr algn="l"/>
            <a:r>
              <a:rPr lang="cs-CZ" sz="2400" b="1" dirty="0" smtClean="0">
                <a:latin typeface="Times New Roman" panose="02020603050405020304" pitchFamily="18" charset="0"/>
                <a:cs typeface="Times New Roman" panose="02020603050405020304" pitchFamily="18" charset="0"/>
              </a:rPr>
              <a:t>3. Církevní </a:t>
            </a:r>
            <a:r>
              <a:rPr lang="cs-CZ" sz="2400" b="1" dirty="0">
                <a:latin typeface="Times New Roman" panose="02020603050405020304" pitchFamily="18" charset="0"/>
                <a:cs typeface="Times New Roman" panose="02020603050405020304" pitchFamily="18" charset="0"/>
              </a:rPr>
              <a:t>školy</a:t>
            </a:r>
            <a:endParaRPr lang="cs-CZ" sz="2400" b="1" dirty="0"/>
          </a:p>
        </p:txBody>
      </p:sp>
      <p:sp>
        <p:nvSpPr>
          <p:cNvPr id="3" name="Zástupný symbol pro obsah 2"/>
          <p:cNvSpPr>
            <a:spLocks noGrp="1"/>
          </p:cNvSpPr>
          <p:nvPr>
            <p:ph idx="1"/>
          </p:nvPr>
        </p:nvSpPr>
        <p:spPr>
          <a:xfrm>
            <a:off x="457200" y="1124744"/>
            <a:ext cx="8229600" cy="5001419"/>
          </a:xfrm>
        </p:spPr>
        <p:txBody>
          <a:bodyPr>
            <a:normAutofit/>
          </a:bodyPr>
          <a:lstStyle/>
          <a:p>
            <a:pPr marL="0" indent="0" algn="just">
              <a:buNone/>
            </a:pPr>
            <a:r>
              <a:rPr lang="cs-CZ" sz="2000" dirty="0">
                <a:latin typeface="Times New Roman" panose="02020603050405020304" pitchFamily="18" charset="0"/>
                <a:cs typeface="Times New Roman" panose="02020603050405020304" pitchFamily="18" charset="0"/>
              </a:rPr>
              <a:t>Církevní (konfesní) školy jsou nestátní alternativní školy mající ve světě dlouhou historickou tradici a dnes se vyskytují v mnoha zemích. Působí po roce 1989 znovu také v </a:t>
            </a:r>
            <a:r>
              <a:rPr lang="cs-CZ" sz="2000" b="1" dirty="0">
                <a:latin typeface="Times New Roman" panose="02020603050405020304" pitchFamily="18" charset="0"/>
                <a:cs typeface="Times New Roman" panose="02020603050405020304" pitchFamily="18" charset="0"/>
              </a:rPr>
              <a:t>českém školství</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Alternativnost</a:t>
            </a:r>
            <a:r>
              <a:rPr lang="cs-CZ" sz="2000" dirty="0">
                <a:latin typeface="Times New Roman" panose="02020603050405020304" pitchFamily="18" charset="0"/>
                <a:cs typeface="Times New Roman" panose="02020603050405020304" pitchFamily="18" charset="0"/>
              </a:rPr>
              <a:t> církevních škol spočívá nikoliv pouze v typu zřizovatele, ale především ve </a:t>
            </a:r>
            <a:r>
              <a:rPr lang="cs-CZ" sz="2000" b="1" dirty="0">
                <a:latin typeface="Times New Roman" panose="02020603050405020304" pitchFamily="18" charset="0"/>
                <a:cs typeface="Times New Roman" panose="02020603050405020304" pitchFamily="18" charset="0"/>
              </a:rPr>
              <a:t>specifičnostech pedagogických a didaktických</a:t>
            </a:r>
            <a:r>
              <a:rPr lang="cs-CZ" sz="2000" dirty="0">
                <a:latin typeface="Times New Roman" panose="02020603050405020304" pitchFamily="18" charset="0"/>
                <a:cs typeface="Times New Roman" panose="02020603050405020304" pitchFamily="18" charset="0"/>
              </a:rPr>
              <a:t>. </a:t>
            </a:r>
            <a:endParaRPr lang="cs-CZ" sz="2000" dirty="0" smtClean="0">
              <a:latin typeface="Times New Roman" panose="02020603050405020304" pitchFamily="18" charset="0"/>
              <a:cs typeface="Times New Roman" panose="02020603050405020304" pitchFamily="18" charset="0"/>
            </a:endParaRPr>
          </a:p>
          <a:p>
            <a:pPr marL="0" indent="0" algn="just">
              <a:buNone/>
            </a:pPr>
            <a:r>
              <a:rPr lang="cs-CZ" sz="2000" dirty="0" smtClean="0">
                <a:latin typeface="Times New Roman" panose="02020603050405020304" pitchFamily="18" charset="0"/>
                <a:cs typeface="Times New Roman" panose="02020603050405020304" pitchFamily="18" charset="0"/>
              </a:rPr>
              <a:t>V</a:t>
            </a:r>
            <a:r>
              <a:rPr lang="cs-CZ" sz="2000" dirty="0">
                <a:latin typeface="Times New Roman" panose="02020603050405020304" pitchFamily="18" charset="0"/>
                <a:cs typeface="Times New Roman" panose="02020603050405020304" pitchFamily="18" charset="0"/>
              </a:rPr>
              <a:t> </a:t>
            </a:r>
            <a:r>
              <a:rPr lang="cs-CZ" sz="2000" b="1" dirty="0">
                <a:latin typeface="Times New Roman" panose="02020603050405020304" pitchFamily="18" charset="0"/>
                <a:cs typeface="Times New Roman" panose="02020603050405020304" pitchFamily="18" charset="0"/>
              </a:rPr>
              <a:t>Německu</a:t>
            </a:r>
            <a:r>
              <a:rPr lang="cs-CZ" sz="2000" dirty="0">
                <a:latin typeface="Times New Roman" panose="02020603050405020304" pitchFamily="18" charset="0"/>
                <a:cs typeface="Times New Roman" panose="02020603050405020304" pitchFamily="18" charset="0"/>
              </a:rPr>
              <a:t> jsou církevní školy nejpočetnějším typem v rámci nestátních škol. Jsou to především katolické školy (všeobecně vzdělávací a odborné) a evangelické školy. </a:t>
            </a:r>
            <a:r>
              <a:rPr lang="cs-CZ" sz="2000" b="1" dirty="0">
                <a:latin typeface="Times New Roman" panose="02020603050405020304" pitchFamily="18" charset="0"/>
                <a:cs typeface="Times New Roman" panose="02020603050405020304" pitchFamily="18" charset="0"/>
              </a:rPr>
              <a:t>Nizozemsko</a:t>
            </a:r>
            <a:r>
              <a:rPr lang="cs-CZ" sz="2000" dirty="0">
                <a:latin typeface="Times New Roman" panose="02020603050405020304" pitchFamily="18" charset="0"/>
                <a:cs typeface="Times New Roman" panose="02020603050405020304" pitchFamily="18" charset="0"/>
              </a:rPr>
              <a:t> je patrně státem s největším podílem církevních (konfesních) škol v Evropě. </a:t>
            </a:r>
            <a:endParaRPr lang="cs-CZ" sz="2000" dirty="0" smtClean="0">
              <a:latin typeface="Times New Roman" panose="02020603050405020304" pitchFamily="18" charset="0"/>
              <a:cs typeface="Times New Roman" panose="02020603050405020304" pitchFamily="18" charset="0"/>
            </a:endParaRPr>
          </a:p>
          <a:p>
            <a:pPr marL="0" indent="0" algn="just">
              <a:buNone/>
            </a:pPr>
            <a:r>
              <a:rPr lang="cs-CZ" sz="2000" dirty="0" smtClean="0">
                <a:latin typeface="Times New Roman" panose="02020603050405020304" pitchFamily="18" charset="0"/>
                <a:cs typeface="Times New Roman" panose="02020603050405020304" pitchFamily="18" charset="0"/>
              </a:rPr>
              <a:t>V </a:t>
            </a:r>
            <a:r>
              <a:rPr lang="cs-CZ" sz="2000" b="1" dirty="0">
                <a:latin typeface="Times New Roman" panose="02020603050405020304" pitchFamily="18" charset="0"/>
                <a:cs typeface="Times New Roman" panose="02020603050405020304" pitchFamily="18" charset="0"/>
              </a:rPr>
              <a:t>Belgii</a:t>
            </a:r>
            <a:r>
              <a:rPr lang="cs-CZ" sz="2000" dirty="0">
                <a:latin typeface="Times New Roman" panose="02020603050405020304" pitchFamily="18" charset="0"/>
                <a:cs typeface="Times New Roman" panose="02020603050405020304" pitchFamily="18" charset="0"/>
              </a:rPr>
              <a:t> tvoří církevní školy většinu všech škol.  Mnoho rodičů volí pro své děti tyto církevní školy nikoli z náboženských důvodů, nýbrž proto, že dosahují kvalitnějších vzdělávacích výsledků než jiné školy. Také v </a:t>
            </a:r>
            <a:r>
              <a:rPr lang="cs-CZ" sz="2000" b="1" dirty="0">
                <a:latin typeface="Times New Roman" panose="02020603050405020304" pitchFamily="18" charset="0"/>
                <a:cs typeface="Times New Roman" panose="02020603050405020304" pitchFamily="18" charset="0"/>
              </a:rPr>
              <a:t>USA</a:t>
            </a:r>
            <a:r>
              <a:rPr lang="cs-CZ" sz="2000" dirty="0">
                <a:latin typeface="Times New Roman" panose="02020603050405020304" pitchFamily="18" charset="0"/>
                <a:cs typeface="Times New Roman" panose="02020603050405020304" pitchFamily="18" charset="0"/>
              </a:rPr>
              <a:t> mají církevní školy poměrně významné místo ve školském systému. Jsou to často školy multikulturní a z hlediska kvality dosahují lepších výsledků než školy veřejné.</a:t>
            </a:r>
          </a:p>
          <a:p>
            <a:pPr marL="0" indent="0" algn="just">
              <a:buNone/>
            </a:pPr>
            <a:endParaRPr lang="cs-CZ"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6D44EA4F-E69B-4441-8802-C8AB190C2EC3}" type="slidenum">
              <a:rPr lang="cs-CZ" smtClean="0"/>
              <a:t>16</a:t>
            </a:fld>
            <a:endParaRPr lang="cs-CZ"/>
          </a:p>
        </p:txBody>
      </p:sp>
    </p:spTree>
    <p:extLst>
      <p:ext uri="{BB962C8B-B14F-4D97-AF65-F5344CB8AC3E}">
        <p14:creationId xmlns:p14="http://schemas.microsoft.com/office/powerpoint/2010/main" val="1126826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lstStyle/>
          <a:p>
            <a:pPr marL="0" indent="0" algn="just">
              <a:buNone/>
            </a:pPr>
            <a:r>
              <a:rPr lang="cs-CZ" sz="2000" dirty="0">
                <a:latin typeface="Times New Roman" panose="02020603050405020304" pitchFamily="18" charset="0"/>
                <a:cs typeface="Times New Roman" panose="02020603050405020304" pitchFamily="18" charset="0"/>
              </a:rPr>
              <a:t>Některými </a:t>
            </a:r>
            <a:r>
              <a:rPr lang="cs-CZ" sz="2000" b="1" dirty="0">
                <a:latin typeface="Times New Roman" panose="02020603050405020304" pitchFamily="18" charset="0"/>
                <a:cs typeface="Times New Roman" panose="02020603050405020304" pitchFamily="18" charset="0"/>
              </a:rPr>
              <a:t>charakteristikami</a:t>
            </a:r>
            <a:r>
              <a:rPr lang="cs-CZ" sz="2000" dirty="0">
                <a:latin typeface="Times New Roman" panose="02020603050405020304" pitchFamily="18" charset="0"/>
                <a:cs typeface="Times New Roman" panose="02020603050405020304" pitchFamily="18" charset="0"/>
              </a:rPr>
              <a:t> církevních škol jsou např. obsahy, cíle vzdělávání, některé předměty (náboženství, latina), více cizích jazyků, ideologické principy výchovné činnosti a zaměření na přípravu absolventů i pro takové profese, které nejsou pokryty standardními školami (příprava pro charitativní, zdravotní a náboženskou činnost, sbormistr chrámové hudby, konzervátor církevních památek, administrátor v církevních úřadech).</a:t>
            </a:r>
          </a:p>
          <a:p>
            <a:pPr marL="0" indent="0">
              <a:buNone/>
            </a:pPr>
            <a:endParaRPr lang="cs-CZ" dirty="0"/>
          </a:p>
        </p:txBody>
      </p:sp>
      <p:sp>
        <p:nvSpPr>
          <p:cNvPr id="2" name="Zástupný symbol pro číslo snímku 1"/>
          <p:cNvSpPr>
            <a:spLocks noGrp="1"/>
          </p:cNvSpPr>
          <p:nvPr>
            <p:ph type="sldNum" sz="quarter" idx="12"/>
          </p:nvPr>
        </p:nvSpPr>
        <p:spPr/>
        <p:txBody>
          <a:bodyPr/>
          <a:lstStyle/>
          <a:p>
            <a:fld id="{6D44EA4F-E69B-4441-8802-C8AB190C2EC3}" type="slidenum">
              <a:rPr lang="cs-CZ" smtClean="0"/>
              <a:t>17</a:t>
            </a:fld>
            <a:endParaRPr lang="cs-CZ"/>
          </a:p>
        </p:txBody>
      </p:sp>
    </p:spTree>
    <p:extLst>
      <p:ext uri="{BB962C8B-B14F-4D97-AF65-F5344CB8AC3E}">
        <p14:creationId xmlns:p14="http://schemas.microsoft.com/office/powerpoint/2010/main" val="1567312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marL="12700" lvl="0" indent="-12700" algn="just">
              <a:spcBef>
                <a:spcPct val="20000"/>
              </a:spcBef>
            </a:pPr>
            <a:r>
              <a:rPr lang="cs-CZ" sz="2400" b="1" dirty="0" smtClean="0">
                <a:solidFill>
                  <a:schemeClr val="accent6">
                    <a:lumMod val="75000"/>
                  </a:schemeClr>
                </a:solidFill>
                <a:latin typeface="Times New Roman" panose="02020603050405020304" pitchFamily="18" charset="0"/>
                <a:ea typeface="+mn-ea"/>
                <a:cs typeface="Times New Roman" panose="02020603050405020304" pitchFamily="18" charset="0"/>
              </a:rPr>
              <a:t>4. Moderní </a:t>
            </a:r>
            <a:r>
              <a:rPr lang="cs-CZ" sz="2400" b="1" dirty="0">
                <a:solidFill>
                  <a:schemeClr val="accent6">
                    <a:lumMod val="75000"/>
                  </a:schemeClr>
                </a:solidFill>
                <a:latin typeface="Times New Roman" panose="02020603050405020304" pitchFamily="18" charset="0"/>
                <a:ea typeface="+mn-ea"/>
                <a:cs typeface="Times New Roman" panose="02020603050405020304" pitchFamily="18" charset="0"/>
              </a:rPr>
              <a:t>(soudobé) české alternativní školy a koncepce ve vzdělávání (Projekt Zdravá škola, Otevřená škola, Integrovaná </a:t>
            </a:r>
            <a:r>
              <a:rPr lang="cs-CZ" sz="2400" b="1" dirty="0" err="1" smtClean="0">
                <a:solidFill>
                  <a:schemeClr val="accent6">
                    <a:lumMod val="75000"/>
                  </a:schemeClr>
                </a:solidFill>
                <a:latin typeface="Times New Roman" panose="02020603050405020304" pitchFamily="18" charset="0"/>
                <a:ea typeface="+mn-ea"/>
                <a:cs typeface="Times New Roman" panose="02020603050405020304" pitchFamily="18" charset="0"/>
              </a:rPr>
              <a:t>tématická</a:t>
            </a:r>
            <a:r>
              <a:rPr lang="cs-CZ" sz="2400" b="1" dirty="0" smtClean="0">
                <a:solidFill>
                  <a:schemeClr val="accent6">
                    <a:lumMod val="75000"/>
                  </a:schemeClr>
                </a:solidFill>
                <a:latin typeface="Times New Roman" panose="02020603050405020304" pitchFamily="18" charset="0"/>
                <a:ea typeface="+mn-ea"/>
                <a:cs typeface="Times New Roman" panose="02020603050405020304" pitchFamily="18" charset="0"/>
              </a:rPr>
              <a:t> </a:t>
            </a:r>
            <a:r>
              <a:rPr lang="cs-CZ" sz="2400" b="1" dirty="0">
                <a:solidFill>
                  <a:schemeClr val="accent6">
                    <a:lumMod val="75000"/>
                  </a:schemeClr>
                </a:solidFill>
                <a:latin typeface="Times New Roman" panose="02020603050405020304" pitchFamily="18" charset="0"/>
                <a:ea typeface="+mn-ea"/>
                <a:cs typeface="Times New Roman" panose="02020603050405020304" pitchFamily="18" charset="0"/>
              </a:rPr>
              <a:t>výuka, Komunitní škola</a:t>
            </a:r>
            <a:r>
              <a:rPr lang="cs-CZ" sz="2400" b="1" dirty="0" smtClean="0">
                <a:solidFill>
                  <a:schemeClr val="accent6">
                    <a:lumMod val="75000"/>
                  </a:schemeClr>
                </a:solidFill>
                <a:latin typeface="Times New Roman" panose="02020603050405020304" pitchFamily="18" charset="0"/>
                <a:ea typeface="+mn-ea"/>
                <a:cs typeface="Times New Roman" panose="02020603050405020304" pitchFamily="18" charset="0"/>
              </a:rPr>
              <a:t>).</a:t>
            </a:r>
            <a:endParaRPr lang="cs-CZ" sz="2400" b="1" dirty="0">
              <a:solidFill>
                <a:schemeClr val="accent6">
                  <a:lumMod val="75000"/>
                </a:schemeClr>
              </a:solidFill>
            </a:endParaRPr>
          </a:p>
        </p:txBody>
      </p:sp>
      <p:sp>
        <p:nvSpPr>
          <p:cNvPr id="3" name="Zástupný symbol pro obsah 2"/>
          <p:cNvSpPr>
            <a:spLocks noGrp="1"/>
          </p:cNvSpPr>
          <p:nvPr>
            <p:ph idx="1"/>
          </p:nvPr>
        </p:nvSpPr>
        <p:spPr>
          <a:xfrm>
            <a:off x="457200" y="1600200"/>
            <a:ext cx="8229600" cy="4997152"/>
          </a:xfrm>
        </p:spPr>
        <p:txBody>
          <a:bodyPr>
            <a:normAutofit fontScale="92500" lnSpcReduction="20000"/>
          </a:bodyPr>
          <a:lstStyle/>
          <a:p>
            <a:pPr marL="0" indent="0">
              <a:buNone/>
            </a:pPr>
            <a:r>
              <a:rPr lang="cs-CZ" sz="2600" b="1" dirty="0" smtClean="0">
                <a:latin typeface="Times New Roman" panose="02020603050405020304" pitchFamily="18" charset="0"/>
                <a:cs typeface="Times New Roman" panose="02020603050405020304" pitchFamily="18" charset="0"/>
              </a:rPr>
              <a:t>Projekt Zdravá škola</a:t>
            </a:r>
          </a:p>
          <a:p>
            <a:pPr marL="0" indent="0">
              <a:buNone/>
            </a:pPr>
            <a:r>
              <a:rPr lang="cs-CZ" sz="2200" dirty="0" smtClean="0">
                <a:latin typeface="Times New Roman" panose="02020603050405020304" pitchFamily="18" charset="0"/>
                <a:cs typeface="Times New Roman" panose="02020603050405020304" pitchFamily="18" charset="0"/>
              </a:rPr>
              <a:t>Projekt se uplatňuje od roku 1991/1992 v základních školách a od roku 1995 v mateřských školách. Je realizován ve spolupráci Státního zdravotního ústavu v Praze, Světové zdravotnické organizace (WHO), Rady Evropy a Komise EU v mnoha zemích (v roce 2007 to bylo 40 zemí). </a:t>
            </a:r>
          </a:p>
          <a:p>
            <a:pPr marL="0" indent="0">
              <a:buNone/>
            </a:pPr>
            <a:r>
              <a:rPr lang="cs-CZ" sz="2200" dirty="0" smtClean="0">
                <a:latin typeface="Times New Roman" panose="02020603050405020304" pitchFamily="18" charset="0"/>
                <a:cs typeface="Times New Roman" panose="02020603050405020304" pitchFamily="18" charset="0"/>
              </a:rPr>
              <a:t>Program směřuje k výchově ke zdravému způsobu života v širokém pojetí. </a:t>
            </a:r>
          </a:p>
          <a:p>
            <a:pPr marL="0" indent="0">
              <a:buNone/>
            </a:pPr>
            <a:endParaRPr lang="cs-CZ" sz="2200" b="1" dirty="0">
              <a:latin typeface="Times New Roman" panose="02020603050405020304" pitchFamily="18" charset="0"/>
              <a:cs typeface="Times New Roman" panose="02020603050405020304" pitchFamily="18" charset="0"/>
            </a:endParaRPr>
          </a:p>
          <a:p>
            <a:pPr marL="0" indent="0">
              <a:buNone/>
            </a:pPr>
            <a:r>
              <a:rPr lang="cs-CZ" sz="2200" b="1" dirty="0" smtClean="0">
                <a:latin typeface="Times New Roman" panose="02020603050405020304" pitchFamily="18" charset="0"/>
                <a:cs typeface="Times New Roman" panose="02020603050405020304" pitchFamily="18" charset="0"/>
              </a:rPr>
              <a:t>Principy škol podporujících zdraví:</a:t>
            </a:r>
          </a:p>
          <a:p>
            <a:r>
              <a:rPr lang="cs-CZ" sz="2200" dirty="0" smtClean="0">
                <a:latin typeface="Times New Roman" panose="02020603050405020304" pitchFamily="18" charset="0"/>
                <a:cs typeface="Times New Roman" panose="02020603050405020304" pitchFamily="18" charset="0"/>
              </a:rPr>
              <a:t>Respekt k přirozeným potřebám jednotlivce.</a:t>
            </a:r>
          </a:p>
          <a:p>
            <a:r>
              <a:rPr lang="cs-CZ" sz="2200" dirty="0" smtClean="0">
                <a:latin typeface="Times New Roman" panose="02020603050405020304" pitchFamily="18" charset="0"/>
                <a:cs typeface="Times New Roman" panose="02020603050405020304" pitchFamily="18" charset="0"/>
              </a:rPr>
              <a:t>Rozvíjení komunikace a spolupráce.   </a:t>
            </a:r>
          </a:p>
          <a:p>
            <a:r>
              <a:rPr lang="cs-CZ" sz="2200" dirty="0" smtClean="0">
                <a:latin typeface="Times New Roman" panose="02020603050405020304" pitchFamily="18" charset="0"/>
                <a:cs typeface="Times New Roman" panose="02020603050405020304" pitchFamily="18" charset="0"/>
              </a:rPr>
              <a:t>Pohoda prostředí (pohoda věcného, sociálního a organizačního prostředí).</a:t>
            </a:r>
          </a:p>
          <a:p>
            <a:pPr algn="just"/>
            <a:r>
              <a:rPr lang="cs-CZ" sz="2200" dirty="0" smtClean="0">
                <a:latin typeface="Times New Roman" panose="02020603050405020304" pitchFamily="18" charset="0"/>
                <a:cs typeface="Times New Roman" panose="02020603050405020304" pitchFamily="18" charset="0"/>
              </a:rPr>
              <a:t>Zdravé učení (smysluplnost, přiměřenost, možnost výběru, spolupráce, motivující hodnocení). </a:t>
            </a:r>
          </a:p>
          <a:p>
            <a:pPr algn="just"/>
            <a:r>
              <a:rPr lang="cs-CZ" sz="2200" dirty="0" smtClean="0">
                <a:latin typeface="Times New Roman" panose="02020603050405020304" pitchFamily="18" charset="0"/>
                <a:cs typeface="Times New Roman" panose="02020603050405020304" pitchFamily="18" charset="0"/>
              </a:rPr>
              <a:t>Otevřené partnerství (škola jako demokratická společnost a kulturní středisko).</a:t>
            </a:r>
          </a:p>
          <a:p>
            <a:pPr marL="0" indent="0" algn="just">
              <a:buNone/>
            </a:pPr>
            <a:r>
              <a:rPr lang="cs-CZ" sz="2200" dirty="0" smtClean="0">
                <a:latin typeface="Times New Roman" panose="02020603050405020304" pitchFamily="18" charset="0"/>
                <a:cs typeface="Times New Roman" panose="02020603050405020304" pitchFamily="18" charset="0"/>
              </a:rPr>
              <a:t>Realizace programu předpokládá zapojení všech osob ve škole (v ideálním případě). </a:t>
            </a:r>
            <a:endParaRPr lang="cs-CZ" sz="22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6D44EA4F-E69B-4441-8802-C8AB190C2EC3}" type="slidenum">
              <a:rPr lang="cs-CZ" smtClean="0"/>
              <a:t>18</a:t>
            </a:fld>
            <a:endParaRPr lang="cs-CZ"/>
          </a:p>
        </p:txBody>
      </p:sp>
    </p:spTree>
    <p:extLst>
      <p:ext uri="{BB962C8B-B14F-4D97-AF65-F5344CB8AC3E}">
        <p14:creationId xmlns:p14="http://schemas.microsoft.com/office/powerpoint/2010/main" val="2995539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pPr marL="0" indent="0">
              <a:buNone/>
            </a:pPr>
            <a:r>
              <a:rPr lang="cs-CZ" sz="2400" b="1" dirty="0" smtClean="0">
                <a:solidFill>
                  <a:schemeClr val="tx1">
                    <a:lumMod val="95000"/>
                    <a:lumOff val="5000"/>
                  </a:schemeClr>
                </a:solidFill>
                <a:latin typeface="Times New Roman" panose="02020603050405020304" pitchFamily="18" charset="0"/>
                <a:cs typeface="Times New Roman" panose="02020603050405020304" pitchFamily="18" charset="0"/>
              </a:rPr>
              <a:t>Otevřena škola, otevřené vyučování</a:t>
            </a:r>
          </a:p>
          <a:p>
            <a:pPr marL="0" indent="0" algn="just">
              <a:buNone/>
            </a:pP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Označení školy, která se </a:t>
            </a:r>
            <a:r>
              <a:rPr lang="cs-CZ" sz="2000" b="1" dirty="0" smtClean="0">
                <a:solidFill>
                  <a:schemeClr val="tx1">
                    <a:lumMod val="95000"/>
                    <a:lumOff val="5000"/>
                  </a:schemeClr>
                </a:solidFill>
                <a:latin typeface="Times New Roman" panose="02020603050405020304" pitchFamily="18" charset="0"/>
                <a:cs typeface="Times New Roman" panose="02020603050405020304" pitchFamily="18" charset="0"/>
              </a:rPr>
              <a:t>otevírá navenek okolnímu světu i vnitřně  (žákům, učitelům a rodičům).</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 Je to způsob práce, který vznikl v 60. a 70. letech 20. století v USA a Anglii (Open </a:t>
            </a:r>
            <a:r>
              <a:rPr lang="cs-CZ" sz="2000" dirty="0" err="1" smtClean="0">
                <a:solidFill>
                  <a:schemeClr val="tx1">
                    <a:lumMod val="95000"/>
                    <a:lumOff val="5000"/>
                  </a:schemeClr>
                </a:solidFill>
                <a:latin typeface="Times New Roman" panose="02020603050405020304" pitchFamily="18" charset="0"/>
                <a:cs typeface="Times New Roman" panose="02020603050405020304" pitchFamily="18" charset="0"/>
              </a:rPr>
              <a:t>education</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 Čerpá z reformní pedagogiky 20. a 30. let 20. století. </a:t>
            </a:r>
          </a:p>
          <a:p>
            <a:pPr marL="0" indent="0" algn="just">
              <a:buNone/>
            </a:pP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Jedná se o systém výukových metod a organizačních forem školní práce s možností bohatého uspořádání a výběru. Změna se týká postoje učitelů k žákům a vytvoření třídního společenství. </a:t>
            </a:r>
          </a:p>
          <a:p>
            <a:pPr marL="0" indent="0" algn="just">
              <a:buNone/>
            </a:pPr>
            <a:endParaRPr lang="cs-CZ" sz="2000" b="1"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lgn="just">
              <a:buNone/>
            </a:pPr>
            <a:r>
              <a:rPr lang="cs-CZ" sz="2000" b="1" dirty="0" smtClean="0">
                <a:solidFill>
                  <a:schemeClr val="tx1">
                    <a:lumMod val="95000"/>
                    <a:lumOff val="5000"/>
                  </a:schemeClr>
                </a:solidFill>
                <a:latin typeface="Times New Roman" panose="02020603050405020304" pitchFamily="18" charset="0"/>
                <a:cs typeface="Times New Roman" panose="02020603050405020304" pitchFamily="18" charset="0"/>
              </a:rPr>
              <a:t>Znaky otevřeného vyučování:</a:t>
            </a:r>
          </a:p>
          <a:p>
            <a:pPr algn="just"/>
            <a:r>
              <a:rPr lang="cs-CZ" sz="2000" b="1" dirty="0" smtClean="0">
                <a:solidFill>
                  <a:schemeClr val="tx1">
                    <a:lumMod val="95000"/>
                    <a:lumOff val="5000"/>
                  </a:schemeClr>
                </a:solidFill>
                <a:latin typeface="Times New Roman" panose="02020603050405020304" pitchFamily="18" charset="0"/>
                <a:cs typeface="Times New Roman" panose="02020603050405020304" pitchFamily="18" charset="0"/>
              </a:rPr>
              <a:t>Změna </a:t>
            </a:r>
            <a:r>
              <a:rPr lang="cs-CZ" sz="2000" b="1" dirty="0">
                <a:solidFill>
                  <a:schemeClr val="tx1">
                    <a:lumMod val="95000"/>
                    <a:lumOff val="5000"/>
                  </a:schemeClr>
                </a:solidFill>
                <a:latin typeface="Times New Roman" panose="02020603050405020304" pitchFamily="18" charset="0"/>
                <a:cs typeface="Times New Roman" panose="02020603050405020304" pitchFamily="18" charset="0"/>
              </a:rPr>
              <a:t>ú</a:t>
            </a:r>
            <a:r>
              <a:rPr lang="cs-CZ" sz="2000" b="1" dirty="0" smtClean="0">
                <a:solidFill>
                  <a:schemeClr val="tx1">
                    <a:lumMod val="95000"/>
                    <a:lumOff val="5000"/>
                  </a:schemeClr>
                </a:solidFill>
                <a:latin typeface="Times New Roman" panose="02020603050405020304" pitchFamily="18" charset="0"/>
                <a:cs typeface="Times New Roman" panose="02020603050405020304" pitchFamily="18" charset="0"/>
              </a:rPr>
              <a:t>pravy třídy</a:t>
            </a:r>
            <a:r>
              <a:rPr lang="cs-CZ" sz="2000" dirty="0" smtClean="0">
                <a:solidFill>
                  <a:schemeClr val="tx1">
                    <a:lumMod val="95000"/>
                    <a:lumOff val="5000"/>
                  </a:schemeClr>
                </a:solidFill>
                <a:latin typeface="Times New Roman" panose="02020603050405020304" pitchFamily="18" charset="0"/>
                <a:cs typeface="Times New Roman" panose="02020603050405020304" pitchFamily="18" charset="0"/>
              </a:rPr>
              <a:t>: třída je volným učebním prostorem, podněcujícím a variabilním. Obsahuje učební zóny, místo pro práci v kruhu, místo na odpočinek. Pracovní stoly jsou uspořádány pro potřeby žáků a pro spolupráci. Je možný pohyb po třídě, manipulace s pomůckami a snadný přístup k vybavení. Stěny jsou vybavené obrázky, plakáty a různými pracemi. Ve třídě jsou květiny, akvárium. Je brán zřetel na různé postupy učení. </a:t>
            </a:r>
          </a:p>
        </p:txBody>
      </p:sp>
      <p:sp>
        <p:nvSpPr>
          <p:cNvPr id="2" name="Zástupný symbol pro číslo snímku 1"/>
          <p:cNvSpPr>
            <a:spLocks noGrp="1"/>
          </p:cNvSpPr>
          <p:nvPr>
            <p:ph type="sldNum" sz="quarter" idx="12"/>
          </p:nvPr>
        </p:nvSpPr>
        <p:spPr/>
        <p:txBody>
          <a:bodyPr/>
          <a:lstStyle/>
          <a:p>
            <a:fld id="{6D44EA4F-E69B-4441-8802-C8AB190C2EC3}" type="slidenum">
              <a:rPr lang="cs-CZ" smtClean="0"/>
              <a:t>19</a:t>
            </a:fld>
            <a:endParaRPr lang="cs-CZ"/>
          </a:p>
        </p:txBody>
      </p:sp>
    </p:spTree>
    <p:extLst>
      <p:ext uri="{BB962C8B-B14F-4D97-AF65-F5344CB8AC3E}">
        <p14:creationId xmlns:p14="http://schemas.microsoft.com/office/powerpoint/2010/main" val="1643454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normAutofit/>
          </a:bodyPr>
          <a:lstStyle/>
          <a:p>
            <a:pPr marL="0" indent="0">
              <a:buNone/>
            </a:pPr>
            <a:r>
              <a:rPr lang="cs-CZ" sz="2000" b="1" dirty="0" smtClean="0">
                <a:solidFill>
                  <a:schemeClr val="accent6">
                    <a:lumMod val="75000"/>
                  </a:schemeClr>
                </a:solidFill>
                <a:latin typeface="Times New Roman" panose="02020603050405020304" pitchFamily="18" charset="0"/>
                <a:cs typeface="Times New Roman" panose="02020603050405020304" pitchFamily="18" charset="0"/>
              </a:rPr>
              <a:t>Cíl předmětu: </a:t>
            </a:r>
          </a:p>
          <a:p>
            <a:pPr marL="0" indent="0" algn="just">
              <a:buNone/>
            </a:pPr>
            <a:r>
              <a:rPr lang="cs-CZ" sz="2000" dirty="0">
                <a:latin typeface="Times New Roman" panose="02020603050405020304" pitchFamily="18" charset="0"/>
                <a:cs typeface="Times New Roman" panose="02020603050405020304" pitchFamily="18" charset="0"/>
              </a:rPr>
              <a:t>R</a:t>
            </a:r>
            <a:r>
              <a:rPr lang="cs-CZ" sz="2000" dirty="0" smtClean="0">
                <a:latin typeface="Times New Roman" panose="02020603050405020304" pitchFamily="18" charset="0"/>
                <a:cs typeface="Times New Roman" panose="02020603050405020304" pitchFamily="18" charset="0"/>
              </a:rPr>
              <a:t>ozšíření a propojení informací o možnostech alternativních postupů ve výchově a vzdělávání. </a:t>
            </a:r>
          </a:p>
          <a:p>
            <a:pPr marL="0" indent="0" algn="just">
              <a:buNone/>
            </a:pPr>
            <a:r>
              <a:rPr lang="cs-CZ" sz="2000" dirty="0" smtClean="0">
                <a:latin typeface="Times New Roman" panose="02020603050405020304" pitchFamily="18" charset="0"/>
                <a:cs typeface="Times New Roman" panose="02020603050405020304" pitchFamily="18" charset="0"/>
              </a:rPr>
              <a:t>Cíle:</a:t>
            </a:r>
          </a:p>
          <a:p>
            <a:pPr algn="just"/>
            <a:r>
              <a:rPr lang="cs-CZ" sz="2000" dirty="0" smtClean="0">
                <a:latin typeface="Times New Roman" panose="02020603050405020304" pitchFamily="18" charset="0"/>
                <a:cs typeface="Times New Roman" panose="02020603050405020304" pitchFamily="18" charset="0"/>
              </a:rPr>
              <a:t>Porozumět a vysvětlit problematiku alternativního školství.</a:t>
            </a:r>
          </a:p>
          <a:p>
            <a:pPr algn="just"/>
            <a:r>
              <a:rPr lang="cs-CZ" sz="2000" dirty="0">
                <a:latin typeface="Times New Roman" panose="02020603050405020304" pitchFamily="18" charset="0"/>
                <a:cs typeface="Times New Roman" panose="02020603050405020304" pitchFamily="18" charset="0"/>
              </a:rPr>
              <a:t>I</a:t>
            </a:r>
            <a:r>
              <a:rPr lang="cs-CZ" sz="2000" dirty="0" smtClean="0">
                <a:latin typeface="Times New Roman" panose="02020603050405020304" pitchFamily="18" charset="0"/>
                <a:cs typeface="Times New Roman" panose="02020603050405020304" pitchFamily="18" charset="0"/>
              </a:rPr>
              <a:t>nterpretovat informace o tradičních i moderních alternativních školách. </a:t>
            </a:r>
          </a:p>
          <a:p>
            <a:pPr algn="just"/>
            <a:r>
              <a:rPr lang="cs-CZ" sz="2000" dirty="0" smtClean="0">
                <a:latin typeface="Times New Roman" panose="02020603050405020304" pitchFamily="18" charset="0"/>
                <a:cs typeface="Times New Roman" panose="02020603050405020304" pitchFamily="18" charset="0"/>
              </a:rPr>
              <a:t>Vytvořit si databázi základních pojmů a jejich vzájemných vazeb.</a:t>
            </a:r>
          </a:p>
          <a:p>
            <a:pPr algn="just"/>
            <a:r>
              <a:rPr lang="cs-CZ" sz="2000" dirty="0">
                <a:latin typeface="Times New Roman" panose="02020603050405020304" pitchFamily="18" charset="0"/>
                <a:cs typeface="Times New Roman" panose="02020603050405020304" pitchFamily="18" charset="0"/>
              </a:rPr>
              <a:t>P</a:t>
            </a:r>
            <a:r>
              <a:rPr lang="cs-CZ" sz="2000" dirty="0" smtClean="0">
                <a:latin typeface="Times New Roman" panose="02020603050405020304" pitchFamily="18" charset="0"/>
                <a:cs typeface="Times New Roman" panose="02020603050405020304" pitchFamily="18" charset="0"/>
              </a:rPr>
              <a:t>ředkládat odůvodněná stanoviska na základě nově získaných poznatků a aplikovat poznatky na výuku svého oboru. </a:t>
            </a:r>
          </a:p>
          <a:p>
            <a:pPr marL="0" indent="0" algn="just">
              <a:buNone/>
            </a:pPr>
            <a:endParaRPr lang="cs-CZ" sz="1800" dirty="0">
              <a:latin typeface="Times New Roman" panose="02020603050405020304" pitchFamily="18" charset="0"/>
              <a:cs typeface="Times New Roman" panose="02020603050405020304" pitchFamily="18" charset="0"/>
            </a:endParaRPr>
          </a:p>
          <a:p>
            <a:pPr marL="0" indent="0" algn="just">
              <a:buNone/>
            </a:pPr>
            <a:r>
              <a:rPr lang="cs-CZ" sz="2000" b="1" dirty="0" smtClean="0">
                <a:solidFill>
                  <a:schemeClr val="accent6">
                    <a:lumMod val="75000"/>
                  </a:schemeClr>
                </a:solidFill>
                <a:latin typeface="Times New Roman" panose="02020603050405020304" pitchFamily="18" charset="0"/>
                <a:cs typeface="Times New Roman" panose="02020603050405020304" pitchFamily="18" charset="0"/>
              </a:rPr>
              <a:t>Způsob ukončení</a:t>
            </a:r>
            <a:r>
              <a:rPr lang="cs-CZ" sz="2000" b="1" dirty="0" smtClean="0">
                <a:latin typeface="Times New Roman" panose="02020603050405020304" pitchFamily="18" charset="0"/>
                <a:cs typeface="Times New Roman" panose="02020603050405020304" pitchFamily="18" charset="0"/>
              </a:rPr>
              <a:t>: zkouška </a:t>
            </a:r>
          </a:p>
          <a:p>
            <a:pPr marL="0" indent="0" algn="just">
              <a:buNone/>
            </a:pPr>
            <a:endParaRPr lang="cs-CZ" sz="2000" b="1" dirty="0" smtClean="0">
              <a:solidFill>
                <a:schemeClr val="accent6">
                  <a:lumMod val="75000"/>
                </a:schemeClr>
              </a:solidFill>
              <a:latin typeface="Times New Roman" panose="02020603050405020304" pitchFamily="18" charset="0"/>
              <a:cs typeface="Times New Roman" panose="02020603050405020304" pitchFamily="18" charset="0"/>
            </a:endParaRPr>
          </a:p>
          <a:p>
            <a:pPr marL="0" indent="0" algn="just">
              <a:buNone/>
            </a:pPr>
            <a:r>
              <a:rPr lang="cs-CZ" sz="2000" b="1" dirty="0" smtClean="0">
                <a:solidFill>
                  <a:schemeClr val="accent6">
                    <a:lumMod val="75000"/>
                  </a:schemeClr>
                </a:solidFill>
                <a:latin typeface="Times New Roman" panose="02020603050405020304" pitchFamily="18" charset="0"/>
                <a:cs typeface="Times New Roman" panose="02020603050405020304" pitchFamily="18" charset="0"/>
              </a:rPr>
              <a:t>Požadavky  ke zkoušce:</a:t>
            </a:r>
            <a:r>
              <a:rPr lang="cs-CZ" sz="2000" dirty="0" smtClean="0">
                <a:latin typeface="Times New Roman" panose="02020603050405020304" pitchFamily="18" charset="0"/>
                <a:cs typeface="Times New Roman" panose="02020603050405020304" pitchFamily="18" charset="0"/>
              </a:rPr>
              <a:t> Znalost problematiky v rozsahu témat  1 – 5. </a:t>
            </a:r>
          </a:p>
          <a:p>
            <a:pPr marL="0" indent="0" algn="just">
              <a:buNone/>
            </a:pPr>
            <a:endParaRPr lang="cs-CZ" sz="1800" dirty="0" smtClean="0">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6D44EA4F-E69B-4441-8802-C8AB190C2EC3}" type="slidenum">
              <a:rPr lang="cs-CZ" smtClean="0"/>
              <a:t>2</a:t>
            </a:fld>
            <a:endParaRPr lang="cs-CZ"/>
          </a:p>
        </p:txBody>
      </p:sp>
    </p:spTree>
    <p:extLst>
      <p:ext uri="{BB962C8B-B14F-4D97-AF65-F5344CB8AC3E}">
        <p14:creationId xmlns:p14="http://schemas.microsoft.com/office/powerpoint/2010/main" val="37071218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904656"/>
          </a:xfrm>
        </p:spPr>
        <p:txBody>
          <a:bodyPr>
            <a:normAutofit/>
          </a:bodyPr>
          <a:lstStyle/>
          <a:p>
            <a:r>
              <a:rPr lang="cs-CZ" sz="2000" dirty="0" smtClean="0">
                <a:latin typeface="Times New Roman" panose="02020603050405020304" pitchFamily="18" charset="0"/>
                <a:cs typeface="Times New Roman" panose="02020603050405020304" pitchFamily="18" charset="0"/>
              </a:rPr>
              <a:t>Doplnění nebo nahrazení tradičních předmětů novými činnostmi: využití her, umělecké činnosti, pokusnictví, projekty, práce v kruhu, volná práce, práce v týdenních plánech, porady o postupech prací..</a:t>
            </a:r>
            <a:r>
              <a:rPr lang="cs-CZ" sz="2000" dirty="0" err="1" smtClean="0">
                <a:latin typeface="Times New Roman" panose="02020603050405020304" pitchFamily="18" charset="0"/>
                <a:cs typeface="Times New Roman" panose="02020603050405020304" pitchFamily="18" charset="0"/>
              </a:rPr>
              <a:t>atd</a:t>
            </a:r>
            <a:r>
              <a:rPr lang="cs-CZ" sz="2000" dirty="0" smtClean="0">
                <a:latin typeface="Times New Roman" panose="02020603050405020304" pitchFamily="18" charset="0"/>
                <a:cs typeface="Times New Roman" panose="02020603050405020304" pitchFamily="18" charset="0"/>
              </a:rPr>
              <a:t>.</a:t>
            </a:r>
          </a:p>
          <a:p>
            <a:endParaRPr lang="cs-CZ" sz="2000" dirty="0">
              <a:latin typeface="Times New Roman" panose="02020603050405020304" pitchFamily="18" charset="0"/>
              <a:cs typeface="Times New Roman" panose="02020603050405020304" pitchFamily="18" charset="0"/>
            </a:endParaRPr>
          </a:p>
          <a:p>
            <a:pPr algn="just"/>
            <a:r>
              <a:rPr lang="cs-CZ" sz="2000" dirty="0" smtClean="0">
                <a:latin typeface="Times New Roman" panose="02020603050405020304" pitchFamily="18" charset="0"/>
                <a:cs typeface="Times New Roman" panose="02020603050405020304" pitchFamily="18" charset="0"/>
              </a:rPr>
              <a:t>Zařazení volné( svobodně volené) práce: volná práce je zařazena v týdenním plánu. Žák si vybere úkol a </a:t>
            </a:r>
            <a:r>
              <a:rPr lang="cs-CZ" sz="2000" dirty="0">
                <a:latin typeface="Times New Roman" panose="02020603050405020304" pitchFamily="18" charset="0"/>
                <a:cs typeface="Times New Roman" panose="02020603050405020304" pitchFamily="18" charset="0"/>
              </a:rPr>
              <a:t>v</a:t>
            </a:r>
            <a:r>
              <a:rPr lang="cs-CZ" sz="2000" dirty="0" smtClean="0">
                <a:latin typeface="Times New Roman" panose="02020603050405020304" pitchFamily="18" charset="0"/>
                <a:cs typeface="Times New Roman" panose="02020603050405020304" pitchFamily="18" charset="0"/>
              </a:rPr>
              <a:t>olí individuální tempo.  Převažuje individuální práce. V důsledku ale učitel určuje, kdy a co má být uděláno. </a:t>
            </a:r>
          </a:p>
          <a:p>
            <a:pPr algn="just"/>
            <a:endParaRPr lang="cs-CZ" sz="2000" dirty="0">
              <a:latin typeface="Times New Roman" panose="02020603050405020304" pitchFamily="18" charset="0"/>
              <a:cs typeface="Times New Roman" panose="02020603050405020304" pitchFamily="18" charset="0"/>
            </a:endParaRPr>
          </a:p>
          <a:p>
            <a:pPr algn="just"/>
            <a:r>
              <a:rPr lang="cs-CZ" sz="2000" dirty="0" smtClean="0">
                <a:latin typeface="Times New Roman" panose="02020603050405020304" pitchFamily="18" charset="0"/>
                <a:cs typeface="Times New Roman" panose="02020603050405020304" pitchFamily="18" charset="0"/>
              </a:rPr>
              <a:t>Nahrazení tradičního rozvrhu hodin rozvrhem činností: Nejsou 45 minutové úseky věnované vyuč. předmětům, ale jde o činnosti a sled konkrétních aktivit nutných pro splnění zadání (zejména projektů). </a:t>
            </a:r>
          </a:p>
          <a:p>
            <a:pPr algn="just"/>
            <a:endParaRPr lang="cs-CZ" sz="2000" dirty="0">
              <a:latin typeface="Times New Roman" panose="02020603050405020304" pitchFamily="18" charset="0"/>
              <a:cs typeface="Times New Roman" panose="02020603050405020304" pitchFamily="18" charset="0"/>
            </a:endParaRPr>
          </a:p>
          <a:p>
            <a:pPr algn="just"/>
            <a:r>
              <a:rPr lang="cs-CZ" sz="2000" dirty="0" smtClean="0">
                <a:latin typeface="Times New Roman" panose="02020603050405020304" pitchFamily="18" charset="0"/>
                <a:cs typeface="Times New Roman" panose="02020603050405020304" pitchFamily="18" charset="0"/>
              </a:rPr>
              <a:t>Zavedení týdenních plánů práce pro žáky. </a:t>
            </a:r>
          </a:p>
          <a:p>
            <a:pPr algn="just"/>
            <a:endParaRPr lang="cs-CZ" sz="2000" dirty="0">
              <a:latin typeface="Times New Roman" panose="02020603050405020304" pitchFamily="18" charset="0"/>
              <a:cs typeface="Times New Roman" panose="02020603050405020304" pitchFamily="18" charset="0"/>
            </a:endParaRPr>
          </a:p>
          <a:p>
            <a:pPr algn="just"/>
            <a:r>
              <a:rPr lang="cs-CZ" sz="2000" dirty="0" smtClean="0">
                <a:latin typeface="Times New Roman" panose="02020603050405020304" pitchFamily="18" charset="0"/>
                <a:cs typeface="Times New Roman" panose="02020603050405020304" pitchFamily="18" charset="0"/>
              </a:rPr>
              <a:t>Používání nových forem hodnocení: Širší slovní hodnocení, které se provádí samokontrolou, kontrolou spolužáka nebo učitelem. Chyby se hledají, odstraňují ale netrestají. </a:t>
            </a:r>
          </a:p>
          <a:p>
            <a:pPr marL="0" indent="0">
              <a:buNone/>
            </a:pPr>
            <a:endParaRPr lang="cs-CZ" sz="2000" dirty="0">
              <a:latin typeface="Times New Roman" panose="02020603050405020304" pitchFamily="18" charset="0"/>
              <a:cs typeface="Times New Roman" panose="02020603050405020304" pitchFamily="18" charset="0"/>
            </a:endParaRPr>
          </a:p>
          <a:p>
            <a:pPr marL="0" indent="0">
              <a:buNone/>
            </a:pPr>
            <a:endParaRPr lang="cs-CZ" sz="2000" dirty="0">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6D44EA4F-E69B-4441-8802-C8AB190C2EC3}" type="slidenum">
              <a:rPr lang="cs-CZ" smtClean="0"/>
              <a:t>20</a:t>
            </a:fld>
            <a:endParaRPr lang="cs-CZ"/>
          </a:p>
        </p:txBody>
      </p:sp>
    </p:spTree>
    <p:extLst>
      <p:ext uri="{BB962C8B-B14F-4D97-AF65-F5344CB8AC3E}">
        <p14:creationId xmlns:p14="http://schemas.microsoft.com/office/powerpoint/2010/main" val="2075529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pPr algn="just"/>
            <a:r>
              <a:rPr lang="cs-CZ" sz="2000" dirty="0" smtClean="0">
                <a:latin typeface="Times New Roman" panose="02020603050405020304" pitchFamily="18" charset="0"/>
                <a:cs typeface="Times New Roman" panose="02020603050405020304" pitchFamily="18" charset="0"/>
              </a:rPr>
              <a:t>Důraz na třídní společenství: rozvoj dobrých mezilidských vztahů prostřednictvím různých aktivit, plnění služeb podle určeného klíče. </a:t>
            </a:r>
          </a:p>
          <a:p>
            <a:pPr algn="just"/>
            <a:endParaRPr lang="cs-CZ" sz="2000" dirty="0">
              <a:latin typeface="Times New Roman" panose="02020603050405020304" pitchFamily="18" charset="0"/>
              <a:cs typeface="Times New Roman" panose="02020603050405020304" pitchFamily="18" charset="0"/>
            </a:endParaRPr>
          </a:p>
          <a:p>
            <a:pPr algn="just"/>
            <a:r>
              <a:rPr lang="cs-CZ" sz="2000" dirty="0" smtClean="0">
                <a:latin typeface="Times New Roman" panose="02020603050405020304" pitchFamily="18" charset="0"/>
                <a:cs typeface="Times New Roman" panose="02020603050405020304" pitchFamily="18" charset="0"/>
              </a:rPr>
              <a:t>Využití široké spolupráce s rodiči: Výchova je chápana jako sdílená odpovědnost učitelů, žáků a rodičů. Rodiče jsou aktivní, mají informace o záměrech školy a škola jejich připomínky respektuje. Možnost spolupráce na školních akcích, třídní schůzkách, možnost účasti rodičů při výuce. </a:t>
            </a:r>
          </a:p>
          <a:p>
            <a:pPr algn="just"/>
            <a:endParaRPr lang="cs-CZ" sz="2000" dirty="0">
              <a:latin typeface="Times New Roman" panose="02020603050405020304" pitchFamily="18" charset="0"/>
              <a:cs typeface="Times New Roman" panose="02020603050405020304" pitchFamily="18" charset="0"/>
            </a:endParaRPr>
          </a:p>
          <a:p>
            <a:pPr algn="just"/>
            <a:endParaRPr lang="cs-CZ" sz="2000" dirty="0" smtClean="0">
              <a:latin typeface="Times New Roman" panose="02020603050405020304" pitchFamily="18" charset="0"/>
              <a:cs typeface="Times New Roman" panose="02020603050405020304" pitchFamily="18" charset="0"/>
            </a:endParaRPr>
          </a:p>
          <a:p>
            <a:pPr marL="0" indent="0">
              <a:buNone/>
            </a:pPr>
            <a:endParaRPr lang="cs-CZ" dirty="0"/>
          </a:p>
        </p:txBody>
      </p:sp>
      <p:sp>
        <p:nvSpPr>
          <p:cNvPr id="2" name="Zástupný symbol pro číslo snímku 1"/>
          <p:cNvSpPr>
            <a:spLocks noGrp="1"/>
          </p:cNvSpPr>
          <p:nvPr>
            <p:ph type="sldNum" sz="quarter" idx="12"/>
          </p:nvPr>
        </p:nvSpPr>
        <p:spPr/>
        <p:txBody>
          <a:bodyPr/>
          <a:lstStyle/>
          <a:p>
            <a:fld id="{6D44EA4F-E69B-4441-8802-C8AB190C2EC3}" type="slidenum">
              <a:rPr lang="cs-CZ" smtClean="0"/>
              <a:t>21</a:t>
            </a:fld>
            <a:endParaRPr lang="cs-CZ"/>
          </a:p>
        </p:txBody>
      </p:sp>
    </p:spTree>
    <p:extLst>
      <p:ext uri="{BB962C8B-B14F-4D97-AF65-F5344CB8AC3E}">
        <p14:creationId xmlns:p14="http://schemas.microsoft.com/office/powerpoint/2010/main" val="1088054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976664"/>
          </a:xfrm>
        </p:spPr>
        <p:txBody>
          <a:bodyPr>
            <a:normAutofit/>
          </a:bodyPr>
          <a:lstStyle/>
          <a:p>
            <a:pPr marL="0" indent="0">
              <a:buNone/>
            </a:pPr>
            <a:r>
              <a:rPr lang="cs-CZ" sz="2400" b="1" dirty="0" smtClean="0">
                <a:latin typeface="Times New Roman" panose="02020603050405020304" pitchFamily="18" charset="0"/>
                <a:ea typeface="+mj-ea"/>
                <a:cs typeface="Times New Roman" panose="02020603050405020304" pitchFamily="18" charset="0"/>
              </a:rPr>
              <a:t>Integrovaná </a:t>
            </a:r>
            <a:r>
              <a:rPr lang="cs-CZ" sz="2400" b="1" dirty="0" err="1" smtClean="0">
                <a:latin typeface="Times New Roman" panose="02020603050405020304" pitchFamily="18" charset="0"/>
                <a:ea typeface="+mj-ea"/>
                <a:cs typeface="Times New Roman" panose="02020603050405020304" pitchFamily="18" charset="0"/>
              </a:rPr>
              <a:t>tématická</a:t>
            </a:r>
            <a:r>
              <a:rPr lang="cs-CZ" sz="2400" b="1" dirty="0" smtClean="0">
                <a:latin typeface="Times New Roman" panose="02020603050405020304" pitchFamily="18" charset="0"/>
                <a:ea typeface="+mj-ea"/>
                <a:cs typeface="Times New Roman" panose="02020603050405020304" pitchFamily="18" charset="0"/>
              </a:rPr>
              <a:t> výuka (ITV)</a:t>
            </a:r>
          </a:p>
          <a:p>
            <a:pPr marL="0" indent="0" algn="just">
              <a:buNone/>
            </a:pPr>
            <a:r>
              <a:rPr lang="cs-CZ" sz="2000" b="1" dirty="0" smtClean="0">
                <a:latin typeface="Times New Roman" panose="02020603050405020304" pitchFamily="18" charset="0"/>
                <a:ea typeface="+mj-ea"/>
                <a:cs typeface="Times New Roman" panose="02020603050405020304" pitchFamily="18" charset="0"/>
              </a:rPr>
              <a:t>Autorkou je Susan </a:t>
            </a:r>
            <a:r>
              <a:rPr lang="cs-CZ" sz="2000" b="1" dirty="0" err="1" smtClean="0">
                <a:latin typeface="Times New Roman" panose="02020603050405020304" pitchFamily="18" charset="0"/>
                <a:ea typeface="+mj-ea"/>
                <a:cs typeface="Times New Roman" panose="02020603050405020304" pitchFamily="18" charset="0"/>
              </a:rPr>
              <a:t>Kovaliková</a:t>
            </a:r>
            <a:r>
              <a:rPr lang="cs-CZ" sz="2000" b="1" dirty="0" smtClean="0">
                <a:latin typeface="Times New Roman" panose="02020603050405020304" pitchFamily="18" charset="0"/>
                <a:ea typeface="+mj-ea"/>
                <a:cs typeface="Times New Roman" panose="02020603050405020304" pitchFamily="18" charset="0"/>
              </a:rPr>
              <a:t> (USA), která tento systém vytvořila na základě zkušenosti práce s nadanými žáky. </a:t>
            </a:r>
            <a:r>
              <a:rPr lang="cs-CZ" sz="2000" dirty="0" smtClean="0">
                <a:latin typeface="Times New Roman" panose="02020603050405020304" pitchFamily="18" charset="0"/>
                <a:ea typeface="+mj-ea"/>
                <a:cs typeface="Times New Roman" panose="02020603050405020304" pitchFamily="18" charset="0"/>
              </a:rPr>
              <a:t>Cílem bylo vytvořit školu, kde by dostaly talentovaní žáci i další žáci odpovídající příležitost ke svému rozvoji a seberealizaci. Je to tedy škola pro všechny děti. Model  ITV vychází z výzkumu mozku, na základě kterého dochází k sestavování programu výchovy a vzdělávání za respektování individuálních zvláštností žáků. Produktem je program „na míru“ pro danou třídu. </a:t>
            </a:r>
          </a:p>
          <a:p>
            <a:pPr marL="0" indent="0" algn="just">
              <a:buNone/>
            </a:pPr>
            <a:endParaRPr lang="cs-CZ" sz="2000" b="1" dirty="0" smtClean="0">
              <a:latin typeface="Times New Roman" panose="02020603050405020304" pitchFamily="18" charset="0"/>
              <a:ea typeface="+mj-ea"/>
              <a:cs typeface="Times New Roman" panose="02020603050405020304" pitchFamily="18" charset="0"/>
            </a:endParaRPr>
          </a:p>
          <a:p>
            <a:pPr marL="0" indent="0" algn="just">
              <a:buNone/>
            </a:pPr>
            <a:r>
              <a:rPr lang="cs-CZ" sz="2000" b="1" dirty="0" smtClean="0">
                <a:latin typeface="Times New Roman" panose="02020603050405020304" pitchFamily="18" charset="0"/>
                <a:ea typeface="+mj-ea"/>
                <a:cs typeface="Times New Roman" panose="02020603050405020304" pitchFamily="18" charset="0"/>
              </a:rPr>
              <a:t>Stanovené podmínky účinného učení (mozkově kompatibilní učební prostředí):</a:t>
            </a:r>
          </a:p>
          <a:p>
            <a:pPr algn="just"/>
            <a:r>
              <a:rPr lang="cs-CZ" sz="2000" dirty="0" smtClean="0">
                <a:latin typeface="Times New Roman" panose="02020603050405020304" pitchFamily="18" charset="0"/>
                <a:cs typeface="Times New Roman" panose="02020603050405020304" pitchFamily="18" charset="0"/>
              </a:rPr>
              <a:t>Nepřítomnost ohrožení.</a:t>
            </a:r>
          </a:p>
          <a:p>
            <a:pPr algn="just"/>
            <a:r>
              <a:rPr lang="cs-CZ" sz="2000" dirty="0" smtClean="0">
                <a:latin typeface="Times New Roman" panose="02020603050405020304" pitchFamily="18" charset="0"/>
                <a:cs typeface="Times New Roman" panose="02020603050405020304" pitchFamily="18" charset="0"/>
              </a:rPr>
              <a:t>Smysluplné obsahy učení, možnost výběru.</a:t>
            </a:r>
          </a:p>
          <a:p>
            <a:pPr algn="just"/>
            <a:r>
              <a:rPr lang="cs-CZ" sz="2000" dirty="0" smtClean="0">
                <a:latin typeface="Times New Roman" panose="02020603050405020304" pitchFamily="18" charset="0"/>
                <a:cs typeface="Times New Roman" panose="02020603050405020304" pitchFamily="18" charset="0"/>
              </a:rPr>
              <a:t>Přiměřený čas.</a:t>
            </a:r>
          </a:p>
          <a:p>
            <a:pPr algn="just"/>
            <a:r>
              <a:rPr lang="cs-CZ" sz="2000" dirty="0" smtClean="0">
                <a:latin typeface="Times New Roman" panose="02020603050405020304" pitchFamily="18" charset="0"/>
                <a:cs typeface="Times New Roman" panose="02020603050405020304" pitchFamily="18" charset="0"/>
              </a:rPr>
              <a:t>Obohacené prostředí o pomůcky, výrobky, obrázky, modely.</a:t>
            </a:r>
          </a:p>
          <a:p>
            <a:pPr algn="just"/>
            <a:r>
              <a:rPr lang="cs-CZ" sz="2000" dirty="0" smtClean="0">
                <a:latin typeface="Times New Roman" panose="02020603050405020304" pitchFamily="18" charset="0"/>
                <a:cs typeface="Times New Roman" panose="02020603050405020304" pitchFamily="18" charset="0"/>
              </a:rPr>
              <a:t>Spolupráce a okamžitá zpětná vazba.</a:t>
            </a:r>
          </a:p>
          <a:p>
            <a:pPr algn="just"/>
            <a:r>
              <a:rPr lang="cs-CZ" sz="2000" dirty="0" smtClean="0">
                <a:latin typeface="Times New Roman" panose="02020603050405020304" pitchFamily="18" charset="0"/>
                <a:cs typeface="Times New Roman" panose="02020603050405020304" pitchFamily="18" charset="0"/>
              </a:rPr>
              <a:t>Dokonalé zvládnutí osvojované látky.</a:t>
            </a:r>
            <a:endParaRPr lang="cs-CZ" sz="20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6D44EA4F-E69B-4441-8802-C8AB190C2EC3}" type="slidenum">
              <a:rPr lang="cs-CZ" smtClean="0"/>
              <a:t>22</a:t>
            </a:fld>
            <a:endParaRPr lang="cs-CZ"/>
          </a:p>
        </p:txBody>
      </p:sp>
    </p:spTree>
    <p:extLst>
      <p:ext uri="{BB962C8B-B14F-4D97-AF65-F5344CB8AC3E}">
        <p14:creationId xmlns:p14="http://schemas.microsoft.com/office/powerpoint/2010/main" val="2274382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048672"/>
          </a:xfrm>
        </p:spPr>
        <p:txBody>
          <a:bodyPr>
            <a:normAutofit/>
          </a:bodyPr>
          <a:lstStyle/>
          <a:p>
            <a:pPr marL="0" indent="0">
              <a:buNone/>
            </a:pPr>
            <a:r>
              <a:rPr lang="cs-CZ" sz="2000" b="1" dirty="0" smtClean="0">
                <a:latin typeface="Times New Roman" panose="02020603050405020304" pitchFamily="18" charset="0"/>
                <a:cs typeface="Times New Roman" panose="02020603050405020304" pitchFamily="18" charset="0"/>
              </a:rPr>
              <a:t>Specifika výuky</a:t>
            </a:r>
          </a:p>
          <a:p>
            <a:pPr algn="just"/>
            <a:r>
              <a:rPr lang="cs-CZ" sz="2000" dirty="0">
                <a:latin typeface="Times New Roman" panose="02020603050405020304" pitchFamily="18" charset="0"/>
                <a:cs typeface="Times New Roman" panose="02020603050405020304" pitchFamily="18" charset="0"/>
              </a:rPr>
              <a:t>Výuka neprobíhá v oddělených </a:t>
            </a:r>
            <a:r>
              <a:rPr lang="cs-CZ" sz="2000" dirty="0" smtClean="0">
                <a:latin typeface="Times New Roman" panose="02020603050405020304" pitchFamily="18" charset="0"/>
                <a:cs typeface="Times New Roman" panose="02020603050405020304" pitchFamily="18" charset="0"/>
              </a:rPr>
              <a:t>předmětech a naopak probíhá ve věkově smíšených skupinách.</a:t>
            </a:r>
          </a:p>
          <a:p>
            <a:pPr algn="just"/>
            <a:r>
              <a:rPr lang="cs-CZ" sz="2000" dirty="0" smtClean="0">
                <a:latin typeface="Times New Roman" panose="02020603050405020304" pitchFamily="18" charset="0"/>
                <a:cs typeface="Times New Roman" panose="02020603050405020304" pitchFamily="18" charset="0"/>
              </a:rPr>
              <a:t>Práce probíhá podle celoročního sjednocujícího tématu, které je stěžejní pro volbu výukových strategií. Téma musí mít obsah, který je spojen s okolním světem. Učivo je integrováno k různým </a:t>
            </a:r>
            <a:r>
              <a:rPr lang="cs-CZ" sz="2000" dirty="0" err="1" smtClean="0">
                <a:latin typeface="Times New Roman" panose="02020603050405020304" pitchFamily="18" charset="0"/>
                <a:cs typeface="Times New Roman" panose="02020603050405020304" pitchFamily="18" charset="0"/>
              </a:rPr>
              <a:t>tématickým</a:t>
            </a:r>
            <a:r>
              <a:rPr lang="cs-CZ" sz="2000" dirty="0" smtClean="0">
                <a:latin typeface="Times New Roman" panose="02020603050405020304" pitchFamily="18" charset="0"/>
                <a:cs typeface="Times New Roman" panose="02020603050405020304" pitchFamily="18" charset="0"/>
              </a:rPr>
              <a:t> celkům. </a:t>
            </a:r>
            <a:r>
              <a:rPr lang="cs-CZ" sz="2000" dirty="0" err="1" smtClean="0">
                <a:latin typeface="Times New Roman" panose="02020603050405020304" pitchFamily="18" charset="0"/>
                <a:cs typeface="Times New Roman" panose="02020603050405020304" pitchFamily="18" charset="0"/>
              </a:rPr>
              <a:t>Tématický</a:t>
            </a:r>
            <a:r>
              <a:rPr lang="cs-CZ" sz="2000" dirty="0" smtClean="0">
                <a:latin typeface="Times New Roman" panose="02020603050405020304" pitchFamily="18" charset="0"/>
                <a:cs typeface="Times New Roman" panose="02020603050405020304" pitchFamily="18" charset="0"/>
              </a:rPr>
              <a:t> celek má název, který by měl motivovat k činnosti.  Obsahuje základní učivo, které musí zvládnout všichni žáci. Vědomosti, dovednosti a postoje se učí žáci využívat v aplikačních úkolech. </a:t>
            </a:r>
          </a:p>
          <a:p>
            <a:pPr algn="just"/>
            <a:r>
              <a:rPr lang="cs-CZ" sz="2000" dirty="0" smtClean="0">
                <a:latin typeface="Times New Roman" panose="02020603050405020304" pitchFamily="18" charset="0"/>
                <a:cs typeface="Times New Roman" panose="02020603050405020304" pitchFamily="18" charset="0"/>
              </a:rPr>
              <a:t>Jsou třeba prostředky a situace, které mají na žáky obdobný účinek jako v reálném životě. Prostor je upraven tak, aby umožňoval volný pohyb a přímou zkušenost. V učebním prostoru jsou ty pomůcky, které souvisí s aktuálním učivem (aktualizované pomůcky, obrázky apod.). </a:t>
            </a:r>
          </a:p>
          <a:p>
            <a:pPr algn="just"/>
            <a:r>
              <a:rPr lang="cs-CZ" sz="2000" dirty="0" smtClean="0">
                <a:latin typeface="Times New Roman" panose="02020603050405020304" pitchFamily="18" charset="0"/>
                <a:cs typeface="Times New Roman" panose="02020603050405020304" pitchFamily="18" charset="0"/>
              </a:rPr>
              <a:t>Žáci mohou do výuky zasahovat, navrhovat témata a úkoly pro spolužáky, vzájemně si pomáhat. </a:t>
            </a:r>
          </a:p>
          <a:p>
            <a:pPr algn="just"/>
            <a:r>
              <a:rPr lang="cs-CZ" sz="2000" dirty="0" smtClean="0">
                <a:latin typeface="Times New Roman" panose="02020603050405020304" pitchFamily="18" charset="0"/>
                <a:cs typeface="Times New Roman" panose="02020603050405020304" pitchFamily="18" charset="0"/>
              </a:rPr>
              <a:t>Součástí výuky jsou hosté, kteří mají autentické materiály a zkušenosti k tématu. </a:t>
            </a:r>
          </a:p>
          <a:p>
            <a:r>
              <a:rPr lang="cs-CZ" sz="2000" dirty="0" smtClean="0">
                <a:latin typeface="Times New Roman" panose="02020603050405020304" pitchFamily="18" charset="0"/>
                <a:cs typeface="Times New Roman" panose="02020603050405020304" pitchFamily="18" charset="0"/>
              </a:rPr>
              <a:t>Učitel je odborník, který vytváří vzdělávací obsahy pro potřeby žáků. </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6D44EA4F-E69B-4441-8802-C8AB190C2EC3}" type="slidenum">
              <a:rPr lang="cs-CZ" smtClean="0"/>
              <a:t>23</a:t>
            </a:fld>
            <a:endParaRPr lang="cs-CZ"/>
          </a:p>
        </p:txBody>
      </p:sp>
    </p:spTree>
    <p:extLst>
      <p:ext uri="{BB962C8B-B14F-4D97-AF65-F5344CB8AC3E}">
        <p14:creationId xmlns:p14="http://schemas.microsoft.com/office/powerpoint/2010/main" val="29834554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algn="just"/>
            <a:r>
              <a:rPr lang="cs-CZ" sz="2000" dirty="0" smtClean="0">
                <a:latin typeface="Times New Roman" panose="02020603050405020304" pitchFamily="18" charset="0"/>
                <a:cs typeface="Times New Roman" panose="02020603050405020304" pitchFamily="18" charset="0"/>
              </a:rPr>
              <a:t>Stanoví tzv. hlavní body, které jsou zpracovány do aplikačních učebních úloh. Ty musí zvládnout všechny děti. Po jejich absolvování si učitel a žáci ověří, do jaké míry je zvládly. </a:t>
            </a:r>
          </a:p>
          <a:p>
            <a:pPr algn="just"/>
            <a:endParaRPr lang="cs-CZ" sz="2000" dirty="0">
              <a:latin typeface="Times New Roman" panose="02020603050405020304" pitchFamily="18" charset="0"/>
              <a:cs typeface="Times New Roman" panose="02020603050405020304" pitchFamily="18" charset="0"/>
            </a:endParaRPr>
          </a:p>
          <a:p>
            <a:pPr algn="just"/>
            <a:r>
              <a:rPr lang="cs-CZ" sz="2000" dirty="0" smtClean="0">
                <a:latin typeface="Times New Roman" panose="02020603050405020304" pitchFamily="18" charset="0"/>
                <a:cs typeface="Times New Roman" panose="02020603050405020304" pitchFamily="18" charset="0"/>
              </a:rPr>
              <a:t>Na začátku roku se učitel věnuje sociálním dovednostem a vytváří prostředí, které je pro děti příjemné a kde se cítí bezpečně. Jsou stanovena pravidla chování ve třídě. </a:t>
            </a:r>
          </a:p>
          <a:p>
            <a:pPr algn="just"/>
            <a:endParaRPr lang="cs-CZ" sz="2000" dirty="0">
              <a:latin typeface="Times New Roman" panose="02020603050405020304" pitchFamily="18" charset="0"/>
              <a:cs typeface="Times New Roman" panose="02020603050405020304" pitchFamily="18" charset="0"/>
            </a:endParaRPr>
          </a:p>
          <a:p>
            <a:pPr marL="0" indent="0" algn="just">
              <a:buNone/>
            </a:pPr>
            <a:r>
              <a:rPr lang="cs-CZ" sz="2000" dirty="0" smtClean="0">
                <a:latin typeface="Times New Roman" panose="02020603050405020304" pitchFamily="18" charset="0"/>
                <a:cs typeface="Times New Roman" panose="02020603050405020304" pitchFamily="18" charset="0"/>
              </a:rPr>
              <a:t> </a:t>
            </a:r>
          </a:p>
        </p:txBody>
      </p:sp>
      <p:sp>
        <p:nvSpPr>
          <p:cNvPr id="4" name="Zástupný symbol pro číslo snímku 3"/>
          <p:cNvSpPr>
            <a:spLocks noGrp="1"/>
          </p:cNvSpPr>
          <p:nvPr>
            <p:ph type="sldNum" sz="quarter" idx="12"/>
          </p:nvPr>
        </p:nvSpPr>
        <p:spPr/>
        <p:txBody>
          <a:bodyPr/>
          <a:lstStyle/>
          <a:p>
            <a:fld id="{6D44EA4F-E69B-4441-8802-C8AB190C2EC3}" type="slidenum">
              <a:rPr lang="cs-CZ" smtClean="0"/>
              <a:t>24</a:t>
            </a:fld>
            <a:endParaRPr lang="cs-CZ"/>
          </a:p>
        </p:txBody>
      </p:sp>
    </p:spTree>
    <p:extLst>
      <p:ext uri="{BB962C8B-B14F-4D97-AF65-F5344CB8AC3E}">
        <p14:creationId xmlns:p14="http://schemas.microsoft.com/office/powerpoint/2010/main" val="1068426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lvl="0" algn="just">
              <a:spcBef>
                <a:spcPct val="20000"/>
              </a:spcBef>
            </a:pPr>
            <a:r>
              <a:rPr lang="cs-CZ" sz="2400" b="1" dirty="0" smtClean="0">
                <a:solidFill>
                  <a:schemeClr val="accent6">
                    <a:lumMod val="75000"/>
                  </a:schemeClr>
                </a:solidFill>
                <a:latin typeface="Times New Roman" panose="02020603050405020304" pitchFamily="18" charset="0"/>
                <a:ea typeface="+mn-ea"/>
                <a:cs typeface="Times New Roman" panose="02020603050405020304" pitchFamily="18" charset="0"/>
              </a:rPr>
              <a:t>5. Soudobé </a:t>
            </a:r>
            <a:r>
              <a:rPr lang="cs-CZ" sz="2400" b="1" dirty="0">
                <a:solidFill>
                  <a:schemeClr val="accent6">
                    <a:lumMod val="75000"/>
                  </a:schemeClr>
                </a:solidFill>
                <a:latin typeface="Times New Roman" panose="02020603050405020304" pitchFamily="18" charset="0"/>
                <a:ea typeface="+mn-ea"/>
                <a:cs typeface="Times New Roman" panose="02020603050405020304" pitchFamily="18" charset="0"/>
              </a:rPr>
              <a:t>zahraniční alternativní koncepce (Školy s volnou architekturou, Cestující školy, Magnetové školy, Školy bez ročníků, Přesahující školy, Nezávislé školy). </a:t>
            </a:r>
            <a:endParaRPr lang="cs-CZ" sz="2400" b="1" dirty="0">
              <a:solidFill>
                <a:schemeClr val="accent6">
                  <a:lumMod val="75000"/>
                </a:schemeClr>
              </a:solidFill>
            </a:endParaRPr>
          </a:p>
        </p:txBody>
      </p:sp>
      <p:sp>
        <p:nvSpPr>
          <p:cNvPr id="3" name="Zástupný symbol pro obsah 2"/>
          <p:cNvSpPr>
            <a:spLocks noGrp="1"/>
          </p:cNvSpPr>
          <p:nvPr>
            <p:ph idx="1"/>
          </p:nvPr>
        </p:nvSpPr>
        <p:spPr>
          <a:xfrm>
            <a:off x="457200" y="1600200"/>
            <a:ext cx="8229600" cy="4997152"/>
          </a:xfrm>
        </p:spPr>
        <p:txBody>
          <a:bodyPr>
            <a:normAutofit lnSpcReduction="10000"/>
          </a:bodyPr>
          <a:lstStyle/>
          <a:p>
            <a:pPr marL="0" indent="0">
              <a:buNone/>
            </a:pPr>
            <a:r>
              <a:rPr lang="cs-CZ" sz="2000" dirty="0" smtClean="0">
                <a:latin typeface="Times New Roman" panose="02020603050405020304" pitchFamily="18" charset="0"/>
                <a:cs typeface="Times New Roman" panose="02020603050405020304" pitchFamily="18" charset="0"/>
              </a:rPr>
              <a:t>Ke studiu problematiky zahraničních alternativních koncepcí doporučujeme následující prameny:</a:t>
            </a:r>
          </a:p>
          <a:p>
            <a:pPr marL="0" indent="0">
              <a:buNone/>
            </a:pPr>
            <a:r>
              <a:rPr lang="cs-CZ" sz="2000" dirty="0">
                <a:latin typeface="Times New Roman" panose="02020603050405020304" pitchFamily="18" charset="0"/>
                <a:cs typeface="Times New Roman" panose="02020603050405020304" pitchFamily="18" charset="0"/>
              </a:rPr>
              <a:t>PRUCHA, J. </a:t>
            </a:r>
            <a:r>
              <a:rPr lang="cs-CZ" sz="2000" i="1" dirty="0">
                <a:latin typeface="Times New Roman" panose="02020603050405020304" pitchFamily="18" charset="0"/>
                <a:cs typeface="Times New Roman" panose="02020603050405020304" pitchFamily="18" charset="0"/>
              </a:rPr>
              <a:t>Alternativní školy a inovace ve vzdělávání</a:t>
            </a:r>
            <a:r>
              <a:rPr lang="cs-CZ" sz="2000" dirty="0">
                <a:latin typeface="Times New Roman" panose="02020603050405020304" pitchFamily="18" charset="0"/>
                <a:cs typeface="Times New Roman" panose="02020603050405020304" pitchFamily="18" charset="0"/>
              </a:rPr>
              <a:t>. Praha: Portál, 2004. ISBN </a:t>
            </a:r>
            <a:r>
              <a:rPr lang="cs-CZ" sz="2000" dirty="0" smtClean="0">
                <a:latin typeface="Times New Roman" panose="02020603050405020304" pitchFamily="18" charset="0"/>
                <a:cs typeface="Times New Roman" panose="02020603050405020304" pitchFamily="18" charset="0"/>
              </a:rPr>
              <a:t>80-7178-977-1: strana 51-76. </a:t>
            </a:r>
            <a:endParaRPr lang="cs-CZ" sz="2000" dirty="0">
              <a:latin typeface="Times New Roman" panose="02020603050405020304" pitchFamily="18" charset="0"/>
              <a:cs typeface="Times New Roman" panose="02020603050405020304" pitchFamily="18" charset="0"/>
            </a:endParaRPr>
          </a:p>
          <a:p>
            <a:pPr marL="0" indent="0" algn="just">
              <a:buNone/>
            </a:pPr>
            <a:r>
              <a:rPr lang="cs-CZ" sz="2000" dirty="0">
                <a:latin typeface="Times New Roman" panose="02020603050405020304" pitchFamily="18" charset="0"/>
                <a:cs typeface="Times New Roman" panose="02020603050405020304" pitchFamily="18" charset="0"/>
              </a:rPr>
              <a:t>SVOBODOVÁ, J. (</a:t>
            </a:r>
            <a:r>
              <a:rPr lang="cs-CZ" sz="2000" dirty="0" err="1">
                <a:latin typeface="Times New Roman" panose="02020603050405020304" pitchFamily="18" charset="0"/>
                <a:cs typeface="Times New Roman" panose="02020603050405020304" pitchFamily="18" charset="0"/>
              </a:rPr>
              <a:t>ed</a:t>
            </a:r>
            <a:r>
              <a:rPr lang="cs-CZ" sz="2000" dirty="0">
                <a:latin typeface="Times New Roman" panose="02020603050405020304" pitchFamily="18" charset="0"/>
                <a:cs typeface="Times New Roman" panose="02020603050405020304" pitchFamily="18" charset="0"/>
              </a:rPr>
              <a:t>). </a:t>
            </a:r>
            <a:r>
              <a:rPr lang="cs-CZ" sz="2000" i="1" dirty="0">
                <a:latin typeface="Times New Roman" panose="02020603050405020304" pitchFamily="18" charset="0"/>
                <a:cs typeface="Times New Roman" panose="02020603050405020304" pitchFamily="18" charset="0"/>
              </a:rPr>
              <a:t>Výběr z reformních i současných edukačních koncepcí. </a:t>
            </a:r>
            <a:r>
              <a:rPr lang="cs-CZ" sz="2000" dirty="0">
                <a:latin typeface="Times New Roman" panose="02020603050405020304" pitchFamily="18" charset="0"/>
                <a:cs typeface="Times New Roman" panose="02020603050405020304" pitchFamily="18" charset="0"/>
              </a:rPr>
              <a:t>Brno: MSD, 2007. ISBN 978-80-86633-93-0</a:t>
            </a:r>
            <a:r>
              <a:rPr lang="cs-CZ" sz="2000" dirty="0" smtClean="0">
                <a:latin typeface="Times New Roman" panose="02020603050405020304" pitchFamily="18" charset="0"/>
                <a:cs typeface="Times New Roman" panose="02020603050405020304" pitchFamily="18" charset="0"/>
              </a:rPr>
              <a:t>.: –strana 35-45</a:t>
            </a:r>
            <a:r>
              <a:rPr lang="cs-CZ" sz="2000" dirty="0" smtClean="0">
                <a:latin typeface="Times New Roman" panose="02020603050405020304" pitchFamily="18" charset="0"/>
                <a:cs typeface="Times New Roman" panose="02020603050405020304" pitchFamily="18" charset="0"/>
              </a:rPr>
              <a:t>.</a:t>
            </a:r>
          </a:p>
          <a:p>
            <a:pPr marL="0" indent="0" algn="just">
              <a:buNone/>
            </a:pPr>
            <a:endParaRPr lang="cs-CZ" sz="2000" dirty="0">
              <a:latin typeface="Times New Roman" panose="02020603050405020304" pitchFamily="18" charset="0"/>
              <a:cs typeface="Times New Roman" panose="02020603050405020304" pitchFamily="18" charset="0"/>
            </a:endParaRPr>
          </a:p>
          <a:p>
            <a:pPr marL="0" indent="0" algn="just">
              <a:buNone/>
            </a:pPr>
            <a:r>
              <a:rPr lang="cs-CZ" sz="2000" b="1" dirty="0" smtClean="0">
                <a:latin typeface="Times New Roman" panose="02020603050405020304" pitchFamily="18" charset="0"/>
                <a:cs typeface="Times New Roman" panose="02020603050405020304" pitchFamily="18" charset="0"/>
              </a:rPr>
              <a:t>Stručný přehled:</a:t>
            </a:r>
          </a:p>
          <a:p>
            <a:pPr marL="0" indent="0" algn="just">
              <a:buNone/>
            </a:pPr>
            <a:r>
              <a:rPr lang="cs-CZ" sz="2000" u="sng" dirty="0" smtClean="0">
                <a:latin typeface="Times New Roman" panose="02020603050405020304" pitchFamily="18" charset="0"/>
                <a:cs typeface="Times New Roman" panose="02020603050405020304" pitchFamily="18" charset="0"/>
              </a:rPr>
              <a:t>Školy s volnou architekturou (Švédsko)</a:t>
            </a:r>
          </a:p>
          <a:p>
            <a:pPr marL="0" indent="0" algn="just">
              <a:buNone/>
            </a:pPr>
            <a:r>
              <a:rPr lang="cs-CZ" sz="2000" dirty="0" smtClean="0">
                <a:latin typeface="Times New Roman" panose="02020603050405020304" pitchFamily="18" charset="0"/>
                <a:cs typeface="Times New Roman" panose="02020603050405020304" pitchFamily="18" charset="0"/>
              </a:rPr>
              <a:t>Tento typ bývá označován jako otevřená škola. Architektonické uspořádání je netradiční a má usnadnit učení podle nových didaktických postupů. Učebny jsou oddělené pohyblivou překážkou, učební centrum je přístupné ze všech stran, pohodlný nábytek, auditorium pro společná setkávání. V prostředí je možno střídat hromadné i individuální vyučování a týmové vyučování (dva i tři učitelé). Volné využívání mediálních a informačních možností školy ve vyučování i mimo něj. </a:t>
            </a:r>
            <a:endParaRPr lang="cs-CZ" sz="20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6D44EA4F-E69B-4441-8802-C8AB190C2EC3}" type="slidenum">
              <a:rPr lang="cs-CZ" smtClean="0"/>
              <a:t>25</a:t>
            </a:fld>
            <a:endParaRPr lang="cs-CZ"/>
          </a:p>
        </p:txBody>
      </p:sp>
    </p:spTree>
    <p:extLst>
      <p:ext uri="{BB962C8B-B14F-4D97-AF65-F5344CB8AC3E}">
        <p14:creationId xmlns:p14="http://schemas.microsoft.com/office/powerpoint/2010/main" val="3429326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a:bodyPr>
          <a:lstStyle/>
          <a:p>
            <a:pPr marL="0" indent="0">
              <a:buNone/>
            </a:pPr>
            <a:r>
              <a:rPr lang="cs-CZ" sz="2000" u="sng" dirty="0">
                <a:latin typeface="Times New Roman" panose="02020603050405020304" pitchFamily="18" charset="0"/>
                <a:cs typeface="Times New Roman" panose="02020603050405020304" pitchFamily="18" charset="0"/>
              </a:rPr>
              <a:t>Cestující </a:t>
            </a:r>
            <a:r>
              <a:rPr lang="cs-CZ" sz="2000" u="sng" dirty="0" smtClean="0">
                <a:latin typeface="Times New Roman" panose="02020603050405020304" pitchFamily="18" charset="0"/>
                <a:cs typeface="Times New Roman" panose="02020603050405020304" pitchFamily="18" charset="0"/>
              </a:rPr>
              <a:t>školy (Francie)</a:t>
            </a:r>
          </a:p>
          <a:p>
            <a:pPr marL="0" indent="0" algn="just">
              <a:buNone/>
            </a:pPr>
            <a:r>
              <a:rPr lang="cs-CZ" sz="2000" dirty="0" smtClean="0">
                <a:latin typeface="Times New Roman" panose="02020603050405020304" pitchFamily="18" charset="0"/>
                <a:cs typeface="Times New Roman" panose="02020603050405020304" pitchFamily="18" charset="0"/>
              </a:rPr>
              <a:t>Většina roku je věnována studijním cestám do jiných zemí. Děti se učí na </a:t>
            </a:r>
            <a:r>
              <a:rPr lang="cs-CZ" sz="2000" dirty="0" err="1" smtClean="0">
                <a:latin typeface="Times New Roman" panose="02020603050405020304" pitchFamily="18" charset="0"/>
                <a:cs typeface="Times New Roman" panose="02020603050405020304" pitchFamily="18" charset="0"/>
              </a:rPr>
              <a:t>nekolikatýdenních</a:t>
            </a:r>
            <a:r>
              <a:rPr lang="cs-CZ" sz="2000" dirty="0" smtClean="0">
                <a:latin typeface="Times New Roman" panose="02020603050405020304" pitchFamily="18" charset="0"/>
                <a:cs typeface="Times New Roman" panose="02020603050405020304" pitchFamily="18" charset="0"/>
              </a:rPr>
              <a:t> až několikaměsíčních cestách, pracuje se zpravidla v projektech.</a:t>
            </a:r>
          </a:p>
          <a:p>
            <a:pPr marL="0" indent="0" algn="just">
              <a:buNone/>
            </a:pPr>
            <a:endParaRPr lang="cs-CZ" sz="2000" dirty="0">
              <a:latin typeface="Times New Roman" panose="02020603050405020304" pitchFamily="18" charset="0"/>
              <a:cs typeface="Times New Roman" panose="02020603050405020304" pitchFamily="18" charset="0"/>
            </a:endParaRPr>
          </a:p>
          <a:p>
            <a:pPr marL="0" indent="0" algn="just">
              <a:buNone/>
            </a:pPr>
            <a:r>
              <a:rPr lang="cs-CZ" sz="2000" u="sng" dirty="0">
                <a:latin typeface="Times New Roman" panose="02020603050405020304" pitchFamily="18" charset="0"/>
                <a:cs typeface="Times New Roman" panose="02020603050405020304" pitchFamily="18" charset="0"/>
              </a:rPr>
              <a:t>Magnetové </a:t>
            </a:r>
            <a:r>
              <a:rPr lang="cs-CZ" sz="2000" u="sng" dirty="0" smtClean="0">
                <a:latin typeface="Times New Roman" panose="02020603050405020304" pitchFamily="18" charset="0"/>
                <a:cs typeface="Times New Roman" panose="02020603050405020304" pitchFamily="18" charset="0"/>
              </a:rPr>
              <a:t>školy (USA)</a:t>
            </a:r>
          </a:p>
          <a:p>
            <a:pPr marL="0" indent="0" algn="just">
              <a:buNone/>
            </a:pPr>
            <a:r>
              <a:rPr lang="cs-CZ" sz="2000" dirty="0" smtClean="0">
                <a:latin typeface="Times New Roman" panose="02020603050405020304" pitchFamily="18" charset="0"/>
                <a:cs typeface="Times New Roman" panose="02020603050405020304" pitchFamily="18" charset="0"/>
              </a:rPr>
              <a:t>Magnet </a:t>
            </a:r>
            <a:r>
              <a:rPr lang="cs-CZ" sz="2000" dirty="0" err="1" smtClean="0">
                <a:latin typeface="Times New Roman" panose="02020603050405020304" pitchFamily="18" charset="0"/>
                <a:cs typeface="Times New Roman" panose="02020603050405020304" pitchFamily="18" charset="0"/>
              </a:rPr>
              <a:t>schools</a:t>
            </a:r>
            <a:r>
              <a:rPr lang="cs-CZ" sz="2000" dirty="0" smtClean="0">
                <a:latin typeface="Times New Roman" panose="02020603050405020304" pitchFamily="18" charset="0"/>
                <a:cs typeface="Times New Roman" panose="02020603050405020304" pitchFamily="18" charset="0"/>
              </a:rPr>
              <a:t> – obrazné pojmenování, doslova „školy, které přitahují“. Nabízí specializované kurikulum zaměřené na určitou oblast (hudební, dramatickou, taneční, informatiku, přírodovědné předměty a pod.).  Hlavní princip je vytvořit atraktivní program odlišný od veřejných škol. </a:t>
            </a:r>
          </a:p>
          <a:p>
            <a:pPr marL="0" indent="0" algn="just">
              <a:buNone/>
            </a:pPr>
            <a:endParaRPr lang="cs-CZ" sz="2000" dirty="0" smtClean="0">
              <a:latin typeface="Times New Roman" panose="02020603050405020304" pitchFamily="18" charset="0"/>
              <a:cs typeface="Times New Roman" panose="02020603050405020304" pitchFamily="18" charset="0"/>
            </a:endParaRPr>
          </a:p>
          <a:p>
            <a:pPr marL="0" indent="0" algn="just">
              <a:buNone/>
            </a:pPr>
            <a:r>
              <a:rPr lang="cs-CZ" sz="2000" u="sng" dirty="0">
                <a:latin typeface="Times New Roman" panose="02020603050405020304" pitchFamily="18" charset="0"/>
                <a:cs typeface="Times New Roman" panose="02020603050405020304" pitchFamily="18" charset="0"/>
              </a:rPr>
              <a:t>Školy bez </a:t>
            </a:r>
            <a:r>
              <a:rPr lang="cs-CZ" sz="2000" u="sng" dirty="0" smtClean="0">
                <a:latin typeface="Times New Roman" panose="02020603050405020304" pitchFamily="18" charset="0"/>
                <a:cs typeface="Times New Roman" panose="02020603050405020304" pitchFamily="18" charset="0"/>
              </a:rPr>
              <a:t>ročníků (USA, Švédsko)</a:t>
            </a:r>
          </a:p>
          <a:p>
            <a:pPr marL="0" indent="0" algn="just">
              <a:buNone/>
            </a:pPr>
            <a:r>
              <a:rPr lang="cs-CZ" sz="2000" dirty="0" smtClean="0">
                <a:latin typeface="Times New Roman" panose="02020603050405020304" pitchFamily="18" charset="0"/>
                <a:cs typeface="Times New Roman" panose="02020603050405020304" pitchFamily="18" charset="0"/>
              </a:rPr>
              <a:t>Radikální podoba alternativní školy. Žáci jsou v nich sdruženi ne podle ročníků ale podle svých vzdělávacích potřeb, zájmů a schopností. Každý má individuální plán, který zvládá vlastním tempem. </a:t>
            </a:r>
            <a:endParaRPr lang="cs-CZ" sz="2000" dirty="0">
              <a:latin typeface="Times New Roman" panose="02020603050405020304" pitchFamily="18" charset="0"/>
              <a:cs typeface="Times New Roman" panose="02020603050405020304" pitchFamily="18" charset="0"/>
            </a:endParaRPr>
          </a:p>
          <a:p>
            <a:pPr marL="0" indent="0" algn="just">
              <a:buNone/>
            </a:pPr>
            <a:endParaRPr lang="cs-CZ" sz="2000" dirty="0" smtClean="0">
              <a:latin typeface="Times New Roman" panose="02020603050405020304" pitchFamily="18" charset="0"/>
              <a:cs typeface="Times New Roman" panose="02020603050405020304" pitchFamily="18" charset="0"/>
            </a:endParaRPr>
          </a:p>
          <a:p>
            <a:pPr marL="0" indent="0">
              <a:buNone/>
            </a:pPr>
            <a:endParaRPr lang="cs-CZ" sz="2000" b="1"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6D44EA4F-E69B-4441-8802-C8AB190C2EC3}" type="slidenum">
              <a:rPr lang="cs-CZ" smtClean="0"/>
              <a:t>26</a:t>
            </a:fld>
            <a:endParaRPr lang="cs-CZ"/>
          </a:p>
        </p:txBody>
      </p:sp>
    </p:spTree>
    <p:extLst>
      <p:ext uri="{BB962C8B-B14F-4D97-AF65-F5344CB8AC3E}">
        <p14:creationId xmlns:p14="http://schemas.microsoft.com/office/powerpoint/2010/main" val="4284720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pPr marL="0" indent="0">
              <a:buNone/>
            </a:pPr>
            <a:r>
              <a:rPr lang="cs-CZ" sz="2400" b="1" dirty="0" smtClean="0">
                <a:solidFill>
                  <a:schemeClr val="accent6">
                    <a:lumMod val="75000"/>
                  </a:schemeClr>
                </a:solidFill>
                <a:latin typeface="Times New Roman" panose="02020603050405020304" pitchFamily="18" charset="0"/>
                <a:cs typeface="Times New Roman" panose="02020603050405020304" pitchFamily="18" charset="0"/>
              </a:rPr>
              <a:t>Použité prameny:</a:t>
            </a:r>
          </a:p>
          <a:p>
            <a:pPr marL="0" lvl="0" indent="0" algn="just">
              <a:buNone/>
            </a:pPr>
            <a:r>
              <a:rPr lang="cs-CZ" sz="2000" dirty="0">
                <a:solidFill>
                  <a:prstClr val="black"/>
                </a:solidFill>
                <a:latin typeface="Times New Roman" panose="02020603050405020304" pitchFamily="18" charset="0"/>
                <a:cs typeface="Times New Roman" panose="02020603050405020304" pitchFamily="18" charset="0"/>
              </a:rPr>
              <a:t>PRUCHA, J. </a:t>
            </a:r>
            <a:r>
              <a:rPr lang="cs-CZ" sz="2000" i="1" dirty="0">
                <a:solidFill>
                  <a:prstClr val="black"/>
                </a:solidFill>
                <a:latin typeface="Times New Roman" panose="02020603050405020304" pitchFamily="18" charset="0"/>
                <a:cs typeface="Times New Roman" panose="02020603050405020304" pitchFamily="18" charset="0"/>
              </a:rPr>
              <a:t>Alternativní školy a inovace ve vzdělávání. </a:t>
            </a:r>
            <a:r>
              <a:rPr lang="cs-CZ" sz="2000" dirty="0">
                <a:solidFill>
                  <a:prstClr val="black"/>
                </a:solidFill>
                <a:latin typeface="Times New Roman" panose="02020603050405020304" pitchFamily="18" charset="0"/>
                <a:cs typeface="Times New Roman" panose="02020603050405020304" pitchFamily="18" charset="0"/>
              </a:rPr>
              <a:t>Praha: Portál, 2004. ISBN 80-7178-977-1</a:t>
            </a:r>
          </a:p>
          <a:p>
            <a:pPr marL="0" lvl="0" indent="0" algn="just">
              <a:buNone/>
            </a:pPr>
            <a:r>
              <a:rPr lang="cs-CZ" sz="2000" dirty="0">
                <a:solidFill>
                  <a:prstClr val="black"/>
                </a:solidFill>
                <a:latin typeface="Times New Roman" panose="02020603050405020304" pitchFamily="18" charset="0"/>
                <a:cs typeface="Times New Roman" panose="02020603050405020304" pitchFamily="18" charset="0"/>
              </a:rPr>
              <a:t>STŘELEC, S (</a:t>
            </a:r>
            <a:r>
              <a:rPr lang="cs-CZ" sz="2000" dirty="0" err="1">
                <a:solidFill>
                  <a:prstClr val="black"/>
                </a:solidFill>
                <a:latin typeface="Times New Roman" panose="02020603050405020304" pitchFamily="18" charset="0"/>
                <a:cs typeface="Times New Roman" panose="02020603050405020304" pitchFamily="18" charset="0"/>
              </a:rPr>
              <a:t>ed</a:t>
            </a:r>
            <a:r>
              <a:rPr lang="cs-CZ" sz="2000" dirty="0">
                <a:solidFill>
                  <a:prstClr val="black"/>
                </a:solidFill>
                <a:latin typeface="Times New Roman" panose="02020603050405020304" pitchFamily="18" charset="0"/>
                <a:cs typeface="Times New Roman" panose="02020603050405020304" pitchFamily="18" charset="0"/>
              </a:rPr>
              <a:t>). </a:t>
            </a:r>
            <a:r>
              <a:rPr lang="cs-CZ" sz="2000" i="1" dirty="0">
                <a:solidFill>
                  <a:prstClr val="black"/>
                </a:solidFill>
                <a:latin typeface="Times New Roman" panose="02020603050405020304" pitchFamily="18" charset="0"/>
                <a:cs typeface="Times New Roman" panose="02020603050405020304" pitchFamily="18" charset="0"/>
              </a:rPr>
              <a:t>Studie z teorie a metodiky výchovy. </a:t>
            </a:r>
            <a:r>
              <a:rPr lang="cs-CZ" sz="2000" dirty="0">
                <a:solidFill>
                  <a:prstClr val="black"/>
                </a:solidFill>
                <a:latin typeface="Times New Roman" panose="02020603050405020304" pitchFamily="18" charset="0"/>
                <a:cs typeface="Times New Roman" panose="02020603050405020304" pitchFamily="18" charset="0"/>
              </a:rPr>
              <a:t>Brno: MU, 2005. ISBN 80-210-3687-7 </a:t>
            </a:r>
          </a:p>
          <a:p>
            <a:pPr marL="0" lvl="0" indent="0" algn="just">
              <a:buNone/>
            </a:pPr>
            <a:r>
              <a:rPr lang="cs-CZ" sz="2000" dirty="0">
                <a:solidFill>
                  <a:prstClr val="black"/>
                </a:solidFill>
                <a:latin typeface="Times New Roman" panose="02020603050405020304" pitchFamily="18" charset="0"/>
                <a:cs typeface="Times New Roman" panose="02020603050405020304" pitchFamily="18" charset="0"/>
              </a:rPr>
              <a:t>SVOBODOVÁ, J. (</a:t>
            </a:r>
            <a:r>
              <a:rPr lang="cs-CZ" sz="2000" dirty="0" err="1">
                <a:solidFill>
                  <a:prstClr val="black"/>
                </a:solidFill>
                <a:latin typeface="Times New Roman" panose="02020603050405020304" pitchFamily="18" charset="0"/>
                <a:cs typeface="Times New Roman" panose="02020603050405020304" pitchFamily="18" charset="0"/>
              </a:rPr>
              <a:t>ed</a:t>
            </a:r>
            <a:r>
              <a:rPr lang="cs-CZ" sz="2000" dirty="0">
                <a:solidFill>
                  <a:prstClr val="black"/>
                </a:solidFill>
                <a:latin typeface="Times New Roman" panose="02020603050405020304" pitchFamily="18" charset="0"/>
                <a:cs typeface="Times New Roman" panose="02020603050405020304" pitchFamily="18" charset="0"/>
              </a:rPr>
              <a:t>). </a:t>
            </a:r>
            <a:r>
              <a:rPr lang="cs-CZ" sz="2000" i="1" dirty="0">
                <a:solidFill>
                  <a:prstClr val="black"/>
                </a:solidFill>
                <a:latin typeface="Times New Roman" panose="02020603050405020304" pitchFamily="18" charset="0"/>
                <a:cs typeface="Times New Roman" panose="02020603050405020304" pitchFamily="18" charset="0"/>
              </a:rPr>
              <a:t>Výběr z reformních i současných edukačních koncepcí. </a:t>
            </a:r>
            <a:r>
              <a:rPr lang="cs-CZ" sz="2000" dirty="0">
                <a:solidFill>
                  <a:prstClr val="black"/>
                </a:solidFill>
                <a:latin typeface="Times New Roman" panose="02020603050405020304" pitchFamily="18" charset="0"/>
                <a:cs typeface="Times New Roman" panose="02020603050405020304" pitchFamily="18" charset="0"/>
              </a:rPr>
              <a:t>Brno: MSD, 2007. ISBN 978-80-86633-93-0.</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6D44EA4F-E69B-4441-8802-C8AB190C2EC3}" type="slidenum">
              <a:rPr lang="cs-CZ" smtClean="0"/>
              <a:t>27</a:t>
            </a:fld>
            <a:endParaRPr lang="cs-CZ"/>
          </a:p>
        </p:txBody>
      </p:sp>
    </p:spTree>
    <p:extLst>
      <p:ext uri="{BB962C8B-B14F-4D97-AF65-F5344CB8AC3E}">
        <p14:creationId xmlns:p14="http://schemas.microsoft.com/office/powerpoint/2010/main" val="2146711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192688"/>
          </a:xfrm>
        </p:spPr>
        <p:txBody>
          <a:bodyPr>
            <a:normAutofit lnSpcReduction="10000"/>
          </a:bodyPr>
          <a:lstStyle/>
          <a:p>
            <a:pPr marL="0" indent="0">
              <a:buNone/>
            </a:pPr>
            <a:r>
              <a:rPr lang="cs-CZ" sz="2000" b="1" dirty="0" smtClean="0">
                <a:solidFill>
                  <a:schemeClr val="accent6">
                    <a:lumMod val="75000"/>
                  </a:schemeClr>
                </a:solidFill>
                <a:latin typeface="Times New Roman" panose="02020603050405020304" pitchFamily="18" charset="0"/>
                <a:cs typeface="Times New Roman" panose="02020603050405020304" pitchFamily="18" charset="0"/>
              </a:rPr>
              <a:t>Témata</a:t>
            </a:r>
          </a:p>
          <a:p>
            <a:pPr marL="280988" indent="-280988" algn="just">
              <a:buAutoNum type="arabicPeriod"/>
            </a:pPr>
            <a:r>
              <a:rPr lang="cs-CZ" sz="2000" dirty="0" smtClean="0">
                <a:latin typeface="Times New Roman" panose="02020603050405020304" pitchFamily="18" charset="0"/>
                <a:cs typeface="Times New Roman" panose="02020603050405020304" pitchFamily="18" charset="0"/>
              </a:rPr>
              <a:t>Vymezení řešené problematiky, alternativní vzdělávání, alternativní školy, inovativní škola.</a:t>
            </a:r>
          </a:p>
          <a:p>
            <a:pPr marL="280988" indent="-280988" algn="just">
              <a:buAutoNum type="arabicPeriod"/>
            </a:pPr>
            <a:r>
              <a:rPr lang="cs-CZ" sz="2000" dirty="0" smtClean="0">
                <a:latin typeface="Times New Roman" panose="02020603050405020304" pitchFamily="18" charset="0"/>
                <a:cs typeface="Times New Roman" panose="02020603050405020304" pitchFamily="18" charset="0"/>
              </a:rPr>
              <a:t>Vybrané klasické reformní alternativní školy (Waldorfská škola, Montessoriovská škola, </a:t>
            </a:r>
            <a:r>
              <a:rPr lang="cs-CZ" sz="2000" dirty="0" err="1" smtClean="0">
                <a:latin typeface="Times New Roman" panose="02020603050405020304" pitchFamily="18" charset="0"/>
                <a:cs typeface="Times New Roman" panose="02020603050405020304" pitchFamily="18" charset="0"/>
              </a:rPr>
              <a:t>Freinetovská</a:t>
            </a:r>
            <a:r>
              <a:rPr lang="cs-CZ" sz="2000" dirty="0" smtClean="0">
                <a:latin typeface="Times New Roman" panose="02020603050405020304" pitchFamily="18" charset="0"/>
                <a:cs typeface="Times New Roman" panose="02020603050405020304" pitchFamily="18" charset="0"/>
              </a:rPr>
              <a:t> škola, Jenská škola, </a:t>
            </a:r>
            <a:r>
              <a:rPr lang="cs-CZ" sz="2000" dirty="0" err="1" smtClean="0">
                <a:latin typeface="Times New Roman" panose="02020603050405020304" pitchFamily="18" charset="0"/>
                <a:cs typeface="Times New Roman" panose="02020603050405020304" pitchFamily="18" charset="0"/>
              </a:rPr>
              <a:t>Daltonská</a:t>
            </a:r>
            <a:r>
              <a:rPr lang="cs-CZ" sz="2000" dirty="0" smtClean="0">
                <a:latin typeface="Times New Roman" panose="02020603050405020304" pitchFamily="18" charset="0"/>
                <a:cs typeface="Times New Roman" panose="02020603050405020304" pitchFamily="18" charset="0"/>
              </a:rPr>
              <a:t> škola). </a:t>
            </a:r>
          </a:p>
          <a:p>
            <a:pPr marL="280988" indent="-280988" algn="just">
              <a:buAutoNum type="arabicPeriod"/>
            </a:pPr>
            <a:r>
              <a:rPr lang="cs-CZ" sz="2000" dirty="0" smtClean="0">
                <a:latin typeface="Times New Roman" panose="02020603050405020304" pitchFamily="18" charset="0"/>
                <a:cs typeface="Times New Roman" panose="02020603050405020304" pitchFamily="18" charset="0"/>
              </a:rPr>
              <a:t>Církevní školy (církevní školy ve světe, církevní školy v České republice).</a:t>
            </a:r>
          </a:p>
          <a:p>
            <a:pPr marL="280988" indent="-280988" algn="just">
              <a:buAutoNum type="arabicPeriod"/>
            </a:pPr>
            <a:r>
              <a:rPr lang="cs-CZ" sz="2000" dirty="0" smtClean="0">
                <a:latin typeface="Times New Roman" panose="02020603050405020304" pitchFamily="18" charset="0"/>
                <a:cs typeface="Times New Roman" panose="02020603050405020304" pitchFamily="18" charset="0"/>
              </a:rPr>
              <a:t>Moderní (soudobé) české alternativní školy a koncepce ve vzdělávání (Projekt Zdravá škola, Otevřená škola, Integrovaná tematická výuka, Komunitní škola).</a:t>
            </a:r>
          </a:p>
          <a:p>
            <a:pPr marL="280988" indent="-280988" algn="just">
              <a:buAutoNum type="arabicPeriod"/>
            </a:pPr>
            <a:r>
              <a:rPr lang="cs-CZ" sz="2000" dirty="0" smtClean="0">
                <a:latin typeface="Times New Roman" panose="02020603050405020304" pitchFamily="18" charset="0"/>
                <a:cs typeface="Times New Roman" panose="02020603050405020304" pitchFamily="18" charset="0"/>
              </a:rPr>
              <a:t>Soudobé zahraniční alternativní koncepce (Školy s volnou architekturou, Cestující školy, Magnetové školy, Školy bez ročníků, Přesahující školy, Nezávislé školy). </a:t>
            </a:r>
          </a:p>
          <a:p>
            <a:pPr marL="0" indent="0" algn="just">
              <a:buNone/>
            </a:pPr>
            <a:endParaRPr lang="cs-CZ" sz="2000" b="1" dirty="0" smtClean="0">
              <a:solidFill>
                <a:schemeClr val="accent6">
                  <a:lumMod val="75000"/>
                </a:schemeClr>
              </a:solidFill>
              <a:latin typeface="Times New Roman" panose="02020603050405020304" pitchFamily="18" charset="0"/>
              <a:cs typeface="Times New Roman" panose="02020603050405020304" pitchFamily="18" charset="0"/>
            </a:endParaRPr>
          </a:p>
          <a:p>
            <a:pPr marL="0" indent="0" algn="just">
              <a:buNone/>
            </a:pPr>
            <a:r>
              <a:rPr lang="cs-CZ" sz="2000" b="1" dirty="0" smtClean="0">
                <a:solidFill>
                  <a:schemeClr val="accent6">
                    <a:lumMod val="75000"/>
                  </a:schemeClr>
                </a:solidFill>
                <a:latin typeface="Times New Roman" panose="02020603050405020304" pitchFamily="18" charset="0"/>
                <a:cs typeface="Times New Roman" panose="02020603050405020304" pitchFamily="18" charset="0"/>
              </a:rPr>
              <a:t>Studijní prameny:</a:t>
            </a:r>
          </a:p>
          <a:p>
            <a:pPr marL="0" indent="0" algn="just">
              <a:buNone/>
            </a:pPr>
            <a:r>
              <a:rPr lang="cs-CZ" sz="2000" dirty="0" smtClean="0">
                <a:latin typeface="Times New Roman" panose="02020603050405020304" pitchFamily="18" charset="0"/>
                <a:cs typeface="Times New Roman" panose="02020603050405020304" pitchFamily="18" charset="0"/>
              </a:rPr>
              <a:t>PRUCHA, J. </a:t>
            </a:r>
            <a:r>
              <a:rPr lang="cs-CZ" sz="2000" i="1" dirty="0" smtClean="0">
                <a:latin typeface="Times New Roman" panose="02020603050405020304" pitchFamily="18" charset="0"/>
                <a:cs typeface="Times New Roman" panose="02020603050405020304" pitchFamily="18" charset="0"/>
              </a:rPr>
              <a:t>Alternativní školy a inovace ve vzdělávání. </a:t>
            </a:r>
            <a:r>
              <a:rPr lang="cs-CZ" sz="2000" dirty="0" smtClean="0">
                <a:latin typeface="Times New Roman" panose="02020603050405020304" pitchFamily="18" charset="0"/>
                <a:cs typeface="Times New Roman" panose="02020603050405020304" pitchFamily="18" charset="0"/>
              </a:rPr>
              <a:t>Praha: Portál, 2004. ISBN 80-7178-977-1.</a:t>
            </a:r>
          </a:p>
          <a:p>
            <a:pPr marL="0" indent="0" algn="just">
              <a:buNone/>
            </a:pPr>
            <a:r>
              <a:rPr lang="cs-CZ" sz="2000" dirty="0" smtClean="0">
                <a:latin typeface="Times New Roman" panose="02020603050405020304" pitchFamily="18" charset="0"/>
                <a:cs typeface="Times New Roman" panose="02020603050405020304" pitchFamily="18" charset="0"/>
              </a:rPr>
              <a:t>STŘELEC, S (</a:t>
            </a:r>
            <a:r>
              <a:rPr lang="cs-CZ" sz="2000" dirty="0" err="1" smtClean="0">
                <a:latin typeface="Times New Roman" panose="02020603050405020304" pitchFamily="18" charset="0"/>
                <a:cs typeface="Times New Roman" panose="02020603050405020304" pitchFamily="18" charset="0"/>
              </a:rPr>
              <a:t>ed</a:t>
            </a:r>
            <a:r>
              <a:rPr lang="cs-CZ" sz="2000" dirty="0" smtClean="0">
                <a:latin typeface="Times New Roman" panose="02020603050405020304" pitchFamily="18" charset="0"/>
                <a:cs typeface="Times New Roman" panose="02020603050405020304" pitchFamily="18" charset="0"/>
              </a:rPr>
              <a:t>). </a:t>
            </a:r>
            <a:r>
              <a:rPr lang="cs-CZ" sz="2000" i="1" dirty="0" smtClean="0">
                <a:latin typeface="Times New Roman" panose="02020603050405020304" pitchFamily="18" charset="0"/>
                <a:cs typeface="Times New Roman" panose="02020603050405020304" pitchFamily="18" charset="0"/>
              </a:rPr>
              <a:t>Studie z teorie a metodiky výchovy. </a:t>
            </a:r>
            <a:r>
              <a:rPr lang="cs-CZ" sz="2000" dirty="0" smtClean="0">
                <a:latin typeface="Times New Roman" panose="02020603050405020304" pitchFamily="18" charset="0"/>
                <a:cs typeface="Times New Roman" panose="02020603050405020304" pitchFamily="18" charset="0"/>
              </a:rPr>
              <a:t>Brno: MU, 2005. ISBN 80-210-3687-7 .</a:t>
            </a:r>
          </a:p>
          <a:p>
            <a:pPr marL="0" indent="0" algn="just">
              <a:buNone/>
            </a:pPr>
            <a:r>
              <a:rPr lang="cs-CZ" sz="2000" dirty="0" smtClean="0">
                <a:latin typeface="Times New Roman" panose="02020603050405020304" pitchFamily="18" charset="0"/>
                <a:cs typeface="Times New Roman" panose="02020603050405020304" pitchFamily="18" charset="0"/>
              </a:rPr>
              <a:t>SVOBODOVÁ, J. (</a:t>
            </a:r>
            <a:r>
              <a:rPr lang="cs-CZ" sz="2000" dirty="0" err="1" smtClean="0">
                <a:latin typeface="Times New Roman" panose="02020603050405020304" pitchFamily="18" charset="0"/>
                <a:cs typeface="Times New Roman" panose="02020603050405020304" pitchFamily="18" charset="0"/>
              </a:rPr>
              <a:t>ed</a:t>
            </a:r>
            <a:r>
              <a:rPr lang="cs-CZ" sz="2000" dirty="0" smtClean="0">
                <a:latin typeface="Times New Roman" panose="02020603050405020304" pitchFamily="18" charset="0"/>
                <a:cs typeface="Times New Roman" panose="02020603050405020304" pitchFamily="18" charset="0"/>
              </a:rPr>
              <a:t>). </a:t>
            </a:r>
            <a:r>
              <a:rPr lang="cs-CZ" sz="2000" i="1" dirty="0" smtClean="0">
                <a:latin typeface="Times New Roman" panose="02020603050405020304" pitchFamily="18" charset="0"/>
                <a:cs typeface="Times New Roman" panose="02020603050405020304" pitchFamily="18" charset="0"/>
              </a:rPr>
              <a:t>Výběr z reformních i současných edukačních koncepcí. </a:t>
            </a:r>
            <a:r>
              <a:rPr lang="cs-CZ" sz="2000" dirty="0" smtClean="0">
                <a:latin typeface="Times New Roman" panose="02020603050405020304" pitchFamily="18" charset="0"/>
                <a:cs typeface="Times New Roman" panose="02020603050405020304" pitchFamily="18" charset="0"/>
              </a:rPr>
              <a:t>Brno: MSD, 2007. ISBN 978-80-86633-93-0.</a:t>
            </a:r>
          </a:p>
        </p:txBody>
      </p:sp>
      <p:sp>
        <p:nvSpPr>
          <p:cNvPr id="2" name="Zástupný symbol pro číslo snímku 1"/>
          <p:cNvSpPr>
            <a:spLocks noGrp="1"/>
          </p:cNvSpPr>
          <p:nvPr>
            <p:ph type="sldNum" sz="quarter" idx="12"/>
          </p:nvPr>
        </p:nvSpPr>
        <p:spPr/>
        <p:txBody>
          <a:bodyPr/>
          <a:lstStyle/>
          <a:p>
            <a:fld id="{6D44EA4F-E69B-4441-8802-C8AB190C2EC3}" type="slidenum">
              <a:rPr lang="cs-CZ" smtClean="0"/>
              <a:t>3</a:t>
            </a:fld>
            <a:endParaRPr lang="cs-CZ"/>
          </a:p>
        </p:txBody>
      </p:sp>
    </p:spTree>
    <p:extLst>
      <p:ext uri="{BB962C8B-B14F-4D97-AF65-F5344CB8AC3E}">
        <p14:creationId xmlns:p14="http://schemas.microsoft.com/office/powerpoint/2010/main" val="4057485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760640"/>
          </a:xfrm>
        </p:spPr>
        <p:txBody>
          <a:bodyPr>
            <a:normAutofit lnSpcReduction="10000"/>
          </a:bodyPr>
          <a:lstStyle/>
          <a:p>
            <a:pPr marL="280988" lvl="0" indent="-280988" algn="just">
              <a:buFont typeface="Arial" panose="020B0604020202020204" pitchFamily="34" charset="0"/>
              <a:buAutoNum type="arabicPeriod"/>
            </a:pPr>
            <a:r>
              <a:rPr lang="cs-CZ" sz="2400" b="1" dirty="0">
                <a:solidFill>
                  <a:schemeClr val="accent6">
                    <a:lumMod val="75000"/>
                  </a:schemeClr>
                </a:solidFill>
                <a:latin typeface="Times New Roman" panose="02020603050405020304" pitchFamily="18" charset="0"/>
                <a:cs typeface="Times New Roman" panose="02020603050405020304" pitchFamily="18" charset="0"/>
              </a:rPr>
              <a:t>Vymezení řešené problematiky, </a:t>
            </a:r>
            <a:r>
              <a:rPr lang="cs-CZ" sz="2400" b="1" dirty="0" smtClean="0">
                <a:solidFill>
                  <a:schemeClr val="accent6">
                    <a:lumMod val="75000"/>
                  </a:schemeClr>
                </a:solidFill>
                <a:latin typeface="Times New Roman" panose="02020603050405020304" pitchFamily="18" charset="0"/>
                <a:cs typeface="Times New Roman" panose="02020603050405020304" pitchFamily="18" charset="0"/>
              </a:rPr>
              <a:t>alternativní </a:t>
            </a:r>
            <a:r>
              <a:rPr lang="cs-CZ" sz="2400" b="1" dirty="0">
                <a:solidFill>
                  <a:schemeClr val="accent6">
                    <a:lumMod val="75000"/>
                  </a:schemeClr>
                </a:solidFill>
                <a:latin typeface="Times New Roman" panose="02020603050405020304" pitchFamily="18" charset="0"/>
                <a:cs typeface="Times New Roman" panose="02020603050405020304" pitchFamily="18" charset="0"/>
              </a:rPr>
              <a:t>vzdělávání, alternativní </a:t>
            </a:r>
            <a:r>
              <a:rPr lang="cs-CZ" sz="2400" b="1" dirty="0" smtClean="0">
                <a:solidFill>
                  <a:schemeClr val="accent6">
                    <a:lumMod val="75000"/>
                  </a:schemeClr>
                </a:solidFill>
                <a:latin typeface="Times New Roman" panose="02020603050405020304" pitchFamily="18" charset="0"/>
                <a:cs typeface="Times New Roman" panose="02020603050405020304" pitchFamily="18" charset="0"/>
              </a:rPr>
              <a:t>školy, inovativní škola</a:t>
            </a:r>
            <a:endParaRPr lang="cs-CZ" sz="2400" dirty="0">
              <a:solidFill>
                <a:prstClr val="black"/>
              </a:solidFill>
              <a:latin typeface="Times New Roman" panose="02020603050405020304" pitchFamily="18" charset="0"/>
              <a:cs typeface="Times New Roman" panose="02020603050405020304" pitchFamily="18" charset="0"/>
            </a:endParaRPr>
          </a:p>
          <a:p>
            <a:pPr marL="0" lvl="0" indent="0" algn="just">
              <a:buNone/>
            </a:pPr>
            <a:endParaRPr lang="cs-CZ" sz="2000" dirty="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2000" b="1" dirty="0" smtClean="0">
                <a:solidFill>
                  <a:prstClr val="black"/>
                </a:solidFill>
                <a:latin typeface="Times New Roman" panose="02020603050405020304" pitchFamily="18" charset="0"/>
                <a:cs typeface="Times New Roman" panose="02020603050405020304" pitchFamily="18" charset="0"/>
              </a:rPr>
              <a:t>Alternativní vzdělávání (alternativní školy, reformní školy) </a:t>
            </a:r>
            <a:r>
              <a:rPr lang="cs-CZ" sz="2000" dirty="0" smtClean="0">
                <a:solidFill>
                  <a:prstClr val="black"/>
                </a:solidFill>
                <a:latin typeface="Times New Roman" panose="02020603050405020304" pitchFamily="18" charset="0"/>
                <a:cs typeface="Times New Roman" panose="02020603050405020304" pitchFamily="18" charset="0"/>
              </a:rPr>
              <a:t>– vzdělávání, které se odlišné od vzdělávání nabízeného státem nebo jinými tradičními institucemi. Odlišnosti jsou v oblasti cílů, učebních obsahů, forem, metod vzdělávání, organizací školního života a spoluprací s rodiči. </a:t>
            </a:r>
          </a:p>
          <a:p>
            <a:pPr marL="0" lvl="0" indent="0" algn="just">
              <a:buNone/>
            </a:pPr>
            <a:endParaRPr lang="cs-CZ" sz="2000"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2000" b="1" dirty="0" smtClean="0">
                <a:solidFill>
                  <a:prstClr val="black"/>
                </a:solidFill>
                <a:latin typeface="Times New Roman" panose="02020603050405020304" pitchFamily="18" charset="0"/>
                <a:cs typeface="Times New Roman" panose="02020603050405020304" pitchFamily="18" charset="0"/>
              </a:rPr>
              <a:t>Inovativní škola </a:t>
            </a:r>
            <a:r>
              <a:rPr lang="cs-CZ" sz="2000" dirty="0" smtClean="0">
                <a:solidFill>
                  <a:prstClr val="black"/>
                </a:solidFill>
                <a:latin typeface="Times New Roman" panose="02020603050405020304" pitchFamily="18" charset="0"/>
                <a:cs typeface="Times New Roman" panose="02020603050405020304" pitchFamily="18" charset="0"/>
              </a:rPr>
              <a:t>– usiluje o změnu, o inovace a zavedení inovačních prvků do vzdělávacího systému školy. </a:t>
            </a:r>
          </a:p>
          <a:p>
            <a:pPr marL="0" lvl="0" indent="0" algn="just">
              <a:buNone/>
            </a:pPr>
            <a:endParaRPr lang="cs-CZ" sz="2000" dirty="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2000" dirty="0" smtClean="0">
                <a:solidFill>
                  <a:prstClr val="black"/>
                </a:solidFill>
                <a:latin typeface="Times New Roman" panose="02020603050405020304" pitchFamily="18" charset="0"/>
                <a:cs typeface="Times New Roman" panose="02020603050405020304" pitchFamily="18" charset="0"/>
              </a:rPr>
              <a:t>Alternativní školy mohou být státní i soukromé. Vyznačují se odlišností, specifičností od hlavního vzdělávacího směru. V současné době vychází z požadavků vzdělávacích dokumentů (RVP, ŠVP) aplikovat do praxe škol alternativní metody a formy vzdělávání.  </a:t>
            </a:r>
          </a:p>
          <a:p>
            <a:pPr marL="0" lvl="0" indent="0" algn="just">
              <a:buNone/>
            </a:pPr>
            <a:r>
              <a:rPr lang="cs-CZ" sz="2000" dirty="0" smtClean="0">
                <a:solidFill>
                  <a:prstClr val="black"/>
                </a:solidFill>
                <a:latin typeface="Times New Roman" panose="02020603050405020304" pitchFamily="18" charset="0"/>
                <a:cs typeface="Times New Roman" panose="02020603050405020304" pitchFamily="18" charset="0"/>
              </a:rPr>
              <a:t> </a:t>
            </a:r>
          </a:p>
          <a:p>
            <a:pPr marL="0" lvl="0" indent="0" algn="just">
              <a:buNone/>
            </a:pPr>
            <a:r>
              <a:rPr lang="cs-CZ" sz="2000" dirty="0" smtClean="0">
                <a:solidFill>
                  <a:prstClr val="black"/>
                </a:solidFill>
                <a:latin typeface="Times New Roman" panose="02020603050405020304" pitchFamily="18" charset="0"/>
                <a:cs typeface="Times New Roman" panose="02020603050405020304" pitchFamily="18" charset="0"/>
              </a:rPr>
              <a:t>Pro praxi </a:t>
            </a:r>
            <a:r>
              <a:rPr lang="cs-CZ" sz="2000" b="1" dirty="0" smtClean="0">
                <a:solidFill>
                  <a:prstClr val="black"/>
                </a:solidFill>
                <a:latin typeface="Times New Roman" panose="02020603050405020304" pitchFamily="18" charset="0"/>
                <a:cs typeface="Times New Roman" panose="02020603050405020304" pitchFamily="18" charset="0"/>
              </a:rPr>
              <a:t>odborného vzdělávání </a:t>
            </a:r>
            <a:r>
              <a:rPr lang="cs-CZ" sz="2000" dirty="0" smtClean="0">
                <a:solidFill>
                  <a:prstClr val="black"/>
                </a:solidFill>
                <a:latin typeface="Times New Roman" panose="02020603050405020304" pitchFamily="18" charset="0"/>
                <a:cs typeface="Times New Roman" panose="02020603050405020304" pitchFamily="18" charset="0"/>
              </a:rPr>
              <a:t>je důležité, které prvky těchto škol můžeme využít a pracovat s nimi.  Na další straně máme </a:t>
            </a:r>
            <a:r>
              <a:rPr lang="cs-CZ" sz="2000" b="1" dirty="0" smtClean="0">
                <a:solidFill>
                  <a:prstClr val="black"/>
                </a:solidFill>
                <a:latin typeface="Times New Roman" panose="02020603050405020304" pitchFamily="18" charset="0"/>
                <a:cs typeface="Times New Roman" panose="02020603050405020304" pitchFamily="18" charset="0"/>
              </a:rPr>
              <a:t>přehled</a:t>
            </a:r>
            <a:r>
              <a:rPr lang="cs-CZ" sz="2000" dirty="0" smtClean="0">
                <a:solidFill>
                  <a:prstClr val="black"/>
                </a:solidFill>
                <a:latin typeface="Times New Roman" panose="02020603050405020304" pitchFamily="18" charset="0"/>
                <a:cs typeface="Times New Roman" panose="02020603050405020304" pitchFamily="18" charset="0"/>
              </a:rPr>
              <a:t> alternativních škol.  </a:t>
            </a:r>
            <a:endParaRPr lang="cs-CZ" sz="2000" dirty="0">
              <a:solidFill>
                <a:prstClr val="black"/>
              </a:solidFill>
              <a:latin typeface="Times New Roman" panose="02020603050405020304" pitchFamily="18" charset="0"/>
              <a:cs typeface="Times New Roman" panose="02020603050405020304" pitchFamily="18" charset="0"/>
            </a:endParaRPr>
          </a:p>
          <a:p>
            <a:pPr marL="0" indent="0">
              <a:buNone/>
            </a:pPr>
            <a:endParaRPr lang="cs-CZ" dirty="0"/>
          </a:p>
        </p:txBody>
      </p:sp>
      <p:sp>
        <p:nvSpPr>
          <p:cNvPr id="2" name="Zástupný symbol pro číslo snímku 1"/>
          <p:cNvSpPr>
            <a:spLocks noGrp="1"/>
          </p:cNvSpPr>
          <p:nvPr>
            <p:ph type="sldNum" sz="quarter" idx="12"/>
          </p:nvPr>
        </p:nvSpPr>
        <p:spPr/>
        <p:txBody>
          <a:bodyPr/>
          <a:lstStyle/>
          <a:p>
            <a:fld id="{6D44EA4F-E69B-4441-8802-C8AB190C2EC3}" type="slidenum">
              <a:rPr lang="cs-CZ" smtClean="0"/>
              <a:t>4</a:t>
            </a:fld>
            <a:endParaRPr lang="cs-CZ"/>
          </a:p>
        </p:txBody>
      </p:sp>
    </p:spTree>
    <p:extLst>
      <p:ext uri="{BB962C8B-B14F-4D97-AF65-F5344CB8AC3E}">
        <p14:creationId xmlns:p14="http://schemas.microsoft.com/office/powerpoint/2010/main" val="2474321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aoblený obdélník 4"/>
          <p:cNvSpPr/>
          <p:nvPr/>
        </p:nvSpPr>
        <p:spPr>
          <a:xfrm>
            <a:off x="899592" y="332655"/>
            <a:ext cx="7560840" cy="1122477"/>
          </a:xfrm>
          <a:prstGeom prst="roundRect">
            <a:avLst/>
          </a:prstGeom>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cs-CZ" sz="2400" b="1" dirty="0" smtClean="0">
                <a:solidFill>
                  <a:schemeClr val="tx1"/>
                </a:solidFill>
                <a:latin typeface="Times New Roman" panose="02020603050405020304" pitchFamily="18" charset="0"/>
                <a:cs typeface="Times New Roman" panose="02020603050405020304" pitchFamily="18" charset="0"/>
              </a:rPr>
              <a:t>Alternativní školy </a:t>
            </a:r>
            <a:endParaRPr lang="cs-CZ" sz="2400" b="1" dirty="0">
              <a:solidFill>
                <a:schemeClr val="tx1"/>
              </a:solidFill>
              <a:latin typeface="Times New Roman" panose="02020603050405020304" pitchFamily="18" charset="0"/>
              <a:cs typeface="Times New Roman" panose="02020603050405020304" pitchFamily="18" charset="0"/>
            </a:endParaRPr>
          </a:p>
        </p:txBody>
      </p:sp>
      <p:sp>
        <p:nvSpPr>
          <p:cNvPr id="6" name="Zaoblený obdélník 5"/>
          <p:cNvSpPr/>
          <p:nvPr/>
        </p:nvSpPr>
        <p:spPr>
          <a:xfrm>
            <a:off x="899592" y="1916833"/>
            <a:ext cx="1944216" cy="2592288"/>
          </a:xfrm>
          <a:prstGeom prst="roundRect">
            <a:avLst/>
          </a:prstGeom>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cs-CZ" b="1" dirty="0" smtClean="0">
                <a:solidFill>
                  <a:schemeClr val="tx1"/>
                </a:solidFill>
                <a:latin typeface="Times New Roman" panose="02020603050405020304" pitchFamily="18" charset="0"/>
                <a:cs typeface="Times New Roman" panose="02020603050405020304" pitchFamily="18" charset="0"/>
              </a:rPr>
              <a:t>Klasické reformní:</a:t>
            </a:r>
          </a:p>
          <a:p>
            <a:pPr algn="ctr"/>
            <a:r>
              <a:rPr lang="cs-CZ" dirty="0" smtClean="0">
                <a:solidFill>
                  <a:schemeClr val="tx1"/>
                </a:solidFill>
                <a:latin typeface="Times New Roman" panose="02020603050405020304" pitchFamily="18" charset="0"/>
                <a:cs typeface="Times New Roman" panose="02020603050405020304" pitchFamily="18" charset="0"/>
              </a:rPr>
              <a:t>Waldorfské</a:t>
            </a:r>
          </a:p>
          <a:p>
            <a:pPr algn="ctr"/>
            <a:r>
              <a:rPr lang="cs-CZ" dirty="0" err="1" smtClean="0">
                <a:solidFill>
                  <a:schemeClr val="tx1"/>
                </a:solidFill>
                <a:latin typeface="Times New Roman" panose="02020603050405020304" pitchFamily="18" charset="0"/>
                <a:cs typeface="Times New Roman" panose="02020603050405020304" pitchFamily="18" charset="0"/>
              </a:rPr>
              <a:t>Montessoriovské</a:t>
            </a:r>
            <a:endParaRPr lang="cs-CZ" dirty="0" smtClean="0">
              <a:solidFill>
                <a:schemeClr val="tx1"/>
              </a:solidFill>
              <a:latin typeface="Times New Roman" panose="02020603050405020304" pitchFamily="18" charset="0"/>
              <a:cs typeface="Times New Roman" panose="02020603050405020304" pitchFamily="18" charset="0"/>
            </a:endParaRPr>
          </a:p>
          <a:p>
            <a:pPr algn="ctr"/>
            <a:r>
              <a:rPr lang="cs-CZ" dirty="0" err="1" smtClean="0">
                <a:solidFill>
                  <a:schemeClr val="tx1"/>
                </a:solidFill>
                <a:latin typeface="Times New Roman" panose="02020603050405020304" pitchFamily="18" charset="0"/>
                <a:cs typeface="Times New Roman" panose="02020603050405020304" pitchFamily="18" charset="0"/>
              </a:rPr>
              <a:t>Freinetovské</a:t>
            </a:r>
            <a:endParaRPr lang="cs-CZ" dirty="0" smtClean="0">
              <a:solidFill>
                <a:schemeClr val="tx1"/>
              </a:solidFill>
              <a:latin typeface="Times New Roman" panose="02020603050405020304" pitchFamily="18" charset="0"/>
              <a:cs typeface="Times New Roman" panose="02020603050405020304" pitchFamily="18" charset="0"/>
            </a:endParaRPr>
          </a:p>
          <a:p>
            <a:pPr algn="ctr"/>
            <a:r>
              <a:rPr lang="cs-CZ" dirty="0" smtClean="0">
                <a:solidFill>
                  <a:schemeClr val="tx1"/>
                </a:solidFill>
                <a:latin typeface="Times New Roman" panose="02020603050405020304" pitchFamily="18" charset="0"/>
                <a:cs typeface="Times New Roman" panose="02020603050405020304" pitchFamily="18" charset="0"/>
              </a:rPr>
              <a:t>Jenské</a:t>
            </a:r>
          </a:p>
          <a:p>
            <a:pPr algn="ctr"/>
            <a:r>
              <a:rPr lang="cs-CZ" dirty="0" err="1" smtClean="0">
                <a:solidFill>
                  <a:schemeClr val="tx1"/>
                </a:solidFill>
                <a:latin typeface="Times New Roman" panose="02020603050405020304" pitchFamily="18" charset="0"/>
                <a:cs typeface="Times New Roman" panose="02020603050405020304" pitchFamily="18" charset="0"/>
              </a:rPr>
              <a:t>Daltonské</a:t>
            </a:r>
            <a:endParaRPr lang="cs-CZ" dirty="0" smtClean="0">
              <a:solidFill>
                <a:schemeClr val="tx1"/>
              </a:solidFill>
              <a:latin typeface="Times New Roman" panose="02020603050405020304" pitchFamily="18" charset="0"/>
              <a:cs typeface="Times New Roman" panose="02020603050405020304" pitchFamily="18" charset="0"/>
            </a:endParaRPr>
          </a:p>
          <a:p>
            <a:pPr algn="ctr"/>
            <a:endParaRPr lang="cs-CZ" dirty="0">
              <a:latin typeface="Times New Roman" panose="02020603050405020304" pitchFamily="18" charset="0"/>
              <a:cs typeface="Times New Roman" panose="02020603050405020304" pitchFamily="18" charset="0"/>
            </a:endParaRPr>
          </a:p>
        </p:txBody>
      </p:sp>
      <p:sp>
        <p:nvSpPr>
          <p:cNvPr id="7" name="Zaoblený obdélník 6"/>
          <p:cNvSpPr/>
          <p:nvPr/>
        </p:nvSpPr>
        <p:spPr>
          <a:xfrm>
            <a:off x="3131840" y="1988840"/>
            <a:ext cx="1872208" cy="2448272"/>
          </a:xfrm>
          <a:prstGeom prst="roundRect">
            <a:avLst/>
          </a:prstGeom>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cs-CZ" b="1" dirty="0" smtClean="0">
                <a:solidFill>
                  <a:schemeClr val="tx1"/>
                </a:solidFill>
                <a:latin typeface="Times New Roman" panose="02020603050405020304" pitchFamily="18" charset="0"/>
                <a:cs typeface="Times New Roman" panose="02020603050405020304" pitchFamily="18" charset="0"/>
              </a:rPr>
              <a:t>Církevní:</a:t>
            </a:r>
          </a:p>
          <a:p>
            <a:pPr algn="ctr"/>
            <a:r>
              <a:rPr lang="cs-CZ" dirty="0" smtClean="0">
                <a:solidFill>
                  <a:schemeClr val="tx1"/>
                </a:solidFill>
                <a:latin typeface="Times New Roman" panose="02020603050405020304" pitchFamily="18" charset="0"/>
                <a:cs typeface="Times New Roman" panose="02020603050405020304" pitchFamily="18" charset="0"/>
              </a:rPr>
              <a:t>Katolické</a:t>
            </a:r>
          </a:p>
          <a:p>
            <a:pPr algn="ctr"/>
            <a:r>
              <a:rPr lang="cs-CZ" dirty="0" smtClean="0">
                <a:solidFill>
                  <a:schemeClr val="tx1"/>
                </a:solidFill>
                <a:latin typeface="Times New Roman" panose="02020603050405020304" pitchFamily="18" charset="0"/>
                <a:cs typeface="Times New Roman" panose="02020603050405020304" pitchFamily="18" charset="0"/>
              </a:rPr>
              <a:t>Protestantské</a:t>
            </a:r>
          </a:p>
          <a:p>
            <a:pPr algn="ctr"/>
            <a:r>
              <a:rPr lang="cs-CZ" dirty="0" smtClean="0">
                <a:solidFill>
                  <a:schemeClr val="tx1"/>
                </a:solidFill>
                <a:latin typeface="Times New Roman" panose="02020603050405020304" pitchFamily="18" charset="0"/>
                <a:cs typeface="Times New Roman" panose="02020603050405020304" pitchFamily="18" charset="0"/>
              </a:rPr>
              <a:t>Židovské</a:t>
            </a:r>
          </a:p>
          <a:p>
            <a:pPr algn="ctr"/>
            <a:r>
              <a:rPr lang="cs-CZ" dirty="0" smtClean="0">
                <a:solidFill>
                  <a:schemeClr val="tx1"/>
                </a:solidFill>
                <a:latin typeface="Times New Roman" panose="02020603050405020304" pitchFamily="18" charset="0"/>
                <a:cs typeface="Times New Roman" panose="02020603050405020304" pitchFamily="18" charset="0"/>
              </a:rPr>
              <a:t>Jiné…</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8" name="Zaoblený obdélník 7"/>
          <p:cNvSpPr/>
          <p:nvPr/>
        </p:nvSpPr>
        <p:spPr>
          <a:xfrm>
            <a:off x="5220072" y="1916832"/>
            <a:ext cx="3384376" cy="4536503"/>
          </a:xfrm>
          <a:prstGeom prst="roundRect">
            <a:avLst/>
          </a:prstGeom>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cs-CZ" b="1" dirty="0" smtClean="0">
                <a:solidFill>
                  <a:schemeClr val="tx1"/>
                </a:solidFill>
                <a:latin typeface="Times New Roman" panose="02020603050405020304" pitchFamily="18" charset="0"/>
                <a:cs typeface="Times New Roman" panose="02020603050405020304" pitchFamily="18" charset="0"/>
              </a:rPr>
              <a:t>Moderní alternativní:</a:t>
            </a:r>
          </a:p>
          <a:p>
            <a:pPr algn="ctr"/>
            <a:r>
              <a:rPr lang="cs-CZ" u="sng" dirty="0" smtClean="0">
                <a:solidFill>
                  <a:schemeClr val="tx1"/>
                </a:solidFill>
                <a:latin typeface="Times New Roman" panose="02020603050405020304" pitchFamily="18" charset="0"/>
                <a:cs typeface="Times New Roman" panose="02020603050405020304" pitchFamily="18" charset="0"/>
              </a:rPr>
              <a:t>České alternativy</a:t>
            </a:r>
          </a:p>
          <a:p>
            <a:pPr algn="ctr"/>
            <a:r>
              <a:rPr lang="cs-CZ" dirty="0" smtClean="0">
                <a:solidFill>
                  <a:schemeClr val="tx1"/>
                </a:solidFill>
                <a:latin typeface="Times New Roman" panose="02020603050405020304" pitchFamily="18" charset="0"/>
                <a:cs typeface="Times New Roman" panose="02020603050405020304" pitchFamily="18" charset="0"/>
              </a:rPr>
              <a:t>Projekt Zdravá škola</a:t>
            </a:r>
          </a:p>
          <a:p>
            <a:pPr algn="ctr"/>
            <a:r>
              <a:rPr lang="cs-CZ" dirty="0" smtClean="0">
                <a:solidFill>
                  <a:schemeClr val="tx1"/>
                </a:solidFill>
                <a:latin typeface="Times New Roman" panose="02020603050405020304" pitchFamily="18" charset="0"/>
                <a:cs typeface="Times New Roman" panose="02020603050405020304" pitchFamily="18" charset="0"/>
              </a:rPr>
              <a:t>Otevřená škola</a:t>
            </a:r>
          </a:p>
          <a:p>
            <a:pPr algn="ctr"/>
            <a:r>
              <a:rPr lang="cs-CZ" dirty="0" smtClean="0">
                <a:solidFill>
                  <a:schemeClr val="tx1"/>
                </a:solidFill>
                <a:latin typeface="Times New Roman" panose="02020603050405020304" pitchFamily="18" charset="0"/>
                <a:cs typeface="Times New Roman" panose="02020603050405020304" pitchFamily="18" charset="0"/>
              </a:rPr>
              <a:t>Integrovaná tematická výuka</a:t>
            </a:r>
          </a:p>
          <a:p>
            <a:pPr algn="ctr"/>
            <a:r>
              <a:rPr lang="cs-CZ" dirty="0" smtClean="0">
                <a:solidFill>
                  <a:schemeClr val="tx1"/>
                </a:solidFill>
                <a:latin typeface="Times New Roman" panose="02020603050405020304" pitchFamily="18" charset="0"/>
                <a:cs typeface="Times New Roman" panose="02020603050405020304" pitchFamily="18" charset="0"/>
              </a:rPr>
              <a:t>Projekt Začít spolu</a:t>
            </a:r>
          </a:p>
          <a:p>
            <a:pPr algn="ctr"/>
            <a:r>
              <a:rPr lang="cs-CZ" dirty="0" smtClean="0">
                <a:solidFill>
                  <a:schemeClr val="tx1"/>
                </a:solidFill>
                <a:latin typeface="Times New Roman" panose="02020603050405020304" pitchFamily="18" charset="0"/>
                <a:cs typeface="Times New Roman" panose="02020603050405020304" pitchFamily="18" charset="0"/>
              </a:rPr>
              <a:t>Projekt “Dokážu to?“</a:t>
            </a:r>
          </a:p>
          <a:p>
            <a:pPr algn="ctr"/>
            <a:r>
              <a:rPr lang="cs-CZ" dirty="0" smtClean="0">
                <a:solidFill>
                  <a:schemeClr val="tx1"/>
                </a:solidFill>
                <a:latin typeface="Times New Roman" panose="02020603050405020304" pitchFamily="18" charset="0"/>
                <a:cs typeface="Times New Roman" panose="02020603050405020304" pitchFamily="18" charset="0"/>
              </a:rPr>
              <a:t>Projektové vyučování</a:t>
            </a:r>
          </a:p>
          <a:p>
            <a:pPr algn="ctr"/>
            <a:r>
              <a:rPr lang="cs-CZ" dirty="0" smtClean="0">
                <a:solidFill>
                  <a:schemeClr val="tx1"/>
                </a:solidFill>
                <a:latin typeface="Times New Roman" panose="02020603050405020304" pitchFamily="18" charset="0"/>
                <a:cs typeface="Times New Roman" panose="02020603050405020304" pitchFamily="18" charset="0"/>
              </a:rPr>
              <a:t>Kooperativní vyučování</a:t>
            </a:r>
          </a:p>
          <a:p>
            <a:pPr algn="ctr"/>
            <a:r>
              <a:rPr lang="cs-CZ" u="sng" dirty="0" smtClean="0">
                <a:solidFill>
                  <a:schemeClr val="tx1"/>
                </a:solidFill>
                <a:latin typeface="Times New Roman" panose="02020603050405020304" pitchFamily="18" charset="0"/>
                <a:cs typeface="Times New Roman" panose="02020603050405020304" pitchFamily="18" charset="0"/>
              </a:rPr>
              <a:t>Zahraniční alternativy</a:t>
            </a:r>
          </a:p>
          <a:p>
            <a:pPr algn="ctr"/>
            <a:r>
              <a:rPr lang="cs-CZ" dirty="0" smtClean="0">
                <a:solidFill>
                  <a:schemeClr val="tx1"/>
                </a:solidFill>
                <a:latin typeface="Times New Roman" panose="02020603050405020304" pitchFamily="18" charset="0"/>
                <a:cs typeface="Times New Roman" panose="02020603050405020304" pitchFamily="18" charset="0"/>
              </a:rPr>
              <a:t>Cestující školy</a:t>
            </a:r>
          </a:p>
          <a:p>
            <a:pPr algn="ctr"/>
            <a:r>
              <a:rPr lang="cs-CZ" dirty="0" smtClean="0">
                <a:solidFill>
                  <a:schemeClr val="tx1"/>
                </a:solidFill>
                <a:latin typeface="Times New Roman" panose="02020603050405020304" pitchFamily="18" charset="0"/>
                <a:cs typeface="Times New Roman" panose="02020603050405020304" pitchFamily="18" charset="0"/>
              </a:rPr>
              <a:t>Školy s  volnou architekturou</a:t>
            </a:r>
          </a:p>
          <a:p>
            <a:pPr algn="ctr"/>
            <a:r>
              <a:rPr lang="cs-CZ" dirty="0" smtClean="0">
                <a:solidFill>
                  <a:schemeClr val="tx1"/>
                </a:solidFill>
                <a:latin typeface="Times New Roman" panose="02020603050405020304" pitchFamily="18" charset="0"/>
                <a:cs typeface="Times New Roman" panose="02020603050405020304" pitchFamily="18" charset="0"/>
              </a:rPr>
              <a:t>Magnetové školy</a:t>
            </a:r>
          </a:p>
          <a:p>
            <a:pPr algn="ctr"/>
            <a:r>
              <a:rPr lang="cs-CZ" dirty="0" smtClean="0">
                <a:solidFill>
                  <a:schemeClr val="tx1"/>
                </a:solidFill>
                <a:latin typeface="Times New Roman" panose="02020603050405020304" pitchFamily="18" charset="0"/>
                <a:cs typeface="Times New Roman" panose="02020603050405020304" pitchFamily="18" charset="0"/>
              </a:rPr>
              <a:t>Školy bez ročníků</a:t>
            </a:r>
          </a:p>
          <a:p>
            <a:pPr algn="ctr"/>
            <a:r>
              <a:rPr lang="cs-CZ" dirty="0" smtClean="0">
                <a:solidFill>
                  <a:schemeClr val="tx1"/>
                </a:solidFill>
                <a:latin typeface="Times New Roman" panose="02020603050405020304" pitchFamily="18" charset="0"/>
                <a:cs typeface="Times New Roman" panose="02020603050405020304" pitchFamily="18" charset="0"/>
              </a:rPr>
              <a:t>Přesahující školy</a:t>
            </a:r>
          </a:p>
          <a:p>
            <a:pPr algn="ctr"/>
            <a:r>
              <a:rPr lang="cs-CZ" dirty="0" smtClean="0">
                <a:solidFill>
                  <a:schemeClr val="tx1"/>
                </a:solidFill>
                <a:latin typeface="Times New Roman" panose="02020603050405020304" pitchFamily="18" charset="0"/>
                <a:cs typeface="Times New Roman" panose="02020603050405020304" pitchFamily="18" charset="0"/>
              </a:rPr>
              <a:t>Nezávislé školy</a:t>
            </a:r>
          </a:p>
        </p:txBody>
      </p:sp>
      <p:cxnSp>
        <p:nvCxnSpPr>
          <p:cNvPr id="10" name="Přímá spojnice se šipkou 9"/>
          <p:cNvCxnSpPr>
            <a:stCxn id="5" idx="2"/>
          </p:cNvCxnSpPr>
          <p:nvPr/>
        </p:nvCxnSpPr>
        <p:spPr>
          <a:xfrm flipH="1">
            <a:off x="1907704" y="1455132"/>
            <a:ext cx="2772308" cy="4617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5" idx="2"/>
            <a:endCxn id="7" idx="0"/>
          </p:cNvCxnSpPr>
          <p:nvPr/>
        </p:nvCxnSpPr>
        <p:spPr>
          <a:xfrm flipH="1">
            <a:off x="4067944" y="1455132"/>
            <a:ext cx="612068" cy="53370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5" idx="2"/>
            <a:endCxn id="8" idx="0"/>
          </p:cNvCxnSpPr>
          <p:nvPr/>
        </p:nvCxnSpPr>
        <p:spPr>
          <a:xfrm>
            <a:off x="4680012" y="1455132"/>
            <a:ext cx="2232248" cy="4617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6" name="TextovéPole 75"/>
          <p:cNvSpPr txBox="1"/>
          <p:nvPr/>
        </p:nvSpPr>
        <p:spPr>
          <a:xfrm>
            <a:off x="827584" y="5085184"/>
            <a:ext cx="3960440" cy="707886"/>
          </a:xfrm>
          <a:prstGeom prst="rect">
            <a:avLst/>
          </a:prstGeom>
          <a:noFill/>
        </p:spPr>
        <p:txBody>
          <a:bodyPr wrap="square" rtlCol="0">
            <a:spAutoFit/>
          </a:bodyPr>
          <a:lstStyle/>
          <a:p>
            <a:r>
              <a:rPr lang="cs-CZ" sz="2000" b="1" dirty="0" smtClean="0">
                <a:latin typeface="Times New Roman" panose="02020603050405020304" pitchFamily="18" charset="0"/>
                <a:cs typeface="Times New Roman" panose="02020603050405020304" pitchFamily="18" charset="0"/>
              </a:rPr>
              <a:t>Schéma 1. Přehled alternativních škol</a:t>
            </a:r>
            <a:endParaRPr lang="cs-CZ" sz="2000" b="1" dirty="0">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6D44EA4F-E69B-4441-8802-C8AB190C2EC3}" type="slidenum">
              <a:rPr lang="cs-CZ" smtClean="0"/>
              <a:t>5</a:t>
            </a:fld>
            <a:endParaRPr lang="cs-CZ"/>
          </a:p>
        </p:txBody>
      </p:sp>
    </p:spTree>
    <p:extLst>
      <p:ext uri="{BB962C8B-B14F-4D97-AF65-F5344CB8AC3E}">
        <p14:creationId xmlns:p14="http://schemas.microsoft.com/office/powerpoint/2010/main" val="2103463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192688"/>
          </a:xfrm>
        </p:spPr>
        <p:txBody>
          <a:bodyPr>
            <a:normAutofit fontScale="92500" lnSpcReduction="10000"/>
          </a:bodyPr>
          <a:lstStyle/>
          <a:p>
            <a:pPr marL="0" indent="0">
              <a:buNone/>
            </a:pPr>
            <a:r>
              <a:rPr lang="cs-CZ" sz="2000" b="1" dirty="0" smtClean="0">
                <a:latin typeface="Times New Roman" panose="02020603050405020304" pitchFamily="18" charset="0"/>
                <a:cs typeface="Times New Roman" panose="02020603050405020304" pitchFamily="18" charset="0"/>
              </a:rPr>
              <a:t> </a:t>
            </a:r>
            <a:r>
              <a:rPr lang="cs-CZ" sz="2200" b="1" dirty="0">
                <a:latin typeface="Times New Roman" panose="02020603050405020304" pitchFamily="18" charset="0"/>
                <a:cs typeface="Times New Roman" panose="02020603050405020304" pitchFamily="18" charset="0"/>
              </a:rPr>
              <a:t>A</a:t>
            </a:r>
            <a:r>
              <a:rPr lang="cs-CZ" sz="2200" b="1" dirty="0" smtClean="0">
                <a:latin typeface="Times New Roman" panose="02020603050405020304" pitchFamily="18" charset="0"/>
                <a:cs typeface="Times New Roman" panose="02020603050405020304" pitchFamily="18" charset="0"/>
              </a:rPr>
              <a:t>lternativy z hlediska metod a postupů (Maňák, Švec, 2003, Pecina,2009)</a:t>
            </a:r>
          </a:p>
          <a:p>
            <a:pPr algn="just"/>
            <a:r>
              <a:rPr lang="cs-CZ" sz="2200" dirty="0" smtClean="0">
                <a:latin typeface="Times New Roman" panose="02020603050405020304" pitchFamily="18" charset="0"/>
                <a:cs typeface="Times New Roman" panose="02020603050405020304" pitchFamily="18" charset="0"/>
              </a:rPr>
              <a:t>Projektová metoda</a:t>
            </a:r>
          </a:p>
          <a:p>
            <a:pPr algn="just"/>
            <a:r>
              <a:rPr lang="cs-CZ" sz="2200" dirty="0" smtClean="0">
                <a:latin typeface="Times New Roman" panose="02020603050405020304" pitchFamily="18" charset="0"/>
                <a:cs typeface="Times New Roman" panose="02020603050405020304" pitchFamily="18" charset="0"/>
              </a:rPr>
              <a:t>Metoda diskuse</a:t>
            </a:r>
          </a:p>
          <a:p>
            <a:pPr algn="just"/>
            <a:r>
              <a:rPr lang="cs-CZ" sz="2200" dirty="0" smtClean="0">
                <a:latin typeface="Times New Roman" panose="02020603050405020304" pitchFamily="18" charset="0"/>
                <a:cs typeface="Times New Roman" panose="02020603050405020304" pitchFamily="18" charset="0"/>
              </a:rPr>
              <a:t>Brainstorming</a:t>
            </a:r>
          </a:p>
          <a:p>
            <a:pPr algn="just"/>
            <a:r>
              <a:rPr lang="cs-CZ" sz="2200" dirty="0" smtClean="0">
                <a:latin typeface="Times New Roman" panose="02020603050405020304" pitchFamily="18" charset="0"/>
                <a:cs typeface="Times New Roman" panose="02020603050405020304" pitchFamily="18" charset="0"/>
              </a:rPr>
              <a:t>Didaktické hry</a:t>
            </a:r>
          </a:p>
          <a:p>
            <a:pPr algn="just"/>
            <a:r>
              <a:rPr lang="cs-CZ" sz="2200" dirty="0" smtClean="0">
                <a:latin typeface="Times New Roman" panose="02020603050405020304" pitchFamily="18" charset="0"/>
                <a:cs typeface="Times New Roman" panose="02020603050405020304" pitchFamily="18" charset="0"/>
              </a:rPr>
              <a:t>Inscenační a situační metody</a:t>
            </a:r>
          </a:p>
          <a:p>
            <a:pPr algn="just"/>
            <a:r>
              <a:rPr lang="cs-CZ" sz="2200" dirty="0" smtClean="0">
                <a:latin typeface="Times New Roman" panose="02020603050405020304" pitchFamily="18" charset="0"/>
                <a:cs typeface="Times New Roman" panose="02020603050405020304" pitchFamily="18" charset="0"/>
              </a:rPr>
              <a:t>Učení v etapách</a:t>
            </a:r>
          </a:p>
          <a:p>
            <a:pPr algn="just"/>
            <a:r>
              <a:rPr lang="cs-CZ" sz="2200" dirty="0" smtClean="0">
                <a:latin typeface="Times New Roman" panose="02020603050405020304" pitchFamily="18" charset="0"/>
                <a:cs typeface="Times New Roman" panose="02020603050405020304" pitchFamily="18" charset="0"/>
              </a:rPr>
              <a:t>Partnerská výuka </a:t>
            </a:r>
          </a:p>
          <a:p>
            <a:pPr algn="just"/>
            <a:r>
              <a:rPr lang="cs-CZ" sz="2200" dirty="0" smtClean="0">
                <a:latin typeface="Times New Roman" panose="02020603050405020304" pitchFamily="18" charset="0"/>
                <a:cs typeface="Times New Roman" panose="02020603050405020304" pitchFamily="18" charset="0"/>
              </a:rPr>
              <a:t>Kritické myšlení</a:t>
            </a:r>
          </a:p>
          <a:p>
            <a:pPr algn="just"/>
            <a:r>
              <a:rPr lang="cs-CZ" sz="2200" dirty="0" smtClean="0">
                <a:latin typeface="Times New Roman" panose="02020603050405020304" pitchFamily="18" charset="0"/>
                <a:cs typeface="Times New Roman" panose="02020603050405020304" pitchFamily="18" charset="0"/>
              </a:rPr>
              <a:t>Učení v životních situacích</a:t>
            </a:r>
          </a:p>
          <a:p>
            <a:pPr algn="just"/>
            <a:r>
              <a:rPr lang="cs-CZ" sz="2200" dirty="0" smtClean="0">
                <a:latin typeface="Times New Roman" panose="02020603050405020304" pitchFamily="18" charset="0"/>
                <a:cs typeface="Times New Roman" panose="02020603050405020304" pitchFamily="18" charset="0"/>
              </a:rPr>
              <a:t>Televizní výuka (využité výukových videí)</a:t>
            </a:r>
          </a:p>
          <a:p>
            <a:pPr algn="just"/>
            <a:r>
              <a:rPr lang="cs-CZ" sz="2200" dirty="0" smtClean="0">
                <a:latin typeface="Times New Roman" panose="02020603050405020304" pitchFamily="18" charset="0"/>
                <a:cs typeface="Times New Roman" panose="02020603050405020304" pitchFamily="18" charset="0"/>
              </a:rPr>
              <a:t>Výuka podporovaná počítačem</a:t>
            </a:r>
          </a:p>
          <a:p>
            <a:pPr algn="just"/>
            <a:r>
              <a:rPr lang="cs-CZ" sz="2200" dirty="0" err="1" smtClean="0">
                <a:latin typeface="Times New Roman" panose="02020603050405020304" pitchFamily="18" charset="0"/>
                <a:cs typeface="Times New Roman" panose="02020603050405020304" pitchFamily="18" charset="0"/>
              </a:rPr>
              <a:t>Sugestopedie</a:t>
            </a:r>
            <a:r>
              <a:rPr lang="cs-CZ" sz="2200" dirty="0" smtClean="0">
                <a:latin typeface="Times New Roman" panose="02020603050405020304" pitchFamily="18" charset="0"/>
                <a:cs typeface="Times New Roman" panose="02020603050405020304" pitchFamily="18" charset="0"/>
              </a:rPr>
              <a:t> a </a:t>
            </a:r>
            <a:r>
              <a:rPr lang="cs-CZ" sz="2200" dirty="0" err="1" smtClean="0">
                <a:latin typeface="Times New Roman" panose="02020603050405020304" pitchFamily="18" charset="0"/>
                <a:cs typeface="Times New Roman" panose="02020603050405020304" pitchFamily="18" charset="0"/>
              </a:rPr>
              <a:t>superlearning</a:t>
            </a:r>
            <a:endParaRPr lang="cs-CZ" sz="2200" dirty="0" smtClean="0">
              <a:latin typeface="Times New Roman" panose="02020603050405020304" pitchFamily="18" charset="0"/>
              <a:cs typeface="Times New Roman" panose="02020603050405020304" pitchFamily="18" charset="0"/>
            </a:endParaRPr>
          </a:p>
          <a:p>
            <a:pPr algn="just"/>
            <a:r>
              <a:rPr lang="cs-CZ" sz="2200" dirty="0" smtClean="0">
                <a:latin typeface="Times New Roman" panose="02020603050405020304" pitchFamily="18" charset="0"/>
                <a:cs typeface="Times New Roman" panose="02020603050405020304" pitchFamily="18" charset="0"/>
              </a:rPr>
              <a:t>Hypnopedie</a:t>
            </a:r>
          </a:p>
          <a:p>
            <a:pPr algn="just"/>
            <a:r>
              <a:rPr lang="cs-CZ" sz="2200" dirty="0" smtClean="0">
                <a:latin typeface="Times New Roman" panose="02020603050405020304" pitchFamily="18" charset="0"/>
                <a:cs typeface="Times New Roman" panose="02020603050405020304" pitchFamily="18" charset="0"/>
              </a:rPr>
              <a:t>Speciální metody: TRIZ, ARIZ, </a:t>
            </a:r>
            <a:r>
              <a:rPr lang="cs-CZ" sz="2200" dirty="0" err="1" smtClean="0">
                <a:latin typeface="Times New Roman" panose="02020603050405020304" pitchFamily="18" charset="0"/>
                <a:cs typeface="Times New Roman" panose="02020603050405020304" pitchFamily="18" charset="0"/>
              </a:rPr>
              <a:t>Synektika</a:t>
            </a:r>
            <a:r>
              <a:rPr lang="cs-CZ" sz="2200" dirty="0" smtClean="0">
                <a:latin typeface="Times New Roman" panose="02020603050405020304" pitchFamily="18" charset="0"/>
                <a:cs typeface="Times New Roman" panose="02020603050405020304" pitchFamily="18" charset="0"/>
              </a:rPr>
              <a:t>, </a:t>
            </a:r>
            <a:r>
              <a:rPr lang="cs-CZ" sz="2200" dirty="0" err="1" smtClean="0">
                <a:latin typeface="Times New Roman" panose="02020603050405020304" pitchFamily="18" charset="0"/>
                <a:cs typeface="Times New Roman" panose="02020603050405020304" pitchFamily="18" charset="0"/>
              </a:rPr>
              <a:t>Gordonova</a:t>
            </a:r>
            <a:r>
              <a:rPr lang="cs-CZ" sz="2200" dirty="0" smtClean="0">
                <a:latin typeface="Times New Roman" panose="02020603050405020304" pitchFamily="18" charset="0"/>
                <a:cs typeface="Times New Roman" panose="02020603050405020304" pitchFamily="18" charset="0"/>
              </a:rPr>
              <a:t> metoda, Metoda lodní porady, Black box (černá skříňka), metoda konsenzu, balík došlé pošty, metoda řízeného objevování, DITOR, pingpongový brainstorming, </a:t>
            </a:r>
            <a:r>
              <a:rPr lang="cs-CZ" sz="2200" dirty="0" err="1" smtClean="0">
                <a:latin typeface="Times New Roman" panose="02020603050405020304" pitchFamily="18" charset="0"/>
                <a:cs typeface="Times New Roman" panose="02020603050405020304" pitchFamily="18" charset="0"/>
              </a:rPr>
              <a:t>questionstorming</a:t>
            </a:r>
            <a:r>
              <a:rPr lang="cs-CZ" sz="2200" dirty="0" smtClean="0">
                <a:latin typeface="Times New Roman" panose="02020603050405020304" pitchFamily="18" charset="0"/>
                <a:cs typeface="Times New Roman" panose="02020603050405020304" pitchFamily="18" charset="0"/>
              </a:rPr>
              <a:t>, relaxačně-aktivizační metody, metody volby diferencovaných úloh, inspirativní metody- čtení životopisů vědců, umělců. </a:t>
            </a:r>
          </a:p>
        </p:txBody>
      </p:sp>
      <p:sp>
        <p:nvSpPr>
          <p:cNvPr id="2" name="Zástupný symbol pro číslo snímku 1"/>
          <p:cNvSpPr>
            <a:spLocks noGrp="1"/>
          </p:cNvSpPr>
          <p:nvPr>
            <p:ph type="sldNum" sz="quarter" idx="12"/>
          </p:nvPr>
        </p:nvSpPr>
        <p:spPr/>
        <p:txBody>
          <a:bodyPr/>
          <a:lstStyle/>
          <a:p>
            <a:fld id="{6D44EA4F-E69B-4441-8802-C8AB190C2EC3}" type="slidenum">
              <a:rPr lang="cs-CZ" smtClean="0"/>
              <a:t>6</a:t>
            </a:fld>
            <a:endParaRPr lang="cs-CZ"/>
          </a:p>
        </p:txBody>
      </p:sp>
    </p:spTree>
    <p:extLst>
      <p:ext uri="{BB962C8B-B14F-4D97-AF65-F5344CB8AC3E}">
        <p14:creationId xmlns:p14="http://schemas.microsoft.com/office/powerpoint/2010/main" val="3496676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pPr marL="0" indent="0">
              <a:buNone/>
            </a:pPr>
            <a:r>
              <a:rPr lang="cs-CZ" sz="2000" b="1" dirty="0" smtClean="0">
                <a:latin typeface="Times New Roman" panose="02020603050405020304" pitchFamily="18" charset="0"/>
                <a:cs typeface="Times New Roman" panose="02020603050405020304" pitchFamily="18" charset="0"/>
              </a:rPr>
              <a:t>Alternativy z hlediska organizačních forem</a:t>
            </a:r>
          </a:p>
          <a:p>
            <a:r>
              <a:rPr lang="cs-CZ" sz="2000" dirty="0" smtClean="0">
                <a:latin typeface="Times New Roman" panose="02020603050405020304" pitchFamily="18" charset="0"/>
                <a:cs typeface="Times New Roman" panose="02020603050405020304" pitchFamily="18" charset="0"/>
              </a:rPr>
              <a:t>Individuální vyučování</a:t>
            </a:r>
          </a:p>
          <a:p>
            <a:r>
              <a:rPr lang="cs-CZ" sz="2000" dirty="0" smtClean="0">
                <a:latin typeface="Times New Roman" panose="02020603050405020304" pitchFamily="18" charset="0"/>
                <a:cs typeface="Times New Roman" panose="02020603050405020304" pitchFamily="18" charset="0"/>
              </a:rPr>
              <a:t>Individualizované vyučování</a:t>
            </a:r>
          </a:p>
          <a:p>
            <a:r>
              <a:rPr lang="cs-CZ" sz="2000" dirty="0" smtClean="0">
                <a:latin typeface="Times New Roman" panose="02020603050405020304" pitchFamily="18" charset="0"/>
                <a:cs typeface="Times New Roman" panose="02020603050405020304" pitchFamily="18" charset="0"/>
              </a:rPr>
              <a:t>Hromadné vyučování</a:t>
            </a:r>
          </a:p>
          <a:p>
            <a:r>
              <a:rPr lang="cs-CZ" sz="2000" dirty="0" smtClean="0">
                <a:latin typeface="Times New Roman" panose="02020603050405020304" pitchFamily="18" charset="0"/>
                <a:cs typeface="Times New Roman" panose="02020603050405020304" pitchFamily="18" charset="0"/>
              </a:rPr>
              <a:t>Vzájemné vyučování</a:t>
            </a:r>
          </a:p>
          <a:p>
            <a:r>
              <a:rPr lang="cs-CZ" sz="2000" dirty="0" smtClean="0">
                <a:latin typeface="Times New Roman" panose="02020603050405020304" pitchFamily="18" charset="0"/>
                <a:cs typeface="Times New Roman" panose="02020603050405020304" pitchFamily="18" charset="0"/>
              </a:rPr>
              <a:t>Kolektivní vyučování</a:t>
            </a:r>
          </a:p>
          <a:p>
            <a:r>
              <a:rPr lang="cs-CZ" sz="2000" dirty="0" smtClean="0">
                <a:latin typeface="Times New Roman" panose="02020603050405020304" pitchFamily="18" charset="0"/>
                <a:cs typeface="Times New Roman" panose="02020603050405020304" pitchFamily="18" charset="0"/>
              </a:rPr>
              <a:t>Projektová soustava</a:t>
            </a:r>
          </a:p>
          <a:p>
            <a:r>
              <a:rPr lang="cs-CZ" sz="2000" dirty="0" smtClean="0">
                <a:latin typeface="Times New Roman" panose="02020603050405020304" pitchFamily="18" charset="0"/>
                <a:cs typeface="Times New Roman" panose="02020603050405020304" pitchFamily="18" charset="0"/>
              </a:rPr>
              <a:t>Diferencované vyučování</a:t>
            </a:r>
          </a:p>
          <a:p>
            <a:r>
              <a:rPr lang="cs-CZ" sz="2000" dirty="0" smtClean="0">
                <a:latin typeface="Times New Roman" panose="02020603050405020304" pitchFamily="18" charset="0"/>
                <a:cs typeface="Times New Roman" panose="02020603050405020304" pitchFamily="18" charset="0"/>
              </a:rPr>
              <a:t>Skupinové vyučování</a:t>
            </a:r>
          </a:p>
          <a:p>
            <a:r>
              <a:rPr lang="cs-CZ" sz="2000" dirty="0" smtClean="0">
                <a:latin typeface="Times New Roman" panose="02020603050405020304" pitchFamily="18" charset="0"/>
                <a:cs typeface="Times New Roman" panose="02020603050405020304" pitchFamily="18" charset="0"/>
              </a:rPr>
              <a:t>Týmové vyučování</a:t>
            </a:r>
          </a:p>
          <a:p>
            <a:r>
              <a:rPr lang="cs-CZ" sz="2000" dirty="0" smtClean="0">
                <a:latin typeface="Times New Roman" panose="02020603050405020304" pitchFamily="18" charset="0"/>
                <a:cs typeface="Times New Roman" panose="02020603050405020304" pitchFamily="18" charset="0"/>
              </a:rPr>
              <a:t>Programované vyučování</a:t>
            </a:r>
          </a:p>
          <a:p>
            <a:r>
              <a:rPr lang="cs-CZ" sz="2000" dirty="0" smtClean="0">
                <a:latin typeface="Times New Roman" panose="02020603050405020304" pitchFamily="18" charset="0"/>
                <a:cs typeface="Times New Roman" panose="02020603050405020304" pitchFamily="18" charset="0"/>
              </a:rPr>
              <a:t>Spojení školy se životem</a:t>
            </a:r>
          </a:p>
          <a:p>
            <a:pPr marL="0" indent="0">
              <a:buNone/>
            </a:pPr>
            <a:endParaRPr lang="cs-CZ" sz="2000" b="1" dirty="0" smtClean="0">
              <a:latin typeface="Times New Roman" panose="02020603050405020304" pitchFamily="18" charset="0"/>
              <a:cs typeface="Times New Roman" panose="02020603050405020304" pitchFamily="18" charset="0"/>
            </a:endParaRPr>
          </a:p>
          <a:p>
            <a:pPr marL="0" indent="0">
              <a:buNone/>
            </a:pPr>
            <a:endParaRPr lang="cs-CZ" dirty="0"/>
          </a:p>
        </p:txBody>
      </p:sp>
      <p:sp>
        <p:nvSpPr>
          <p:cNvPr id="2" name="Zástupný symbol pro číslo snímku 1"/>
          <p:cNvSpPr>
            <a:spLocks noGrp="1"/>
          </p:cNvSpPr>
          <p:nvPr>
            <p:ph type="sldNum" sz="quarter" idx="12"/>
          </p:nvPr>
        </p:nvSpPr>
        <p:spPr/>
        <p:txBody>
          <a:bodyPr/>
          <a:lstStyle/>
          <a:p>
            <a:fld id="{6D44EA4F-E69B-4441-8802-C8AB190C2EC3}" type="slidenum">
              <a:rPr lang="cs-CZ" smtClean="0"/>
              <a:t>7</a:t>
            </a:fld>
            <a:endParaRPr lang="cs-CZ"/>
          </a:p>
        </p:txBody>
      </p:sp>
    </p:spTree>
    <p:extLst>
      <p:ext uri="{BB962C8B-B14F-4D97-AF65-F5344CB8AC3E}">
        <p14:creationId xmlns:p14="http://schemas.microsoft.com/office/powerpoint/2010/main" val="510366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pPr marL="0" lvl="0" indent="0" algn="just">
              <a:buNone/>
            </a:pPr>
            <a:r>
              <a:rPr lang="cs-CZ" sz="2400" b="1" dirty="0" smtClean="0">
                <a:solidFill>
                  <a:schemeClr val="accent6">
                    <a:lumMod val="75000"/>
                  </a:schemeClr>
                </a:solidFill>
                <a:latin typeface="Times New Roman" panose="02020603050405020304" pitchFamily="18" charset="0"/>
                <a:cs typeface="Times New Roman" panose="02020603050405020304" pitchFamily="18" charset="0"/>
              </a:rPr>
              <a:t>2. Vybrané </a:t>
            </a:r>
            <a:r>
              <a:rPr lang="cs-CZ" sz="2400" b="1" dirty="0">
                <a:solidFill>
                  <a:schemeClr val="accent6">
                    <a:lumMod val="75000"/>
                  </a:schemeClr>
                </a:solidFill>
                <a:latin typeface="Times New Roman" panose="02020603050405020304" pitchFamily="18" charset="0"/>
                <a:cs typeface="Times New Roman" panose="02020603050405020304" pitchFamily="18" charset="0"/>
              </a:rPr>
              <a:t>klasické reformní alternativní školy (Waldorfská škola, Montessoriovská škola, </a:t>
            </a:r>
            <a:r>
              <a:rPr lang="cs-CZ" sz="2400" b="1" dirty="0" err="1">
                <a:solidFill>
                  <a:schemeClr val="accent6">
                    <a:lumMod val="75000"/>
                  </a:schemeClr>
                </a:solidFill>
                <a:latin typeface="Times New Roman" panose="02020603050405020304" pitchFamily="18" charset="0"/>
                <a:cs typeface="Times New Roman" panose="02020603050405020304" pitchFamily="18" charset="0"/>
              </a:rPr>
              <a:t>Freinetovská</a:t>
            </a:r>
            <a:r>
              <a:rPr lang="cs-CZ" sz="2400" b="1" dirty="0">
                <a:solidFill>
                  <a:schemeClr val="accent6">
                    <a:lumMod val="75000"/>
                  </a:schemeClr>
                </a:solidFill>
                <a:latin typeface="Times New Roman" panose="02020603050405020304" pitchFamily="18" charset="0"/>
                <a:cs typeface="Times New Roman" panose="02020603050405020304" pitchFamily="18" charset="0"/>
              </a:rPr>
              <a:t> škola, Jenská škola, </a:t>
            </a:r>
            <a:r>
              <a:rPr lang="cs-CZ" sz="2400" b="1" dirty="0" err="1">
                <a:solidFill>
                  <a:schemeClr val="accent6">
                    <a:lumMod val="75000"/>
                  </a:schemeClr>
                </a:solidFill>
                <a:latin typeface="Times New Roman" panose="02020603050405020304" pitchFamily="18" charset="0"/>
                <a:cs typeface="Times New Roman" panose="02020603050405020304" pitchFamily="18" charset="0"/>
              </a:rPr>
              <a:t>Daltonská</a:t>
            </a:r>
            <a:r>
              <a:rPr lang="cs-CZ" sz="2400" b="1" dirty="0">
                <a:solidFill>
                  <a:schemeClr val="accent6">
                    <a:lumMod val="75000"/>
                  </a:schemeClr>
                </a:solidFill>
                <a:latin typeface="Times New Roman" panose="02020603050405020304" pitchFamily="18" charset="0"/>
                <a:cs typeface="Times New Roman" panose="02020603050405020304" pitchFamily="18" charset="0"/>
              </a:rPr>
              <a:t> škola) </a:t>
            </a:r>
            <a:endParaRPr lang="cs-CZ" sz="2400" b="1" dirty="0" smtClean="0">
              <a:solidFill>
                <a:schemeClr val="accent6">
                  <a:lumMod val="75000"/>
                </a:schemeClr>
              </a:solidFill>
              <a:latin typeface="Times New Roman" panose="02020603050405020304" pitchFamily="18" charset="0"/>
              <a:cs typeface="Times New Roman" panose="02020603050405020304" pitchFamily="18" charset="0"/>
            </a:endParaRPr>
          </a:p>
          <a:p>
            <a:pPr marL="0" lvl="0" indent="0" algn="just">
              <a:buNone/>
            </a:pPr>
            <a:endParaRPr lang="cs-CZ" sz="2400" b="1" dirty="0" smtClean="0">
              <a:solidFill>
                <a:schemeClr val="accent6">
                  <a:lumMod val="75000"/>
                </a:schemeClr>
              </a:solidFill>
              <a:latin typeface="Times New Roman" panose="02020603050405020304" pitchFamily="18" charset="0"/>
              <a:cs typeface="Times New Roman" panose="02020603050405020304" pitchFamily="18" charset="0"/>
            </a:endParaRPr>
          </a:p>
          <a:p>
            <a:pPr marL="0" lvl="0" indent="0" algn="just">
              <a:buNone/>
            </a:pPr>
            <a:r>
              <a:rPr lang="cs-CZ" sz="2000" b="1" dirty="0" smtClean="0">
                <a:latin typeface="Times New Roman" panose="02020603050405020304" pitchFamily="18" charset="0"/>
                <a:cs typeface="Times New Roman" panose="02020603050405020304" pitchFamily="18" charset="0"/>
              </a:rPr>
              <a:t>Alternativní školy </a:t>
            </a:r>
            <a:r>
              <a:rPr lang="cs-CZ" sz="2000" dirty="0">
                <a:latin typeface="Times New Roman" panose="02020603050405020304" pitchFamily="18" charset="0"/>
                <a:cs typeface="Times New Roman" panose="02020603050405020304" pitchFamily="18" charset="0"/>
              </a:rPr>
              <a:t>v</a:t>
            </a:r>
            <a:r>
              <a:rPr lang="cs-CZ" sz="2000" dirty="0" smtClean="0">
                <a:latin typeface="Times New Roman" panose="02020603050405020304" pitchFamily="18" charset="0"/>
                <a:cs typeface="Times New Roman" panose="02020603050405020304" pitchFamily="18" charset="0"/>
              </a:rPr>
              <a:t>znikaly pod vlivem reformní pedagogiky. </a:t>
            </a:r>
          </a:p>
          <a:p>
            <a:pPr marL="0" lvl="0" indent="0" algn="just">
              <a:buNone/>
            </a:pPr>
            <a:endParaRPr lang="cs-CZ" sz="2000" b="1" dirty="0">
              <a:latin typeface="Times New Roman" panose="02020603050405020304" pitchFamily="18" charset="0"/>
              <a:cs typeface="Times New Roman" panose="02020603050405020304" pitchFamily="18" charset="0"/>
            </a:endParaRPr>
          </a:p>
          <a:p>
            <a:pPr marL="0" lvl="0" indent="0" algn="just">
              <a:buNone/>
            </a:pPr>
            <a:r>
              <a:rPr lang="cs-CZ" sz="2000" b="1" dirty="0" smtClean="0">
                <a:latin typeface="Times New Roman" panose="02020603050405020304" pitchFamily="18" charset="0"/>
                <a:cs typeface="Times New Roman" panose="02020603050405020304" pitchFamily="18" charset="0"/>
              </a:rPr>
              <a:t>Reformní pedagogika </a:t>
            </a:r>
            <a:r>
              <a:rPr lang="cs-CZ" sz="2000" dirty="0" smtClean="0">
                <a:latin typeface="Times New Roman" panose="02020603050405020304" pitchFamily="18" charset="0"/>
                <a:cs typeface="Times New Roman" panose="02020603050405020304" pitchFamily="18" charset="0"/>
              </a:rPr>
              <a:t>- vznik a vývoj od počátku 20. století, intenzivně ve 20. a 30. letech. Spojeny s teoriemi významných osobností: J. </a:t>
            </a:r>
            <a:r>
              <a:rPr lang="cs-CZ" sz="2000" dirty="0" err="1" smtClean="0">
                <a:latin typeface="Times New Roman" panose="02020603050405020304" pitchFamily="18" charset="0"/>
                <a:cs typeface="Times New Roman" panose="02020603050405020304" pitchFamily="18" charset="0"/>
              </a:rPr>
              <a:t>Dewey</a:t>
            </a:r>
            <a:r>
              <a:rPr lang="cs-CZ" sz="2000" dirty="0" smtClean="0">
                <a:latin typeface="Times New Roman" panose="02020603050405020304" pitchFamily="18" charset="0"/>
                <a:cs typeface="Times New Roman" panose="02020603050405020304" pitchFamily="18" charset="0"/>
              </a:rPr>
              <a:t>, M. </a:t>
            </a:r>
            <a:r>
              <a:rPr lang="cs-CZ" sz="2000" dirty="0" err="1" smtClean="0">
                <a:latin typeface="Times New Roman" panose="02020603050405020304" pitchFamily="18" charset="0"/>
                <a:cs typeface="Times New Roman" panose="02020603050405020304" pitchFamily="18" charset="0"/>
              </a:rPr>
              <a:t>Montessoriová</a:t>
            </a:r>
            <a:r>
              <a:rPr lang="cs-CZ" sz="2000" dirty="0" smtClean="0">
                <a:latin typeface="Times New Roman" panose="02020603050405020304" pitchFamily="18" charset="0"/>
                <a:cs typeface="Times New Roman" panose="02020603050405020304" pitchFamily="18" charset="0"/>
              </a:rPr>
              <a:t>, P. </a:t>
            </a:r>
            <a:r>
              <a:rPr lang="cs-CZ" sz="2000" dirty="0" err="1" smtClean="0">
                <a:latin typeface="Times New Roman" panose="02020603050405020304" pitchFamily="18" charset="0"/>
                <a:cs typeface="Times New Roman" panose="02020603050405020304" pitchFamily="18" charset="0"/>
              </a:rPr>
              <a:t>Petersen</a:t>
            </a:r>
            <a:r>
              <a:rPr lang="cs-CZ" sz="2000" dirty="0" smtClean="0">
                <a:latin typeface="Times New Roman" panose="02020603050405020304" pitchFamily="18" charset="0"/>
                <a:cs typeface="Times New Roman" panose="02020603050405020304" pitchFamily="18" charset="0"/>
              </a:rPr>
              <a:t>, C. </a:t>
            </a:r>
            <a:r>
              <a:rPr lang="cs-CZ" sz="2000" dirty="0" err="1" smtClean="0">
                <a:latin typeface="Times New Roman" panose="02020603050405020304" pitchFamily="18" charset="0"/>
                <a:cs typeface="Times New Roman" panose="02020603050405020304" pitchFamily="18" charset="0"/>
              </a:rPr>
              <a:t>Freinet</a:t>
            </a:r>
            <a:r>
              <a:rPr lang="cs-CZ" sz="2000" dirty="0" smtClean="0">
                <a:latin typeface="Times New Roman" panose="02020603050405020304" pitchFamily="18" charset="0"/>
                <a:cs typeface="Times New Roman" panose="02020603050405020304" pitchFamily="18" charset="0"/>
              </a:rPr>
              <a:t>, H. </a:t>
            </a:r>
            <a:r>
              <a:rPr lang="cs-CZ" sz="2000" dirty="0" err="1" smtClean="0">
                <a:latin typeface="Times New Roman" panose="02020603050405020304" pitchFamily="18" charset="0"/>
                <a:cs typeface="Times New Roman" panose="02020603050405020304" pitchFamily="18" charset="0"/>
              </a:rPr>
              <a:t>Rarkhurst</a:t>
            </a:r>
            <a:r>
              <a:rPr lang="cs-CZ" sz="2000" dirty="0" smtClean="0">
                <a:latin typeface="Times New Roman" panose="02020603050405020304" pitchFamily="18" charset="0"/>
                <a:cs typeface="Times New Roman" panose="02020603050405020304" pitchFamily="18" charset="0"/>
              </a:rPr>
              <a:t>. </a:t>
            </a:r>
          </a:p>
          <a:p>
            <a:pPr marL="0" indent="0" algn="just">
              <a:buNone/>
            </a:pPr>
            <a:endParaRPr lang="cs-CZ" sz="2000" dirty="0" smtClean="0">
              <a:latin typeface="Times New Roman" panose="02020603050405020304" pitchFamily="18" charset="0"/>
              <a:cs typeface="Times New Roman" panose="02020603050405020304" pitchFamily="18" charset="0"/>
            </a:endParaRPr>
          </a:p>
          <a:p>
            <a:pPr marL="0" indent="0" algn="just">
              <a:buNone/>
            </a:pPr>
            <a:r>
              <a:rPr lang="cs-CZ" sz="2000" b="1" dirty="0" smtClean="0">
                <a:latin typeface="Times New Roman" panose="02020603050405020304" pitchFamily="18" charset="0"/>
                <a:cs typeface="Times New Roman" panose="02020603050405020304" pitchFamily="18" charset="0"/>
              </a:rPr>
              <a:t>Příčiny vzniku </a:t>
            </a:r>
            <a:r>
              <a:rPr lang="cs-CZ" sz="2000" dirty="0" smtClean="0">
                <a:latin typeface="Times New Roman" panose="02020603050405020304" pitchFamily="18" charset="0"/>
                <a:cs typeface="Times New Roman" panose="02020603050405020304" pitchFamily="18" charset="0"/>
              </a:rPr>
              <a:t>– snaha civilizace měnit, zdokonalovat pracovní postupy, teorie, instituce, lidské produkty. </a:t>
            </a:r>
            <a:r>
              <a:rPr lang="cs-CZ" sz="2000" dirty="0">
                <a:latin typeface="Times New Roman" panose="02020603050405020304" pitchFamily="18" charset="0"/>
                <a:cs typeface="Times New Roman" panose="02020603050405020304" pitchFamily="18" charset="0"/>
              </a:rPr>
              <a:t>Další okolnosti – rozvoj vědy a techniky, informační exploze. </a:t>
            </a:r>
            <a:r>
              <a:rPr lang="cs-CZ" sz="2000" dirty="0" smtClean="0">
                <a:latin typeface="Times New Roman" panose="02020603050405020304" pitchFamily="18" charset="0"/>
                <a:cs typeface="Times New Roman" panose="02020603050405020304" pitchFamily="18" charset="0"/>
              </a:rPr>
              <a:t>Ustálené školy (tradiční) byly kritizovány  (přesycenost učivem, izolace poznatků, odtržení od života, pasivita žáků…). </a:t>
            </a:r>
            <a:endParaRPr lang="cs-CZ" dirty="0"/>
          </a:p>
        </p:txBody>
      </p:sp>
      <p:sp>
        <p:nvSpPr>
          <p:cNvPr id="2" name="Zástupný symbol pro číslo snímku 1"/>
          <p:cNvSpPr>
            <a:spLocks noGrp="1"/>
          </p:cNvSpPr>
          <p:nvPr>
            <p:ph type="sldNum" sz="quarter" idx="12"/>
          </p:nvPr>
        </p:nvSpPr>
        <p:spPr/>
        <p:txBody>
          <a:bodyPr/>
          <a:lstStyle/>
          <a:p>
            <a:fld id="{6D44EA4F-E69B-4441-8802-C8AB190C2EC3}" type="slidenum">
              <a:rPr lang="cs-CZ" smtClean="0"/>
              <a:t>8</a:t>
            </a:fld>
            <a:endParaRPr lang="cs-CZ"/>
          </a:p>
        </p:txBody>
      </p:sp>
    </p:spTree>
    <p:extLst>
      <p:ext uri="{BB962C8B-B14F-4D97-AF65-F5344CB8AC3E}">
        <p14:creationId xmlns:p14="http://schemas.microsoft.com/office/powerpoint/2010/main" val="556024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120680"/>
          </a:xfrm>
        </p:spPr>
        <p:txBody>
          <a:bodyPr>
            <a:normAutofit fontScale="92500" lnSpcReduction="20000"/>
          </a:bodyPr>
          <a:lstStyle/>
          <a:p>
            <a:pPr marL="0" indent="0">
              <a:buNone/>
            </a:pPr>
            <a:r>
              <a:rPr lang="cs-CZ" sz="2600" b="1" dirty="0">
                <a:latin typeface="Times New Roman" panose="02020603050405020304" pitchFamily="18" charset="0"/>
                <a:cs typeface="Times New Roman" panose="02020603050405020304" pitchFamily="18" charset="0"/>
              </a:rPr>
              <a:t>Waldorfská </a:t>
            </a:r>
            <a:r>
              <a:rPr lang="cs-CZ" sz="2600" b="1" dirty="0" smtClean="0">
                <a:latin typeface="Times New Roman" panose="02020603050405020304" pitchFamily="18" charset="0"/>
                <a:cs typeface="Times New Roman" panose="02020603050405020304" pitchFamily="18" charset="0"/>
              </a:rPr>
              <a:t>škola</a:t>
            </a:r>
          </a:p>
          <a:p>
            <a:pPr marL="0" indent="0" algn="just">
              <a:buNone/>
            </a:pPr>
            <a:r>
              <a:rPr lang="cs-CZ" sz="2200" dirty="0" smtClean="0">
                <a:latin typeface="Times New Roman" panose="02020603050405020304" pitchFamily="18" charset="0"/>
                <a:cs typeface="Times New Roman" panose="02020603050405020304" pitchFamily="18" charset="0"/>
              </a:rPr>
              <a:t>Zakladatelem je rakouský filozof a pedagog Rudolf Steiner (1861-1925). Vznikla pro děti továrních dělníků firmy </a:t>
            </a:r>
            <a:r>
              <a:rPr lang="cs-CZ" sz="2200" dirty="0" err="1" smtClean="0">
                <a:latin typeface="Times New Roman" panose="02020603050405020304" pitchFamily="18" charset="0"/>
                <a:cs typeface="Times New Roman" panose="02020603050405020304" pitchFamily="18" charset="0"/>
              </a:rPr>
              <a:t>Waldorf</a:t>
            </a:r>
            <a:r>
              <a:rPr lang="cs-CZ" sz="2200" dirty="0" smtClean="0">
                <a:latin typeface="Times New Roman" panose="02020603050405020304" pitchFamily="18" charset="0"/>
                <a:cs typeface="Times New Roman" panose="02020603050405020304" pitchFamily="18" charset="0"/>
              </a:rPr>
              <a:t>–Astoria ve </a:t>
            </a:r>
            <a:r>
              <a:rPr lang="cs-CZ" sz="2200" dirty="0" err="1" smtClean="0">
                <a:latin typeface="Times New Roman" panose="02020603050405020304" pitchFamily="18" charset="0"/>
                <a:cs typeface="Times New Roman" panose="02020603050405020304" pitchFamily="18" charset="0"/>
              </a:rPr>
              <a:t>Waldorfu</a:t>
            </a:r>
            <a:r>
              <a:rPr lang="cs-CZ" sz="2200" dirty="0" smtClean="0">
                <a:latin typeface="Times New Roman" panose="02020603050405020304" pitchFamily="18" charset="0"/>
                <a:cs typeface="Times New Roman" panose="02020603050405020304" pitchFamily="18" charset="0"/>
              </a:rPr>
              <a:t> u Stuttgartu v roce 1919. Je nejrozšířenější školou v západních zemích. </a:t>
            </a:r>
          </a:p>
          <a:p>
            <a:pPr marL="0" indent="0" algn="just">
              <a:buNone/>
            </a:pPr>
            <a:endParaRPr lang="cs-CZ" sz="2200" dirty="0" smtClean="0">
              <a:latin typeface="Times New Roman" panose="02020603050405020304" pitchFamily="18" charset="0"/>
              <a:cs typeface="Times New Roman" panose="02020603050405020304" pitchFamily="18" charset="0"/>
            </a:endParaRPr>
          </a:p>
          <a:p>
            <a:pPr marL="0" indent="0" algn="just">
              <a:buNone/>
            </a:pPr>
            <a:r>
              <a:rPr lang="cs-CZ" sz="2200" dirty="0" smtClean="0">
                <a:latin typeface="Times New Roman" panose="02020603050405020304" pitchFamily="18" charset="0"/>
                <a:cs typeface="Times New Roman" panose="02020603050405020304" pitchFamily="18" charset="0"/>
              </a:rPr>
              <a:t>Základem koncepce je </a:t>
            </a:r>
            <a:r>
              <a:rPr lang="cs-CZ" sz="2200" b="1" dirty="0" smtClean="0">
                <a:latin typeface="Times New Roman" panose="02020603050405020304" pitchFamily="18" charset="0"/>
                <a:cs typeface="Times New Roman" panose="02020603050405020304" pitchFamily="18" charset="0"/>
              </a:rPr>
              <a:t>antroposofie,</a:t>
            </a:r>
            <a:r>
              <a:rPr lang="cs-CZ" sz="2200" dirty="0" smtClean="0">
                <a:latin typeface="Times New Roman" panose="02020603050405020304" pitchFamily="18" charset="0"/>
                <a:cs typeface="Times New Roman" panose="02020603050405020304" pitchFamily="18" charset="0"/>
              </a:rPr>
              <a:t> ze které vychází výchovné postupy. Závisí ale na pedagogovi a pedagogických sborech, jak s ní pracují. </a:t>
            </a:r>
          </a:p>
          <a:p>
            <a:pPr marL="0" indent="0" algn="just">
              <a:buNone/>
            </a:pPr>
            <a:r>
              <a:rPr lang="cs-CZ" sz="2200" dirty="0" smtClean="0">
                <a:latin typeface="Times New Roman" panose="02020603050405020304" pitchFamily="18" charset="0"/>
                <a:cs typeface="Times New Roman" panose="02020603050405020304" pitchFamily="18" charset="0"/>
              </a:rPr>
              <a:t>Specifika výchovného systému:</a:t>
            </a:r>
          </a:p>
          <a:p>
            <a:pPr algn="just"/>
            <a:r>
              <a:rPr lang="cs-CZ" sz="2200" dirty="0" smtClean="0">
                <a:latin typeface="Times New Roman" panose="02020603050405020304" pitchFamily="18" charset="0"/>
                <a:cs typeface="Times New Roman" panose="02020603050405020304" pitchFamily="18" charset="0"/>
              </a:rPr>
              <a:t>Dvanáctiletá škola integrovaného typu. Základní stupeň tvoří 1-8. ročník, vyšší stupeň 9 - 12 ročník. Její součástí jsou i mateřské školy. </a:t>
            </a:r>
          </a:p>
          <a:p>
            <a:pPr algn="just"/>
            <a:r>
              <a:rPr lang="cs-CZ" sz="2200" dirty="0" smtClean="0">
                <a:latin typeface="Times New Roman" panose="02020603050405020304" pitchFamily="18" charset="0"/>
                <a:cs typeface="Times New Roman" panose="02020603050405020304" pitchFamily="18" charset="0"/>
              </a:rPr>
              <a:t>Výuka v epochách podle rámcových osnov.</a:t>
            </a:r>
          </a:p>
          <a:p>
            <a:pPr algn="just"/>
            <a:r>
              <a:rPr lang="cs-CZ" sz="2200" dirty="0" smtClean="0">
                <a:latin typeface="Times New Roman" panose="02020603050405020304" pitchFamily="18" charset="0"/>
                <a:cs typeface="Times New Roman" panose="02020603050405020304" pitchFamily="18" charset="0"/>
              </a:rPr>
              <a:t>Hlavní roli má rozvoj aktivity žáků, jejich zájmů a potřeb.</a:t>
            </a:r>
          </a:p>
          <a:p>
            <a:pPr algn="just"/>
            <a:r>
              <a:rPr lang="cs-CZ" sz="2200" dirty="0" smtClean="0">
                <a:latin typeface="Times New Roman" panose="02020603050405020304" pitchFamily="18" charset="0"/>
                <a:cs typeface="Times New Roman" panose="02020603050405020304" pitchFamily="18" charset="0"/>
              </a:rPr>
              <a:t>Zvláštní postavení učitele ve třídě.</a:t>
            </a:r>
          </a:p>
          <a:p>
            <a:pPr algn="just"/>
            <a:r>
              <a:rPr lang="cs-CZ" sz="2200" dirty="0" smtClean="0">
                <a:latin typeface="Times New Roman" panose="02020603050405020304" pitchFamily="18" charset="0"/>
                <a:cs typeface="Times New Roman" panose="02020603050405020304" pitchFamily="18" charset="0"/>
              </a:rPr>
              <a:t>Řízení školy kolegiem učitelů ve spolupráci s rodiči. Velký podíl rodičů na práci školy. Podílí se i žáci. </a:t>
            </a:r>
          </a:p>
          <a:p>
            <a:pPr algn="just"/>
            <a:r>
              <a:rPr lang="cs-CZ" sz="2200" dirty="0" smtClean="0">
                <a:latin typeface="Times New Roman" panose="02020603050405020304" pitchFamily="18" charset="0"/>
                <a:cs typeface="Times New Roman" panose="02020603050405020304" pitchFamily="18" charset="0"/>
              </a:rPr>
              <a:t>Žákovské fórum.</a:t>
            </a:r>
          </a:p>
          <a:p>
            <a:pPr algn="just"/>
            <a:r>
              <a:rPr lang="cs-CZ" sz="2200" dirty="0" smtClean="0">
                <a:latin typeface="Times New Roman" panose="02020603050405020304" pitchFamily="18" charset="0"/>
                <a:cs typeface="Times New Roman" panose="02020603050405020304" pitchFamily="18" charset="0"/>
              </a:rPr>
              <a:t>Vlastní systém vzdělávání učitelů. </a:t>
            </a:r>
          </a:p>
          <a:p>
            <a:pPr algn="just"/>
            <a:r>
              <a:rPr lang="cs-CZ" sz="2200" dirty="0" smtClean="0">
                <a:latin typeface="Times New Roman" panose="02020603050405020304" pitchFamily="18" charset="0"/>
                <a:cs typeface="Times New Roman" panose="02020603050405020304" pitchFamily="18" charset="0"/>
              </a:rPr>
              <a:t>Kladen důraz na náboženskou výchovu v duchu křesťanské morálky. </a:t>
            </a:r>
          </a:p>
          <a:p>
            <a:pPr algn="just"/>
            <a:r>
              <a:rPr lang="cs-CZ" sz="2200" dirty="0" smtClean="0">
                <a:latin typeface="Times New Roman" panose="02020603050405020304" pitchFamily="18" charset="0"/>
                <a:cs typeface="Times New Roman" panose="02020603050405020304" pitchFamily="18" charset="0"/>
              </a:rPr>
              <a:t>Místo soutěživosti se uplatňuje princip spolupráce a sociálního partnerství. </a:t>
            </a:r>
          </a:p>
          <a:p>
            <a:pPr algn="just"/>
            <a:r>
              <a:rPr lang="cs-CZ" sz="2200" dirty="0" smtClean="0">
                <a:latin typeface="Times New Roman" panose="02020603050405020304" pitchFamily="18" charset="0"/>
                <a:cs typeface="Times New Roman" panose="02020603050405020304" pitchFamily="18" charset="0"/>
              </a:rPr>
              <a:t>Rodiče platí určité školné, část rozpočtu je hrazena ze státních zdrojů. </a:t>
            </a:r>
          </a:p>
        </p:txBody>
      </p:sp>
      <p:sp>
        <p:nvSpPr>
          <p:cNvPr id="2" name="Zástupný symbol pro číslo snímku 1"/>
          <p:cNvSpPr>
            <a:spLocks noGrp="1"/>
          </p:cNvSpPr>
          <p:nvPr>
            <p:ph type="sldNum" sz="quarter" idx="12"/>
          </p:nvPr>
        </p:nvSpPr>
        <p:spPr/>
        <p:txBody>
          <a:bodyPr/>
          <a:lstStyle/>
          <a:p>
            <a:fld id="{6D44EA4F-E69B-4441-8802-C8AB190C2EC3}" type="slidenum">
              <a:rPr lang="cs-CZ" smtClean="0"/>
              <a:t>9</a:t>
            </a:fld>
            <a:endParaRPr lang="cs-CZ"/>
          </a:p>
        </p:txBody>
      </p:sp>
    </p:spTree>
    <p:extLst>
      <p:ext uri="{BB962C8B-B14F-4D97-AF65-F5344CB8AC3E}">
        <p14:creationId xmlns:p14="http://schemas.microsoft.com/office/powerpoint/2010/main" val="205333434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TotalTime>
  <Words>2718</Words>
  <Application>Microsoft Office PowerPoint</Application>
  <PresentationFormat>Předvádění na obrazovce (4:3)</PresentationFormat>
  <Paragraphs>246</Paragraphs>
  <Slides>27</Slides>
  <Notes>0</Notes>
  <HiddenSlides>0</HiddenSlides>
  <MMClips>0</MMClips>
  <ScaleCrop>false</ScaleCrop>
  <HeadingPairs>
    <vt:vector size="4" baseType="variant">
      <vt:variant>
        <vt:lpstr>Motiv</vt:lpstr>
      </vt:variant>
      <vt:variant>
        <vt:i4>1</vt:i4>
      </vt:variant>
      <vt:variant>
        <vt:lpstr>Nadpisy snímků</vt:lpstr>
      </vt:variant>
      <vt:variant>
        <vt:i4>27</vt:i4>
      </vt:variant>
    </vt:vector>
  </HeadingPairs>
  <TitlesOfParts>
    <vt:vector size="28" baseType="lpstr">
      <vt:lpstr>Motiv systému Office</vt:lpstr>
      <vt:lpstr>Alternativní pedagogika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Jenská škola  </vt:lpstr>
      <vt:lpstr>Daltonská škola</vt:lpstr>
      <vt:lpstr>Prezentace aplikace PowerPoint</vt:lpstr>
      <vt:lpstr>3. Církevní školy</vt:lpstr>
      <vt:lpstr>Prezentace aplikace PowerPoint</vt:lpstr>
      <vt:lpstr>4. Moderní (soudobé) české alternativní školy a koncepce ve vzdělávání (Projekt Zdravá škola, Otevřená škola, Integrovaná tématická výuka, Komunitní škola).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5. Soudobé zahraniční alternativní koncepce (Školy s volnou architekturou, Cestující školy, Magnetové školy, Školy bez ročníků, Přesahující školy, Nezávislé školy). </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Alternativní pedagogika</dc:title>
  <dc:creator>PPecina</dc:creator>
  <cp:lastModifiedBy>PPecina</cp:lastModifiedBy>
  <cp:revision>39</cp:revision>
  <cp:lastPrinted>2016-04-01T07:23:55Z</cp:lastPrinted>
  <dcterms:created xsi:type="dcterms:W3CDTF">2016-03-04T07:41:29Z</dcterms:created>
  <dcterms:modified xsi:type="dcterms:W3CDTF">2016-04-22T13:05:14Z</dcterms:modified>
</cp:coreProperties>
</file>