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59" r:id="rId5"/>
    <p:sldId id="260" r:id="rId6"/>
    <p:sldId id="261" r:id="rId7"/>
    <p:sldId id="291" r:id="rId8"/>
    <p:sldId id="292" r:id="rId9"/>
    <p:sldId id="284" r:id="rId10"/>
    <p:sldId id="263" r:id="rId11"/>
    <p:sldId id="279" r:id="rId12"/>
    <p:sldId id="282" r:id="rId13"/>
    <p:sldId id="264" r:id="rId14"/>
    <p:sldId id="294" r:id="rId15"/>
    <p:sldId id="295" r:id="rId16"/>
    <p:sldId id="267" r:id="rId17"/>
    <p:sldId id="268" r:id="rId18"/>
    <p:sldId id="269" r:id="rId19"/>
    <p:sldId id="270" r:id="rId20"/>
    <p:sldId id="271" r:id="rId21"/>
    <p:sldId id="272" r:id="rId22"/>
    <p:sldId id="283" r:id="rId23"/>
    <p:sldId id="285" r:id="rId24"/>
    <p:sldId id="300" r:id="rId25"/>
    <p:sldId id="301" r:id="rId26"/>
    <p:sldId id="286" r:id="rId27"/>
    <p:sldId id="287" r:id="rId28"/>
    <p:sldId id="288" r:id="rId29"/>
    <p:sldId id="289" r:id="rId30"/>
    <p:sldId id="290" r:id="rId31"/>
    <p:sldId id="302" r:id="rId32"/>
    <p:sldId id="296" r:id="rId33"/>
    <p:sldId id="297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B16E-6716-4288-829D-EB55197DDC78}" type="datetimeFigureOut">
              <a:rPr lang="cs-CZ" smtClean="0"/>
              <a:pPr/>
              <a:t>18.3.2017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.cz/treti-skupina-rvp" TargetMode="External"/><Relationship Id="rId2" Type="http://schemas.openxmlformats.org/officeDocument/2006/relationships/hyperlink" Target="http://zpd.nuov.cz/uvod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pd.nuov.cz/Obory_6_vlna.htm" TargetMode="External"/><Relationship Id="rId5" Type="http://schemas.openxmlformats.org/officeDocument/2006/relationships/hyperlink" Target="http://zpd.nuov.cz/Obory_5_vlna.htm" TargetMode="External"/><Relationship Id="rId4" Type="http://schemas.openxmlformats.org/officeDocument/2006/relationships/hyperlink" Target="http://www.nuov.cz/dotaznikove-setreni-pro-4-vlnu-rv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err="1" smtClean="0"/>
              <a:t>Kurikulární</a:t>
            </a:r>
            <a:r>
              <a:rPr lang="cs-CZ" b="1" smtClean="0"/>
              <a:t> </a:t>
            </a:r>
            <a:r>
              <a:rPr lang="cs-CZ" b="1" smtClean="0"/>
              <a:t>politika – řízení pedagogického procesu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souladu s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 -  Bílá kniha a zákona č. </a:t>
            </a:r>
            <a:r>
              <a:rPr lang="cs-CZ" smtClean="0"/>
              <a:t>472/2011 Sb</a:t>
            </a:r>
            <a:r>
              <a:rPr lang="cs-CZ" dirty="0" smtClean="0"/>
              <a:t>., o předškolním, základním, středním, vyšším odborném a jiném vzdělávání (školský zákon), je do vzdělávací soustavy zaveden </a:t>
            </a:r>
            <a:r>
              <a:rPr lang="cs-CZ" b="1" dirty="0" smtClean="0"/>
              <a:t>nový 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 pro vzdělávání žáků od 3 do 19 let</a:t>
            </a:r>
            <a:r>
              <a:rPr lang="cs-CZ" dirty="0" smtClean="0"/>
              <a:t>. </a:t>
            </a:r>
            <a:r>
              <a:rPr lang="cs-CZ" dirty="0" err="1" smtClean="0"/>
              <a:t>Kurikulární</a:t>
            </a:r>
            <a:r>
              <a:rPr lang="cs-CZ" dirty="0" smtClean="0"/>
              <a:t> dokumenty jsou vytvářeny na dvou úrovních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b="1" dirty="0" smtClean="0"/>
              <a:t> státní a školní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a školní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Státní úroveň</a:t>
            </a:r>
            <a:r>
              <a:rPr lang="cs-CZ" dirty="0" smtClean="0"/>
              <a:t>  - </a:t>
            </a:r>
            <a:r>
              <a:rPr lang="cs-CZ" b="1" dirty="0" smtClean="0"/>
              <a:t>Národní program vzdělávání a rámcové vzdělávací programy </a:t>
            </a:r>
            <a:r>
              <a:rPr lang="cs-CZ" dirty="0" smtClean="0"/>
              <a:t>(dále jen RVP). </a:t>
            </a:r>
          </a:p>
          <a:p>
            <a:r>
              <a:rPr lang="cs-CZ" b="1" dirty="0" smtClean="0"/>
              <a:t>Národní program vzdělávání (Bílá kniha) </a:t>
            </a:r>
            <a:r>
              <a:rPr lang="cs-CZ" dirty="0" smtClean="0"/>
              <a:t>vymezuje počáteční vzdělávání jako celek.</a:t>
            </a:r>
          </a:p>
          <a:p>
            <a:r>
              <a:rPr lang="cs-CZ" b="1" dirty="0" smtClean="0"/>
              <a:t>RVP</a:t>
            </a:r>
            <a:r>
              <a:rPr lang="cs-CZ" dirty="0" smtClean="0"/>
              <a:t> vymezují závazné rámce vzdělávání pro jeho jednotlivé etapy – předškolní, základní a střední vzdělávání. </a:t>
            </a:r>
          </a:p>
          <a:p>
            <a:r>
              <a:rPr lang="cs-CZ" b="1" dirty="0" smtClean="0"/>
              <a:t>Školní úroveň</a:t>
            </a:r>
            <a:r>
              <a:rPr lang="cs-CZ" dirty="0" smtClean="0"/>
              <a:t> představují </a:t>
            </a:r>
            <a:r>
              <a:rPr lang="cs-CZ" b="1" dirty="0" smtClean="0"/>
              <a:t>školní vzdělávací programy </a:t>
            </a:r>
            <a:r>
              <a:rPr lang="cs-CZ" dirty="0" smtClean="0"/>
              <a:t>(dále jen </a:t>
            </a:r>
            <a:r>
              <a:rPr lang="cs-CZ" b="1" dirty="0" smtClean="0"/>
              <a:t>ŠVP</a:t>
            </a:r>
            <a:r>
              <a:rPr lang="cs-CZ" dirty="0" smtClean="0"/>
              <a:t>), podle nichž se uskutečňuje vzdělávání na jednotlivých školách.</a:t>
            </a:r>
          </a:p>
          <a:p>
            <a:r>
              <a:rPr lang="cs-CZ" dirty="0" smtClean="0"/>
              <a:t>Národní program vzdělávání, rámcové vzdělávací programy i školní vzdělávací programy jsou </a:t>
            </a:r>
            <a:r>
              <a:rPr lang="cs-CZ" b="1" dirty="0" smtClean="0"/>
              <a:t>veřejné dokumenty</a:t>
            </a:r>
            <a:r>
              <a:rPr lang="cs-CZ" dirty="0" smtClean="0"/>
              <a:t> přístupné pro pedagogickou i nepedagogickou veřejnost.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2737" y="1628800"/>
            <a:ext cx="8273719" cy="4464496"/>
            <a:chOff x="1438" y="6752"/>
            <a:chExt cx="10199" cy="6000"/>
          </a:xfrm>
        </p:grpSpPr>
        <p:sp>
          <p:nvSpPr>
            <p:cNvPr id="207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38" y="6752"/>
              <a:ext cx="10199" cy="6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9837" y="9552"/>
              <a:ext cx="16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OSTATNÍ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 RVP*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1438" y="11552"/>
              <a:ext cx="1439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ÚROVEŇ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38" y="7552"/>
              <a:ext cx="1440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STÁTNÍ ÚROVEŇ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838" y="10552"/>
              <a:ext cx="1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838" y="11752"/>
              <a:ext cx="8419" cy="7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143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1838" y="11352"/>
              <a:ext cx="9685" cy="36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10637" y="10352"/>
              <a:ext cx="0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838" y="8152"/>
              <a:ext cx="8399" cy="3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RÁMCOVÉ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037" y="9952"/>
              <a:ext cx="1" cy="18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238" y="10752"/>
              <a:ext cx="1" cy="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838" y="6952"/>
              <a:ext cx="839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9036" y="10952"/>
              <a:ext cx="2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7037" y="7752"/>
              <a:ext cx="2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38" y="101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237" y="97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237" y="105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38" y="97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PV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438" y="9752"/>
              <a:ext cx="1669" cy="1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příloha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–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LMP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837" y="91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GV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8237" y="10152"/>
              <a:ext cx="1600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RVP SOV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172" y="7072"/>
              <a:ext cx="806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NÁRODNÍ PROGRAM VZDĚLÁVÁNÍ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vzdělávání, vzdělávací obsah, učební plán, časové dotace atd., to vše pro daný typ vzdělání. </a:t>
            </a:r>
          </a:p>
          <a:p>
            <a:r>
              <a:rPr lang="cs-CZ" dirty="0" smtClean="0"/>
              <a:t>Programy jsou realizovány v učebním prostředí, které ovlivňuje nejen to, co by se žáci měli naučit, ale i to, jak učení probíhá. </a:t>
            </a:r>
          </a:p>
          <a:p>
            <a:r>
              <a:rPr lang="cs-CZ" dirty="0" smtClean="0"/>
              <a:t>Školní kurikulum se realizuje v interakci a komunikaci mezi učiteli a žáky, a to nejen v prostředí školy, ale i mimo školu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Celoživotní učení pro všechny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Koncept, který znamená užší propojení existujícího školského sektoru se sektorem dalšího vzdělávání, s politikou zaměstnanosti a se sociální politikou s cílem maximální integrace občana do společnosti.</a:t>
            </a:r>
          </a:p>
          <a:p>
            <a:r>
              <a:rPr lang="cs-CZ" dirty="0" smtClean="0"/>
              <a:t>Součást Bílé knihy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konceptu celoživotního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soustřeďuje se na </a:t>
            </a:r>
          </a:p>
          <a:p>
            <a:r>
              <a:rPr lang="cs-CZ" dirty="0" smtClean="0"/>
              <a:t>vytvoření nezbytné základny pro celoživotní učení</a:t>
            </a:r>
          </a:p>
          <a:p>
            <a:r>
              <a:rPr lang="cs-CZ" dirty="0" smtClean="0"/>
              <a:t>vytvoření promyšlených vazeb mezi učením a prací</a:t>
            </a:r>
          </a:p>
          <a:p>
            <a:r>
              <a:rPr lang="cs-CZ" smtClean="0"/>
              <a:t>vymezení </a:t>
            </a:r>
            <a:r>
              <a:rPr lang="cs-CZ" dirty="0" smtClean="0"/>
              <a:t>úlohy a odpovědnosti všech </a:t>
            </a:r>
            <a:r>
              <a:rPr lang="cs-CZ" smtClean="0"/>
              <a:t>zainteresovaných partnerů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Zamýšlené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to, co je ve vzdělávací soustavě určité země plánováno jakožto cíle a obsah vzdělání.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Realizované kurikulum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vymezováno jako „učivo skutečně předané žákům konkrétními učiteli v konkrétních školách a třídách“.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bsahuje učivo, které si žáci skutečně osvojili.</a:t>
            </a:r>
          </a:p>
          <a:p>
            <a:r>
              <a:rPr lang="cs-CZ" dirty="0"/>
              <a:t>J</a:t>
            </a:r>
            <a:r>
              <a:rPr lang="cs-CZ" dirty="0" smtClean="0"/>
              <a:t>sou to především znalosti žáků v příslušných předmětech, zjišťované speciálními testy pro měření vzdělávacích výsledků.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komplexní projekt cílů, obsahu, prostředků a organizace vzdělávání a realizace projektového kurikula ve vzdělávacím procesu (ve výuce) a způsoby kontroly a hodnocení výsledků vzdělávacího procesu (výuky).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reforma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hlinkClick r:id="rId2" tooltip="[Odkaz do nového okna] "/>
              </a:rPr>
              <a:t>1. vlna (červen 2007)</a:t>
            </a:r>
            <a:r>
              <a:rPr lang="cs-CZ" b="1" dirty="0" smtClean="0"/>
              <a:t>: 62 RVP –</a:t>
            </a:r>
            <a:r>
              <a:rPr lang="cs-CZ" dirty="0" smtClean="0"/>
              <a:t> školy podle nich učí od 1. září 2009 </a:t>
            </a:r>
          </a:p>
          <a:p>
            <a:r>
              <a:rPr lang="cs-CZ" b="1" dirty="0" smtClean="0">
                <a:hlinkClick r:id="rId2" tooltip="[Odkaz do nového okna] "/>
              </a:rPr>
              <a:t>2. vlna (květen 2008)</a:t>
            </a:r>
            <a:r>
              <a:rPr lang="cs-CZ" b="1" dirty="0" smtClean="0"/>
              <a:t>: 82 RVP –</a:t>
            </a:r>
            <a:r>
              <a:rPr lang="cs-CZ" dirty="0" smtClean="0"/>
              <a:t> školy podle nich učí od 1. září 2010 </a:t>
            </a:r>
          </a:p>
          <a:p>
            <a:r>
              <a:rPr lang="cs-CZ" b="1" dirty="0" smtClean="0">
                <a:hlinkClick r:id="rId3"/>
              </a:rPr>
              <a:t>3. vlna (květen 2009):</a:t>
            </a:r>
            <a:r>
              <a:rPr lang="cs-CZ" dirty="0" smtClean="0"/>
              <a:t> </a:t>
            </a:r>
            <a:r>
              <a:rPr lang="cs-CZ" b="1" dirty="0" smtClean="0"/>
              <a:t>82 RVP –</a:t>
            </a:r>
            <a:r>
              <a:rPr lang="cs-CZ" dirty="0" smtClean="0"/>
              <a:t> školy podle nich učí od 1. září 2011 </a:t>
            </a:r>
          </a:p>
          <a:p>
            <a:r>
              <a:rPr lang="cs-CZ" b="1" dirty="0" smtClean="0">
                <a:hlinkClick r:id="rId4"/>
              </a:rPr>
              <a:t>4. vlna (duben 2010):</a:t>
            </a:r>
            <a:r>
              <a:rPr lang="cs-CZ" dirty="0" smtClean="0"/>
              <a:t> </a:t>
            </a:r>
            <a:r>
              <a:rPr lang="cs-CZ" b="1" dirty="0" smtClean="0"/>
              <a:t>49 RVP –</a:t>
            </a:r>
            <a:r>
              <a:rPr lang="cs-CZ" dirty="0" smtClean="0"/>
              <a:t> školy podle nich učí od 1. září 2012. </a:t>
            </a:r>
          </a:p>
          <a:p>
            <a:r>
              <a:rPr lang="cs-CZ" b="1" dirty="0" smtClean="0">
                <a:hlinkClick r:id="rId5"/>
              </a:rPr>
              <a:t>5. vlna (červenec 2012):</a:t>
            </a:r>
            <a:r>
              <a:rPr lang="cs-CZ" dirty="0" smtClean="0"/>
              <a:t> </a:t>
            </a:r>
            <a:r>
              <a:rPr lang="cs-CZ" b="1" dirty="0" smtClean="0"/>
              <a:t>4 RVP –</a:t>
            </a:r>
            <a:r>
              <a:rPr lang="cs-CZ" dirty="0" smtClean="0"/>
              <a:t> školy podle nich učí od 1. září 2014 </a:t>
            </a:r>
          </a:p>
          <a:p>
            <a:r>
              <a:rPr lang="cs-CZ" b="1" dirty="0" smtClean="0">
                <a:hlinkClick r:id="rId6"/>
              </a:rPr>
              <a:t>6. vlna (listopad 2012):</a:t>
            </a:r>
            <a:r>
              <a:rPr lang="cs-CZ" dirty="0" smtClean="0"/>
              <a:t> </a:t>
            </a:r>
            <a:r>
              <a:rPr lang="cs-CZ" b="1" dirty="0" smtClean="0"/>
              <a:t>1 RVP –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 školy podle nich učí od 1. září 2015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ahrnuje aktivity a zkušenosti vztahující se ke škole a domácí studium, úkoly, přípravu žáků na vyučování.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kritického přehodnocování rámcových vzdělávacích programů (RVP) na základě vnějších podnětů a dat zjištěných při hodnocení kurikula. </a:t>
            </a:r>
          </a:p>
          <a:p>
            <a:r>
              <a:rPr lang="cs-CZ" dirty="0" smtClean="0"/>
              <a:t>Ověřování, zda platné stávající RVP zohledňují nové podněty a zda jsou nebo nejsou příčinou problémů zjištěných při hodnocení kurikula.</a:t>
            </a:r>
          </a:p>
          <a:p>
            <a:r>
              <a:rPr lang="cs-CZ" dirty="0" smtClean="0"/>
              <a:t>Nemusí nutně znamenat jeho změnu. Naopak, závěry z revize mohou ukázat, že ke změně nemusí dojít (změna RVP není nutná).Revize můžeme chápat jako pravidelné hodnocení, zkoumání funkčnosti textu dokumentu.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Kurikulum bylo vždy předmětem výzkumu, který má ve školství dlouholetou tradici. V současné době probíhají výzkumy zaměřené na ověření kvality výuky podle nových </a:t>
            </a:r>
            <a:r>
              <a:rPr lang="cs-CZ" dirty="0" err="1" smtClean="0"/>
              <a:t>kurikulárních</a:t>
            </a:r>
            <a:r>
              <a:rPr lang="cs-CZ" dirty="0" smtClean="0"/>
              <a:t> dokumentů a monitorování potřeb učitelů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Vycházejí z nové strategie vzdělávání, která zdůrazňuje klíčové kompetence, jejich provázanost se vzdělávacím obsahem a uplatnění získaných vědomostí a dovedností v praktickém životě</a:t>
            </a:r>
          </a:p>
          <a:p>
            <a:r>
              <a:rPr lang="cs-CZ" dirty="0" smtClean="0"/>
              <a:t>Vycházejí z koncepce celoživotního učení</a:t>
            </a:r>
          </a:p>
          <a:p>
            <a:r>
              <a:rPr lang="cs-CZ" dirty="0" smtClean="0"/>
              <a:t>Formulují očekávanou úroveň vzdělání stanovenou pro všechny absolventy jednotlivých etap vzdělávání</a:t>
            </a:r>
          </a:p>
          <a:p>
            <a:r>
              <a:rPr lang="cs-CZ" dirty="0" smtClean="0"/>
              <a:t>Podporují pedagogickou autonomii škol a profesní odpovědnost učitelů za výsledky vzdělávání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předškolní vzdělávání (RVP PV)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 vydán s účinností od 1. března 2005. </a:t>
            </a:r>
          </a:p>
          <a:p>
            <a:r>
              <a:rPr lang="cs-CZ" dirty="0" smtClean="0"/>
              <a:t>Od 1. září 2007 mají mateřské školy a přípravné třídy ZŠ povinnost pracovat podle vlastních školních vzdělávacích programů.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základní vzdělávání (RVP ZV)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 schválen a vydán s účinností od 1. září 2005</a:t>
            </a:r>
          </a:p>
          <a:p>
            <a:r>
              <a:rPr lang="cs-CZ" dirty="0" smtClean="0"/>
              <a:t>Od 1. září 2007 mají základní školy povinnost pracovat podle vlastních vzdělávacích programů, a to v 1.–6. ročnících </a:t>
            </a:r>
          </a:p>
          <a:p>
            <a:r>
              <a:rPr lang="cs-CZ" dirty="0" smtClean="0"/>
              <a:t>ve 2. a 7. ročníku od září 2008, </a:t>
            </a:r>
          </a:p>
          <a:p>
            <a:r>
              <a:rPr lang="cs-CZ" dirty="0" smtClean="0"/>
              <a:t>ve 3. a 8. ročníku od září 2009, </a:t>
            </a:r>
          </a:p>
          <a:p>
            <a:r>
              <a:rPr lang="cs-CZ" dirty="0" smtClean="0"/>
              <a:t>ve 4. a 9. ročníku od září 2010 a </a:t>
            </a:r>
          </a:p>
          <a:p>
            <a:r>
              <a:rPr lang="cs-CZ" dirty="0" smtClean="0"/>
              <a:t>v 5. ročnících od září 2011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Navazuje svým pojetím na RVP PV a je východiskem pro koncepci rámcových vzdělávacích programů pro střední vzdělávání</a:t>
            </a:r>
          </a:p>
          <a:p>
            <a:r>
              <a:rPr lang="cs-CZ" dirty="0" smtClean="0"/>
              <a:t>Vymezuje vše, co je společné a nezbytné v povinném základním vzdělávání žáků, včetně vzdělávání v odpovídajících ročnících víceletých středních škol</a:t>
            </a:r>
          </a:p>
          <a:p>
            <a:r>
              <a:rPr lang="cs-CZ" dirty="0" smtClean="0"/>
              <a:t>Specifikuje úroveň klíčových kompetencí, jíž by měli žáci dosáhnout na konci základního vzdělávání</a:t>
            </a:r>
          </a:p>
          <a:p>
            <a:r>
              <a:rPr lang="cs-CZ" dirty="0" smtClean="0"/>
              <a:t>Vymezuje vzdělávací obsah – očekávané výstupy a učivo</a:t>
            </a:r>
          </a:p>
          <a:p>
            <a:r>
              <a:rPr lang="cs-CZ" dirty="0" smtClean="0"/>
              <a:t>Zařazuje jako závaznou součást základního vzdělávání průřezová témata s výrazně formativními funkcemi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 </a:t>
            </a:r>
          </a:p>
          <a:p>
            <a:r>
              <a:rPr lang="cs-CZ" dirty="0" smtClean="0"/>
              <a:t>umožňuje modifikaci vzdělávacího obsahu pro vzdělávání žáků se speciálními vzdělávacími potřebami</a:t>
            </a:r>
          </a:p>
          <a:p>
            <a:r>
              <a:rPr lang="cs-CZ" dirty="0" smtClean="0"/>
              <a:t>je závazný pro všechny střední školy při stanovování požadavků přijímacího řízení pro vstup do středního vzdělávání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žáků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Žáci s lehkým mentálním postižením se vzdělávají podle přílohy Rámcového vzdělávacího programu pro základní vzdělávání. </a:t>
            </a:r>
          </a:p>
          <a:p>
            <a:r>
              <a:rPr lang="cs-CZ" dirty="0" smtClean="0"/>
              <a:t>Žáci s těžkým mentálním postižením, žáci s více vadami a žáci s autismem, kteří navštěvují základní školu speciální, se vzdělávají podle samostatného rámcového vzdělávacího programu.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Dlouhodobý záměr vzdělávání a rozvoje vzdělávací soustavy České republiky na období 2011 - 2015 </a:t>
            </a:r>
          </a:p>
          <a:p>
            <a:r>
              <a:rPr lang="cs-CZ" dirty="0"/>
              <a:t>P</a:t>
            </a:r>
            <a:r>
              <a:rPr lang="cs-CZ" dirty="0" smtClean="0"/>
              <a:t>ro oblast regionálního školství představuje významný nástroj formování vzdělávací soustavy. </a:t>
            </a:r>
          </a:p>
          <a:p>
            <a:r>
              <a:rPr lang="cs-CZ" dirty="0" smtClean="0"/>
              <a:t>Uvádí základní směry a cíle dalšího vývoje, stanoví opatření na úrovni státu na dobu nejméně čtyř let s cílem sjednotit vzdělávací politiku 14 krajů a státu. 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Zásadní změna </a:t>
            </a:r>
            <a:r>
              <a:rPr lang="cs-CZ" dirty="0" smtClean="0"/>
              <a:t>vzdělávání i vzdělávací politiky pro zvýšení a zlepšení kvality vzdělávání a efektivity výsledků vzdělávání</a:t>
            </a:r>
          </a:p>
          <a:p>
            <a:r>
              <a:rPr lang="cs-CZ" b="1" dirty="0" smtClean="0"/>
              <a:t>Změna   - </a:t>
            </a:r>
            <a:r>
              <a:rPr lang="cs-CZ" dirty="0" smtClean="0"/>
              <a:t>cílů a obsahu vzdělávání směrem k utváření a rozvoji životních dovednosti (klíčových kompetencí) a k přípravě žáků pro praktický život </a:t>
            </a:r>
          </a:p>
          <a:p>
            <a:pPr>
              <a:buNone/>
            </a:pPr>
            <a:r>
              <a:rPr lang="cs-CZ" dirty="0" smtClean="0"/>
              <a:t>		       - v procesu řízení vzdělávání, jeho </a:t>
            </a:r>
          </a:p>
          <a:p>
            <a:pPr>
              <a:buNone/>
            </a:pPr>
            <a:r>
              <a:rPr lang="cs-CZ" dirty="0" smtClean="0"/>
              <a:t>		       - průběžné diagnostice a </a:t>
            </a:r>
          </a:p>
          <a:p>
            <a:pPr>
              <a:buNone/>
            </a:pPr>
            <a:r>
              <a:rPr lang="cs-CZ" dirty="0" smtClean="0"/>
              <a:t>		       - způsobu hodnocení dosahovaných výsledků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DZ - princip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</a:t>
            </a:r>
            <a:r>
              <a:rPr lang="cs-CZ" smtClean="0"/>
              <a:t>výšit </a:t>
            </a:r>
            <a:r>
              <a:rPr lang="cs-CZ" dirty="0" smtClean="0"/>
              <a:t>kvalitu a efektivitu ve vzdělávání, a tím také konkurenceschopnost naší republiky v mezinárodním porovnání.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Priority 2016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Priorita č. 1 - </a:t>
            </a:r>
            <a:r>
              <a:rPr lang="cs-CZ" b="1" dirty="0" smtClean="0"/>
              <a:t>společné vzdělávání</a:t>
            </a:r>
          </a:p>
          <a:p>
            <a:r>
              <a:rPr lang="pt-BR" dirty="0" smtClean="0"/>
              <a:t>Priorita č. 2 - </a:t>
            </a:r>
            <a:r>
              <a:rPr lang="pt-BR" b="1" dirty="0" smtClean="0"/>
              <a:t>reforma financování regionálního školství</a:t>
            </a:r>
          </a:p>
          <a:p>
            <a:r>
              <a:rPr lang="cs-CZ" dirty="0" smtClean="0"/>
              <a:t>Priorita č. 3 - </a:t>
            </a:r>
            <a:r>
              <a:rPr lang="cs-CZ" b="1" dirty="0" smtClean="0"/>
              <a:t>kariérní řád - profesní rozvoj pedagogických 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vzdělávací program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ředitel</a:t>
            </a:r>
          </a:p>
          <a:p>
            <a:r>
              <a:rPr lang="cs-CZ" dirty="0" smtClean="0"/>
              <a:t>K jeho návrhu se vyjadřuje školská rada</a:t>
            </a:r>
          </a:p>
          <a:p>
            <a:r>
              <a:rPr lang="cs-CZ" dirty="0" smtClean="0"/>
              <a:t>Musí být v souladu s rámcovým vzdělávacím programem</a:t>
            </a:r>
          </a:p>
          <a:p>
            <a:r>
              <a:rPr lang="cs-CZ" dirty="0" smtClean="0"/>
              <a:t>Musí být přístupný veřejnosti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školního vzdělávacího programu s rámcovým vzdělávacím programem bude  v rámci své inspekční činnosti sledovat Česká školní inspekce.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 latinského slova </a:t>
            </a:r>
            <a:r>
              <a:rPr lang="cs-CZ" i="1" dirty="0" smtClean="0"/>
              <a:t>curriculum</a:t>
            </a:r>
            <a:r>
              <a:rPr lang="cs-CZ" dirty="0" smtClean="0"/>
              <a:t> (běh, závodní dráha, vůz), v přeneseném významu pak vyjadřuje posun po plánované cestě (trase).</a:t>
            </a:r>
          </a:p>
          <a:p>
            <a:r>
              <a:rPr lang="cs-CZ" dirty="0" smtClean="0"/>
              <a:t>V pedagogice  - původně pouze učivo, později se jeho význam rozšiřoval a měnil. V současnosti se uvádí více než stovka definic kurikula, které se vztahují k různým vzdělávacím koncepcím a jednotlivým výkladům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 </a:t>
            </a:r>
          </a:p>
          <a:p>
            <a:r>
              <a:rPr lang="cs-CZ" dirty="0" smtClean="0"/>
              <a:t>Obsah vzdělávání</a:t>
            </a:r>
          </a:p>
          <a:p>
            <a:r>
              <a:rPr lang="cs-CZ" dirty="0" smtClean="0"/>
              <a:t>Vztahy ve vzdělávání </a:t>
            </a:r>
          </a:p>
          <a:p>
            <a:r>
              <a:rPr lang="cs-CZ" dirty="0" smtClean="0"/>
              <a:t>Prostředí pro vzdělávání </a:t>
            </a:r>
          </a:p>
          <a:p>
            <a:r>
              <a:rPr lang="cs-CZ" dirty="0" smtClean="0"/>
              <a:t>Průběh vzdělávání</a:t>
            </a:r>
          </a:p>
          <a:p>
            <a:r>
              <a:rPr lang="cs-CZ" dirty="0" smtClean="0"/>
              <a:t>Výsledky vzdělávání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Průcha  </a:t>
            </a:r>
            <a:r>
              <a:rPr lang="cs-CZ" i="1" dirty="0" smtClean="0"/>
              <a:t>Moderní pedagogika</a:t>
            </a:r>
            <a:r>
              <a:rPr lang="cs-CZ" dirty="0" smtClean="0"/>
              <a:t> (2005) :</a:t>
            </a:r>
          </a:p>
          <a:p>
            <a:r>
              <a:rPr lang="cs-CZ" dirty="0" smtClean="0"/>
              <a:t>„obsah vzdělávání, který zahrnuje veškeré zkušenosti, které žáci získávají ve škole a v činnostech ke škole se vztahujících, zejména jejich plánování, zprostředkovávání a hodnocení“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5 </a:t>
            </a:r>
            <a:r>
              <a:rPr lang="pt-BR" b="1" dirty="0" smtClean="0"/>
              <a:t>forem existence obsahu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Akceptační forma </a:t>
            </a:r>
            <a:r>
              <a:rPr lang="cs-CZ" dirty="0" smtClean="0"/>
              <a:t>– dokumenty školské politiky, národní priority ve vzdělávání, koncepce zájmových skupin</a:t>
            </a:r>
          </a:p>
          <a:p>
            <a:r>
              <a:rPr lang="cs-CZ" b="1" dirty="0" smtClean="0"/>
              <a:t>Projektová forma </a:t>
            </a:r>
            <a:r>
              <a:rPr lang="cs-CZ" dirty="0" smtClean="0"/>
              <a:t>– vzdělávací programy, učební plány a osnovy, standardy vzdělávání</a:t>
            </a:r>
          </a:p>
          <a:p>
            <a:r>
              <a:rPr lang="cs-CZ" b="1" dirty="0" smtClean="0"/>
              <a:t>Realizovaná forma </a:t>
            </a:r>
            <a:r>
              <a:rPr lang="cs-CZ" dirty="0" smtClean="0"/>
              <a:t>– konkrétní prezentace učiva realizovaná učiteli nebo výukovými médii</a:t>
            </a:r>
          </a:p>
          <a:p>
            <a:r>
              <a:rPr lang="cs-CZ" b="1" dirty="0" err="1" smtClean="0"/>
              <a:t>Rezultátová</a:t>
            </a:r>
            <a:r>
              <a:rPr lang="cs-CZ" b="1" dirty="0" smtClean="0"/>
              <a:t> forma </a:t>
            </a:r>
            <a:r>
              <a:rPr lang="cs-CZ" dirty="0" smtClean="0"/>
              <a:t>– vzdělávací výsledky (osvojené učivo)</a:t>
            </a:r>
          </a:p>
          <a:p>
            <a:r>
              <a:rPr lang="cs-CZ" b="1" dirty="0" smtClean="0"/>
              <a:t>Efektová forma </a:t>
            </a:r>
            <a:r>
              <a:rPr lang="cs-CZ" dirty="0" smtClean="0"/>
              <a:t>– efekty obsahu vzdělávání v profesní kariéře lidí, jejich politických postojích a pracovních schopnostech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vyvíjející a obměňující se proces ve shodě s potřebami a hodnotami společnosti a s potřebami žáků. Jedná se o živý dokument, který se mění především na základě zkušeností s jeho realizací v praxi.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Bílá kniha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vzdělávání v ČR</a:t>
            </a:r>
          </a:p>
          <a:p>
            <a:r>
              <a:rPr lang="cs-CZ" dirty="0" smtClean="0"/>
              <a:t>Formuje vládní strategii v oblasti vzdělávání Strategie odráží celospolečenské zájmy a dává konkrétní podněty k práci škol</a:t>
            </a:r>
          </a:p>
          <a:p>
            <a:r>
              <a:rPr lang="cs-CZ" dirty="0" smtClean="0"/>
              <a:t>Vytváří nové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858</Words>
  <Application>Microsoft Office PowerPoint</Application>
  <PresentationFormat>Předvádění na obrazovce (4:3)</PresentationFormat>
  <Paragraphs>136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Kurikulární politika – řízení pedagogického procesu</vt:lpstr>
      <vt:lpstr>Školská reforma v ČR</vt:lpstr>
      <vt:lpstr>Kurikulární reforma</vt:lpstr>
      <vt:lpstr>Kurikulum</vt:lpstr>
      <vt:lpstr>Obsah kurikula</vt:lpstr>
      <vt:lpstr>Definice</vt:lpstr>
      <vt:lpstr>5 forem existence obsahu vzdělávání </vt:lpstr>
      <vt:lpstr>Kurikulum je</vt:lpstr>
      <vt:lpstr>Tzv. Bílá kniha</vt:lpstr>
      <vt:lpstr>Kurikulární dokumenty</vt:lpstr>
      <vt:lpstr>Státní a školní dokumenty</vt:lpstr>
      <vt:lpstr>Systém kurikulárních dokumentů</vt:lpstr>
      <vt:lpstr>Součást kurikulárních dokumentů</vt:lpstr>
      <vt:lpstr>Celoživotní učení pro všechny</vt:lpstr>
      <vt:lpstr>Realizace konceptu celoživotního vzdělávání</vt:lpstr>
      <vt:lpstr>Zamýšlené kurikulum</vt:lpstr>
      <vt:lpstr>Realizované kurikulum </vt:lpstr>
      <vt:lpstr>Dosažené kurikulum</vt:lpstr>
      <vt:lpstr>Formální kurikulum</vt:lpstr>
      <vt:lpstr>Neformální kurikulum</vt:lpstr>
      <vt:lpstr>Revize kurikula</vt:lpstr>
      <vt:lpstr>Kurikulum a výzkum</vt:lpstr>
      <vt:lpstr>Rámcové vzdělávací programy</vt:lpstr>
      <vt:lpstr>Rámcový program pro předškolní vzdělávání (RVP PV)</vt:lpstr>
      <vt:lpstr>Rámcový program pro základní vzdělávání (RVP ZV)</vt:lpstr>
      <vt:lpstr>RVP ZV</vt:lpstr>
      <vt:lpstr>RVP ZV</vt:lpstr>
      <vt:lpstr>Vzdělávání žáků s postižením</vt:lpstr>
      <vt:lpstr>Dlouhodobý záměr</vt:lpstr>
      <vt:lpstr>DZ - princip</vt:lpstr>
      <vt:lpstr>Priority 2016</vt:lpstr>
      <vt:lpstr>Školní vzdělávací program </vt:lpstr>
      <vt:lpstr>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Javorova Barbora</cp:lastModifiedBy>
  <cp:revision>23</cp:revision>
  <dcterms:created xsi:type="dcterms:W3CDTF">2013-02-18T13:49:15Z</dcterms:created>
  <dcterms:modified xsi:type="dcterms:W3CDTF">2017-03-18T09:56:07Z</dcterms:modified>
</cp:coreProperties>
</file>