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74" r:id="rId21"/>
    <p:sldId id="280" r:id="rId22"/>
    <p:sldId id="275" r:id="rId23"/>
    <p:sldId id="276" r:id="rId24"/>
    <p:sldId id="277" r:id="rId25"/>
    <p:sldId id="278"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9" r:id="rId39"/>
    <p:sldId id="293" r:id="rId40"/>
    <p:sldId id="297" r:id="rId41"/>
    <p:sldId id="294" r:id="rId42"/>
    <p:sldId id="296" r:id="rId43"/>
    <p:sldId id="295" r:id="rId44"/>
    <p:sldId id="298" r:id="rId45"/>
    <p:sldId id="300" r:id="rId46"/>
    <p:sldId id="301" r:id="rId47"/>
    <p:sldId id="302" r:id="rId4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6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182F6D-073D-4216-AD84-847F9C965ED6}" type="datetimeFigureOut">
              <a:rPr lang="cs-CZ" smtClean="0"/>
              <a:t>9.4.2016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2BEBF-93CF-4C8B-B6C8-670CAB682955}" type="slidenum">
              <a:rPr lang="cs-CZ" smtClean="0"/>
              <a:t>‹#›</a:t>
            </a:fld>
            <a:endParaRPr lang="cs-CZ"/>
          </a:p>
        </p:txBody>
      </p:sp>
    </p:spTree>
    <p:extLst>
      <p:ext uri="{BB962C8B-B14F-4D97-AF65-F5344CB8AC3E}">
        <p14:creationId xmlns:p14="http://schemas.microsoft.com/office/powerpoint/2010/main" val="2711490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9090EAB-6D64-4BAB-8A33-3590DB179156}" type="datetime1">
              <a:rPr lang="cs-CZ" smtClean="0"/>
              <a:t>9.4.2016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E4450E5-EFE9-4847-957B-B1EDDFF3ACBD}" type="slidenum">
              <a:rPr lang="cs-CZ" smtClean="0"/>
              <a:t>‹#›</a:t>
            </a:fld>
            <a:endParaRPr lang="cs-CZ"/>
          </a:p>
        </p:txBody>
      </p:sp>
    </p:spTree>
    <p:extLst>
      <p:ext uri="{BB962C8B-B14F-4D97-AF65-F5344CB8AC3E}">
        <p14:creationId xmlns:p14="http://schemas.microsoft.com/office/powerpoint/2010/main" val="3943593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310A9FD-4FE1-4061-8A1D-AEFD7542CD15}" type="datetime1">
              <a:rPr lang="cs-CZ" smtClean="0"/>
              <a:t>9.4.2016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E4450E5-EFE9-4847-957B-B1EDDFF3ACBD}" type="slidenum">
              <a:rPr lang="cs-CZ" smtClean="0"/>
              <a:t>‹#›</a:t>
            </a:fld>
            <a:endParaRPr lang="cs-CZ"/>
          </a:p>
        </p:txBody>
      </p:sp>
    </p:spTree>
    <p:extLst>
      <p:ext uri="{BB962C8B-B14F-4D97-AF65-F5344CB8AC3E}">
        <p14:creationId xmlns:p14="http://schemas.microsoft.com/office/powerpoint/2010/main" val="3145024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A940E73-267F-43A4-A432-0312C0FA27B1}" type="datetime1">
              <a:rPr lang="cs-CZ" smtClean="0"/>
              <a:t>9.4.2016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E4450E5-EFE9-4847-957B-B1EDDFF3ACBD}" type="slidenum">
              <a:rPr lang="cs-CZ" smtClean="0"/>
              <a:t>‹#›</a:t>
            </a:fld>
            <a:endParaRPr lang="cs-CZ"/>
          </a:p>
        </p:txBody>
      </p:sp>
    </p:spTree>
    <p:extLst>
      <p:ext uri="{BB962C8B-B14F-4D97-AF65-F5344CB8AC3E}">
        <p14:creationId xmlns:p14="http://schemas.microsoft.com/office/powerpoint/2010/main" val="304214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F455612-3E08-4423-9322-143E3727AB44}" type="datetime1">
              <a:rPr lang="cs-CZ" smtClean="0"/>
              <a:t>9.4.2016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E4450E5-EFE9-4847-957B-B1EDDFF3ACBD}" type="slidenum">
              <a:rPr lang="cs-CZ" smtClean="0"/>
              <a:t>‹#›</a:t>
            </a:fld>
            <a:endParaRPr lang="cs-CZ"/>
          </a:p>
        </p:txBody>
      </p:sp>
    </p:spTree>
    <p:extLst>
      <p:ext uri="{BB962C8B-B14F-4D97-AF65-F5344CB8AC3E}">
        <p14:creationId xmlns:p14="http://schemas.microsoft.com/office/powerpoint/2010/main" val="118918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FF4882FC-C815-4E18-99D6-4095CA13DE07}" type="datetime1">
              <a:rPr lang="cs-CZ" smtClean="0"/>
              <a:t>9.4.2016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E4450E5-EFE9-4847-957B-B1EDDFF3ACBD}" type="slidenum">
              <a:rPr lang="cs-CZ" smtClean="0"/>
              <a:t>‹#›</a:t>
            </a:fld>
            <a:endParaRPr lang="cs-CZ"/>
          </a:p>
        </p:txBody>
      </p:sp>
    </p:spTree>
    <p:extLst>
      <p:ext uri="{BB962C8B-B14F-4D97-AF65-F5344CB8AC3E}">
        <p14:creationId xmlns:p14="http://schemas.microsoft.com/office/powerpoint/2010/main" val="994199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2225A44-B612-46F6-8FD1-F9DA89ADD734}" type="datetime1">
              <a:rPr lang="cs-CZ" smtClean="0"/>
              <a:t>9.4.2016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E4450E5-EFE9-4847-957B-B1EDDFF3ACBD}" type="slidenum">
              <a:rPr lang="cs-CZ" smtClean="0"/>
              <a:t>‹#›</a:t>
            </a:fld>
            <a:endParaRPr lang="cs-CZ"/>
          </a:p>
        </p:txBody>
      </p:sp>
    </p:spTree>
    <p:extLst>
      <p:ext uri="{BB962C8B-B14F-4D97-AF65-F5344CB8AC3E}">
        <p14:creationId xmlns:p14="http://schemas.microsoft.com/office/powerpoint/2010/main" val="346916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4890BD-F5AE-4359-B194-192BD5A882D2}" type="datetime1">
              <a:rPr lang="cs-CZ" smtClean="0"/>
              <a:t>9.4.2016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E4450E5-EFE9-4847-957B-B1EDDFF3ACBD}" type="slidenum">
              <a:rPr lang="cs-CZ" smtClean="0"/>
              <a:t>‹#›</a:t>
            </a:fld>
            <a:endParaRPr lang="cs-CZ"/>
          </a:p>
        </p:txBody>
      </p:sp>
    </p:spTree>
    <p:extLst>
      <p:ext uri="{BB962C8B-B14F-4D97-AF65-F5344CB8AC3E}">
        <p14:creationId xmlns:p14="http://schemas.microsoft.com/office/powerpoint/2010/main" val="246250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098D69A-2EBB-4883-ADD1-60EA21604FE9}" type="datetime1">
              <a:rPr lang="cs-CZ" smtClean="0"/>
              <a:t>9.4.2016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E4450E5-EFE9-4847-957B-B1EDDFF3ACBD}" type="slidenum">
              <a:rPr lang="cs-CZ" smtClean="0"/>
              <a:t>‹#›</a:t>
            </a:fld>
            <a:endParaRPr lang="cs-CZ"/>
          </a:p>
        </p:txBody>
      </p:sp>
    </p:spTree>
    <p:extLst>
      <p:ext uri="{BB962C8B-B14F-4D97-AF65-F5344CB8AC3E}">
        <p14:creationId xmlns:p14="http://schemas.microsoft.com/office/powerpoint/2010/main" val="3215366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3A3F965-397E-4830-8877-D853A3B89172}" type="datetime1">
              <a:rPr lang="cs-CZ" smtClean="0"/>
              <a:t>9.4.2016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a:t>
            </a:fld>
            <a:endParaRPr lang="cs-CZ"/>
          </a:p>
        </p:txBody>
      </p:sp>
    </p:spTree>
    <p:extLst>
      <p:ext uri="{BB962C8B-B14F-4D97-AF65-F5344CB8AC3E}">
        <p14:creationId xmlns:p14="http://schemas.microsoft.com/office/powerpoint/2010/main" val="1350417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7FA1253-74EC-4BF0-9321-B440CBF5D6A8}" type="datetime1">
              <a:rPr lang="cs-CZ" smtClean="0"/>
              <a:t>9.4.2016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E4450E5-EFE9-4847-957B-B1EDDFF3ACBD}" type="slidenum">
              <a:rPr lang="cs-CZ" smtClean="0"/>
              <a:t>‹#›</a:t>
            </a:fld>
            <a:endParaRPr lang="cs-CZ"/>
          </a:p>
        </p:txBody>
      </p:sp>
    </p:spTree>
    <p:extLst>
      <p:ext uri="{BB962C8B-B14F-4D97-AF65-F5344CB8AC3E}">
        <p14:creationId xmlns:p14="http://schemas.microsoft.com/office/powerpoint/2010/main" val="1147333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3586CE3-FD1E-41E0-B293-F965F17E2ABE}" type="datetime1">
              <a:rPr lang="cs-CZ" smtClean="0"/>
              <a:t>9.4.2016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E4450E5-EFE9-4847-957B-B1EDDFF3ACBD}" type="slidenum">
              <a:rPr lang="cs-CZ" smtClean="0"/>
              <a:t>‹#›</a:t>
            </a:fld>
            <a:endParaRPr lang="cs-CZ"/>
          </a:p>
        </p:txBody>
      </p:sp>
    </p:spTree>
    <p:extLst>
      <p:ext uri="{BB962C8B-B14F-4D97-AF65-F5344CB8AC3E}">
        <p14:creationId xmlns:p14="http://schemas.microsoft.com/office/powerpoint/2010/main" val="561712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E7F392-DB3C-4144-B7A6-15A3703424F3}" type="datetime1">
              <a:rPr lang="cs-CZ" smtClean="0"/>
              <a:t>9.4.2016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450E5-EFE9-4847-957B-B1EDDFF3ACBD}" type="slidenum">
              <a:rPr lang="cs-CZ" smtClean="0"/>
              <a:t>‹#›</a:t>
            </a:fld>
            <a:endParaRPr lang="cs-CZ"/>
          </a:p>
        </p:txBody>
      </p:sp>
    </p:spTree>
    <p:extLst>
      <p:ext uri="{BB962C8B-B14F-4D97-AF65-F5344CB8AC3E}">
        <p14:creationId xmlns:p14="http://schemas.microsoft.com/office/powerpoint/2010/main" val="3642820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2132856"/>
            <a:ext cx="7772400" cy="2664296"/>
          </a:xfrm>
          <a:ln>
            <a:solidFill>
              <a:schemeClr val="tx1"/>
            </a:solidFill>
          </a:ln>
        </p:spPr>
        <p:txBody>
          <a:bodyPr>
            <a:normAutofit/>
          </a:bodyPr>
          <a:lstStyle/>
          <a:p>
            <a:r>
              <a:rPr lang="cs-CZ" sz="3200" b="1" i="1" dirty="0" smtClean="0">
                <a:solidFill>
                  <a:schemeClr val="accent6">
                    <a:lumMod val="75000"/>
                  </a:schemeClr>
                </a:solidFill>
                <a:latin typeface="Times New Roman" panose="02020603050405020304" pitchFamily="18" charset="0"/>
                <a:cs typeface="Times New Roman" panose="02020603050405020304" pitchFamily="18" charset="0"/>
              </a:rPr>
              <a:t>Teorie a metodika výchovy pro střední odborné školy (vybrané kapitoly) </a:t>
            </a:r>
            <a:br>
              <a:rPr lang="cs-CZ" sz="3200" b="1" i="1" dirty="0" smtClean="0">
                <a:solidFill>
                  <a:schemeClr val="accent6">
                    <a:lumMod val="75000"/>
                  </a:schemeClr>
                </a:solidFill>
                <a:latin typeface="Times New Roman" panose="02020603050405020304" pitchFamily="18" charset="0"/>
                <a:cs typeface="Times New Roman" panose="02020603050405020304" pitchFamily="18" charset="0"/>
              </a:rPr>
            </a:br>
            <a:r>
              <a:rPr lang="cs-CZ" sz="2800" b="1" i="1" dirty="0" smtClean="0">
                <a:solidFill>
                  <a:schemeClr val="accent6">
                    <a:lumMod val="75000"/>
                  </a:schemeClr>
                </a:solidFill>
                <a:latin typeface="Times New Roman" panose="02020603050405020304" pitchFamily="18" charset="0"/>
                <a:cs typeface="Times New Roman" panose="02020603050405020304" pitchFamily="18" charset="0"/>
              </a:rPr>
              <a:t/>
            </a:r>
            <a:br>
              <a:rPr lang="cs-CZ" sz="2800" b="1" i="1" dirty="0" smtClean="0">
                <a:solidFill>
                  <a:schemeClr val="accent6">
                    <a:lumMod val="75000"/>
                  </a:schemeClr>
                </a:solidFill>
                <a:latin typeface="Times New Roman" panose="02020603050405020304" pitchFamily="18" charset="0"/>
                <a:cs typeface="Times New Roman" panose="02020603050405020304" pitchFamily="18" charset="0"/>
              </a:rPr>
            </a:br>
            <a:r>
              <a:rPr lang="cs-CZ" sz="2800" b="1" i="1" dirty="0" smtClean="0">
                <a:latin typeface="Times New Roman" panose="02020603050405020304" pitchFamily="18" charset="0"/>
                <a:cs typeface="Times New Roman" panose="02020603050405020304" pitchFamily="18" charset="0"/>
              </a:rPr>
              <a:t>Výuková opora</a:t>
            </a:r>
            <a:endParaRPr lang="cs-CZ" sz="2800" b="1" i="1"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a:xfrm>
            <a:off x="1475656" y="4941168"/>
            <a:ext cx="6400800" cy="1752600"/>
          </a:xfrm>
        </p:spPr>
        <p:txBody>
          <a:bodyPr>
            <a:normAutofit/>
          </a:bodyPr>
          <a:lstStyle/>
          <a:p>
            <a:r>
              <a:rPr lang="cs-CZ" sz="2400" dirty="0" smtClean="0">
                <a:solidFill>
                  <a:schemeClr val="tx1"/>
                </a:solidFill>
                <a:latin typeface="Times New Roman" panose="02020603050405020304" pitchFamily="18" charset="0"/>
                <a:cs typeface="Times New Roman" panose="02020603050405020304" pitchFamily="18" charset="0"/>
              </a:rPr>
              <a:t>Pavel Pecina</a:t>
            </a:r>
          </a:p>
          <a:p>
            <a:endParaRPr lang="cs-CZ" sz="2400" dirty="0" smtClean="0">
              <a:solidFill>
                <a:schemeClr val="tx1"/>
              </a:solidFill>
              <a:latin typeface="Times New Roman" panose="02020603050405020304" pitchFamily="18" charset="0"/>
              <a:cs typeface="Times New Roman" panose="02020603050405020304" pitchFamily="18" charset="0"/>
            </a:endParaRPr>
          </a:p>
          <a:p>
            <a:r>
              <a:rPr lang="cs-CZ" sz="2400" b="1" dirty="0" smtClean="0">
                <a:solidFill>
                  <a:schemeClr val="tx1"/>
                </a:solidFill>
                <a:latin typeface="Times New Roman" panose="02020603050405020304" pitchFamily="18" charset="0"/>
                <a:cs typeface="Times New Roman" panose="02020603050405020304" pitchFamily="18" charset="0"/>
              </a:rPr>
              <a:t>Brno 2016</a:t>
            </a: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188640"/>
            <a:ext cx="180340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ástupný symbol pro číslo snímku 4"/>
          <p:cNvSpPr>
            <a:spLocks noGrp="1"/>
          </p:cNvSpPr>
          <p:nvPr>
            <p:ph type="sldNum" sz="quarter" idx="12"/>
          </p:nvPr>
        </p:nvSpPr>
        <p:spPr/>
        <p:txBody>
          <a:bodyPr/>
          <a:lstStyle/>
          <a:p>
            <a:fld id="{9E4450E5-EFE9-4847-957B-B1EDDFF3ACBD}" type="slidenum">
              <a:rPr lang="cs-CZ" smtClean="0"/>
              <a:t>1</a:t>
            </a:fld>
            <a:endParaRPr lang="cs-CZ"/>
          </a:p>
        </p:txBody>
      </p:sp>
    </p:spTree>
    <p:extLst>
      <p:ext uri="{BB962C8B-B14F-4D97-AF65-F5344CB8AC3E}">
        <p14:creationId xmlns:p14="http://schemas.microsoft.com/office/powerpoint/2010/main" val="1523657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787208" cy="634082"/>
          </a:xfrm>
        </p:spPr>
        <p:txBody>
          <a:bodyPr>
            <a:normAutofit/>
          </a:bodyPr>
          <a:lstStyle/>
          <a:p>
            <a:pPr algn="l"/>
            <a:r>
              <a:rPr lang="cs-CZ" sz="2400" b="1" dirty="0" smtClean="0">
                <a:solidFill>
                  <a:schemeClr val="accent6">
                    <a:lumMod val="75000"/>
                  </a:schemeClr>
                </a:solidFill>
                <a:latin typeface="Times New Roman" panose="02020603050405020304" pitchFamily="18" charset="0"/>
                <a:ea typeface="+mn-ea"/>
                <a:cs typeface="Times New Roman" panose="02020603050405020304" pitchFamily="18" charset="0"/>
              </a:rPr>
              <a:t>3. Hodnotová </a:t>
            </a:r>
            <a:r>
              <a:rPr lang="cs-CZ" sz="2400" b="1" dirty="0">
                <a:solidFill>
                  <a:schemeClr val="accent6">
                    <a:lumMod val="75000"/>
                  </a:schemeClr>
                </a:solidFill>
                <a:latin typeface="Times New Roman" panose="02020603050405020304" pitchFamily="18" charset="0"/>
                <a:ea typeface="+mn-ea"/>
                <a:cs typeface="Times New Roman" panose="02020603050405020304" pitchFamily="18" charset="0"/>
              </a:rPr>
              <a:t>orientace v současnosti a výchova</a:t>
            </a:r>
            <a:endParaRPr lang="cs-CZ" sz="2400" b="1" dirty="0">
              <a:solidFill>
                <a:schemeClr val="accent6">
                  <a:lumMod val="75000"/>
                </a:schemeClr>
              </a:solidFill>
            </a:endParaRPr>
          </a:p>
        </p:txBody>
      </p:sp>
      <p:sp>
        <p:nvSpPr>
          <p:cNvPr id="3" name="Zástupný symbol pro obsah 2"/>
          <p:cNvSpPr>
            <a:spLocks noGrp="1"/>
          </p:cNvSpPr>
          <p:nvPr>
            <p:ph idx="1"/>
          </p:nvPr>
        </p:nvSpPr>
        <p:spPr>
          <a:xfrm>
            <a:off x="457200" y="1124744"/>
            <a:ext cx="8229600" cy="5001419"/>
          </a:xfrm>
        </p:spPr>
        <p:txBody>
          <a:bodyPr>
            <a:normAutofit/>
          </a:bodyPr>
          <a:lstStyle/>
          <a:p>
            <a:pPr algn="just"/>
            <a:r>
              <a:rPr lang="cs-CZ" sz="2000" b="1" dirty="0" smtClean="0">
                <a:latin typeface="Times New Roman" panose="02020603050405020304" pitchFamily="18" charset="0"/>
                <a:cs typeface="Times New Roman" panose="02020603050405020304" pitchFamily="18" charset="0"/>
              </a:rPr>
              <a:t>Hodnoty </a:t>
            </a:r>
            <a:r>
              <a:rPr lang="cs-CZ" sz="2000" dirty="0" smtClean="0">
                <a:latin typeface="Times New Roman" panose="02020603050405020304" pitchFamily="18" charset="0"/>
                <a:cs typeface="Times New Roman" panose="02020603050405020304" pitchFamily="18" charset="0"/>
              </a:rPr>
              <a:t>– něco co je důležité, potřebné, nutné pro život. Jsou nutné pro orientaci člověka. Nauka o hodnotách – </a:t>
            </a:r>
            <a:r>
              <a:rPr lang="cs-CZ" sz="2000" b="1" dirty="0" smtClean="0">
                <a:latin typeface="Times New Roman" panose="02020603050405020304" pitchFamily="18" charset="0"/>
                <a:cs typeface="Times New Roman" panose="02020603050405020304" pitchFamily="18" charset="0"/>
              </a:rPr>
              <a:t>axiologie</a:t>
            </a:r>
            <a:r>
              <a:rPr lang="cs-CZ" sz="2000" dirty="0" smtClean="0">
                <a:latin typeface="Times New Roman" panose="02020603050405020304" pitchFamily="18" charset="0"/>
                <a:cs typeface="Times New Roman" panose="02020603050405020304" pitchFamily="18" charset="0"/>
              </a:rPr>
              <a:t> (</a:t>
            </a:r>
            <a:r>
              <a:rPr lang="cs-CZ" sz="2000" dirty="0" err="1" smtClean="0">
                <a:latin typeface="Times New Roman" panose="02020603050405020304" pitchFamily="18" charset="0"/>
                <a:cs typeface="Times New Roman" panose="02020603050405020304" pitchFamily="18" charset="0"/>
              </a:rPr>
              <a:t>axios</a:t>
            </a:r>
            <a:r>
              <a:rPr lang="cs-CZ" sz="2000" dirty="0" smtClean="0">
                <a:latin typeface="Times New Roman" panose="02020603050405020304" pitchFamily="18" charset="0"/>
                <a:cs typeface="Times New Roman" panose="02020603050405020304" pitchFamily="18" charset="0"/>
              </a:rPr>
              <a:t> – cenný, logos- věda). Axiologie je jeden z filozofických směrů.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Význam hodnot </a:t>
            </a:r>
            <a:r>
              <a:rPr lang="cs-CZ" sz="2000" dirty="0" smtClean="0">
                <a:latin typeface="Times New Roman" panose="02020603050405020304" pitchFamily="18" charset="0"/>
                <a:cs typeface="Times New Roman" panose="02020603050405020304" pitchFamily="18" charset="0"/>
              </a:rPr>
              <a:t>spočívá ve vytváření společenských závazků mezi lidmi, působí na identitu člověka i skupiny, usnadňují orientaci v náročných profesních i soukromých situacích a dávají člověku jistoty a případně ochranu pro slabé, potřebné nebo hendikepované lidi.  Hodnoty hledáme a přehodnocujeme celý svůj život. </a:t>
            </a:r>
          </a:p>
          <a:p>
            <a:pPr algn="just"/>
            <a:endParaRPr lang="cs-CZ" sz="2000" dirty="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Současný svět z hlediska hodnot: rychle se měnící svět, velké kulturní změny a krize hodnot. Lidé jsou často zoufalí ve své hodnotové orientaci. Je otázkou, zda lze sestavit nějaký model žebříčku hodnot s ohledem na různorodost světa jako základ hodnotové výchovy.  </a:t>
            </a:r>
          </a:p>
          <a:p>
            <a:pPr algn="just"/>
            <a:endParaRPr lang="cs-CZ" sz="2000" dirty="0">
              <a:latin typeface="Times New Roman" panose="02020603050405020304" pitchFamily="18" charset="0"/>
              <a:cs typeface="Times New Roman" panose="02020603050405020304" pitchFamily="18" charset="0"/>
            </a:endParaRPr>
          </a:p>
          <a:p>
            <a:pPr algn="just"/>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10</a:t>
            </a:fld>
            <a:endParaRPr lang="cs-CZ"/>
          </a:p>
        </p:txBody>
      </p:sp>
    </p:spTree>
    <p:extLst>
      <p:ext uri="{BB962C8B-B14F-4D97-AF65-F5344CB8AC3E}">
        <p14:creationId xmlns:p14="http://schemas.microsoft.com/office/powerpoint/2010/main" val="1136739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976664"/>
          </a:xfrm>
        </p:spPr>
        <p:txBody>
          <a:bodyPr>
            <a:normAutofit/>
          </a:bodyPr>
          <a:lstStyle/>
          <a:p>
            <a:pPr algn="just"/>
            <a:r>
              <a:rPr lang="cs-CZ" sz="2000" dirty="0" smtClean="0">
                <a:latin typeface="Times New Roman" panose="02020603050405020304" pitchFamily="18" charset="0"/>
                <a:cs typeface="Times New Roman" panose="02020603050405020304" pitchFamily="18" charset="0"/>
              </a:rPr>
              <a:t>Pedagogové ale </a:t>
            </a:r>
            <a:r>
              <a:rPr lang="cs-CZ" sz="2000" b="1" dirty="0" smtClean="0">
                <a:latin typeface="Times New Roman" panose="02020603050405020304" pitchFamily="18" charset="0"/>
                <a:cs typeface="Times New Roman" panose="02020603050405020304" pitchFamily="18" charset="0"/>
              </a:rPr>
              <a:t>nesmí rezignovat </a:t>
            </a:r>
            <a:r>
              <a:rPr lang="cs-CZ" sz="2000" dirty="0" smtClean="0">
                <a:latin typeface="Times New Roman" panose="02020603050405020304" pitchFamily="18" charset="0"/>
                <a:cs typeface="Times New Roman" panose="02020603050405020304" pitchFamily="18" charset="0"/>
              </a:rPr>
              <a:t>a „přežívat“ tuto krizi. Je třeba uplatnit pozici a roli zprostředkovatele hodnot, vychovatele a vést žáky k uznávání a dodržování životně důležitých hodnot. </a:t>
            </a:r>
          </a:p>
          <a:p>
            <a:pPr algn="just"/>
            <a:endParaRPr lang="cs-CZ" sz="2000"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Členění  (klasifikace) hodnot  </a:t>
            </a:r>
            <a:r>
              <a:rPr lang="cs-CZ" sz="2000" dirty="0" smtClean="0">
                <a:latin typeface="Times New Roman" panose="02020603050405020304" pitchFamily="18" charset="0"/>
                <a:cs typeface="Times New Roman" panose="02020603050405020304" pitchFamily="18" charset="0"/>
              </a:rPr>
              <a:t>souvisí s potřebami člověka v průběhu života. Možné členění hodnot (S. </a:t>
            </a:r>
            <a:r>
              <a:rPr lang="cs-CZ" sz="2000" dirty="0" err="1" smtClean="0">
                <a:latin typeface="Times New Roman" panose="02020603050405020304" pitchFamily="18" charset="0"/>
                <a:cs typeface="Times New Roman" panose="02020603050405020304" pitchFamily="18" charset="0"/>
              </a:rPr>
              <a:t>Dorotíková</a:t>
            </a:r>
            <a:r>
              <a:rPr lang="cs-CZ" sz="2000" dirty="0" smtClean="0">
                <a:latin typeface="Times New Roman" panose="02020603050405020304" pitchFamily="18" charset="0"/>
                <a:cs typeface="Times New Roman" panose="02020603050405020304" pitchFamily="18" charset="0"/>
              </a:rPr>
              <a:t>): </a:t>
            </a:r>
          </a:p>
          <a:p>
            <a:pPr marL="817563" indent="-457200" algn="just">
              <a:buAutoNum type="arabicPeriod"/>
            </a:pPr>
            <a:r>
              <a:rPr lang="cs-CZ" sz="2000" dirty="0" smtClean="0">
                <a:latin typeface="Times New Roman" panose="02020603050405020304" pitchFamily="18" charset="0"/>
                <a:cs typeface="Times New Roman" panose="02020603050405020304" pitchFamily="18" charset="0"/>
              </a:rPr>
              <a:t>Všeobecně platné normy lidského chování. Nejsou individuální ale jsou to vyšší hodnoty, nezpochybnitelné a po společnosti se vyžaduje jejich uznání, závazná norma (pravdomluvnost, čest, solidarita…).</a:t>
            </a:r>
          </a:p>
          <a:p>
            <a:pPr marL="817563" indent="-457200" algn="just">
              <a:buAutoNum type="arabicPeriod"/>
            </a:pPr>
            <a:r>
              <a:rPr lang="cs-CZ" sz="2000" dirty="0" smtClean="0">
                <a:latin typeface="Times New Roman" panose="02020603050405020304" pitchFamily="18" charset="0"/>
                <a:cs typeface="Times New Roman" panose="02020603050405020304" pitchFamily="18" charset="0"/>
              </a:rPr>
              <a:t>Hodnotou je to, o co usilujeme, co chceme získat nebo dosáhnout (peníze, postavení, titul…)</a:t>
            </a:r>
          </a:p>
          <a:p>
            <a:pPr marL="817563" indent="-457200" algn="just">
              <a:buAutoNum type="arabicPeriod"/>
            </a:pPr>
            <a:r>
              <a:rPr lang="cs-CZ" sz="2000" dirty="0" smtClean="0">
                <a:latin typeface="Times New Roman" panose="02020603050405020304" pitchFamily="18" charset="0"/>
                <a:cs typeface="Times New Roman" panose="02020603050405020304" pitchFamily="18" charset="0"/>
              </a:rPr>
              <a:t>Hodnota je zvláštní vlastnost. Můžeme označit nějakou věc za hezkou, jinou zase jako škaredou. Obdobně určité chování můžeme považovat za špatné, jiné za vhodné. Jiný to může vidět jinak. </a:t>
            </a:r>
          </a:p>
          <a:p>
            <a:pPr marL="817563" indent="-457200" algn="just">
              <a:buAutoNum type="arabicPeriod"/>
            </a:pPr>
            <a:r>
              <a:rPr lang="cs-CZ" sz="2000" dirty="0" smtClean="0">
                <a:latin typeface="Times New Roman" panose="02020603050405020304" pitchFamily="18" charset="0"/>
                <a:cs typeface="Times New Roman" panose="02020603050405020304" pitchFamily="18" charset="0"/>
              </a:rPr>
              <a:t>Hodnota, která spočívá ve vztahu. Na některých hodnotách se lidé shodnou, co však hodnoty jsou rozhoduje každý člověk sám. Faktorů , které rozhodují o to co bude hodnotou je mnoho (zájmy, prožitky, touhy, očekávání, poznání…).</a:t>
            </a:r>
          </a:p>
          <a:p>
            <a:pPr marL="0" indent="0" algn="just">
              <a:buNone/>
            </a:pPr>
            <a:endParaRPr lang="cs-CZ" sz="20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11</a:t>
            </a:fld>
            <a:endParaRPr lang="cs-CZ"/>
          </a:p>
        </p:txBody>
      </p:sp>
    </p:spTree>
    <p:extLst>
      <p:ext uri="{BB962C8B-B14F-4D97-AF65-F5344CB8AC3E}">
        <p14:creationId xmlns:p14="http://schemas.microsoft.com/office/powerpoint/2010/main" val="1219626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lnSpcReduction="10000"/>
          </a:bodyPr>
          <a:lstStyle/>
          <a:p>
            <a:pPr algn="just"/>
            <a:r>
              <a:rPr lang="cs-CZ" sz="2000" dirty="0">
                <a:solidFill>
                  <a:prstClr val="black"/>
                </a:solidFill>
                <a:latin typeface="Times New Roman" panose="02020603050405020304" pitchFamily="18" charset="0"/>
                <a:cs typeface="Times New Roman" panose="02020603050405020304" pitchFamily="18" charset="0"/>
              </a:rPr>
              <a:t>Jiný přístup k </a:t>
            </a:r>
            <a:r>
              <a:rPr lang="cs-CZ" sz="2000" dirty="0" smtClean="0">
                <a:solidFill>
                  <a:prstClr val="black"/>
                </a:solidFill>
                <a:latin typeface="Times New Roman" panose="02020603050405020304" pitchFamily="18" charset="0"/>
                <a:cs typeface="Times New Roman" panose="02020603050405020304" pitchFamily="18" charset="0"/>
              </a:rPr>
              <a:t>členění hodnot: </a:t>
            </a:r>
            <a:r>
              <a:rPr lang="cs-CZ" sz="2000" dirty="0">
                <a:solidFill>
                  <a:prstClr val="black"/>
                </a:solidFill>
                <a:latin typeface="Times New Roman" panose="02020603050405020304" pitchFamily="18" charset="0"/>
                <a:cs typeface="Times New Roman" panose="02020603050405020304" pitchFamily="18" charset="0"/>
              </a:rPr>
              <a:t>přírodní </a:t>
            </a:r>
            <a:r>
              <a:rPr lang="cs-CZ" sz="2000" dirty="0" smtClean="0">
                <a:solidFill>
                  <a:prstClr val="black"/>
                </a:solidFill>
                <a:latin typeface="Times New Roman" panose="02020603050405020304" pitchFamily="18" charset="0"/>
                <a:cs typeface="Times New Roman" panose="02020603050405020304" pitchFamily="18" charset="0"/>
              </a:rPr>
              <a:t>hodnoty (zdraví, zdatnost, vitalita…), </a:t>
            </a:r>
            <a:r>
              <a:rPr lang="cs-CZ" sz="2000" dirty="0">
                <a:solidFill>
                  <a:prstClr val="black"/>
                </a:solidFill>
                <a:latin typeface="Times New Roman" panose="02020603050405020304" pitchFamily="18" charset="0"/>
                <a:cs typeface="Times New Roman" panose="02020603050405020304" pitchFamily="18" charset="0"/>
              </a:rPr>
              <a:t>civilizační </a:t>
            </a:r>
            <a:r>
              <a:rPr lang="cs-CZ" sz="2000" dirty="0" smtClean="0">
                <a:solidFill>
                  <a:prstClr val="black"/>
                </a:solidFill>
                <a:latin typeface="Times New Roman" panose="02020603050405020304" pitchFamily="18" charset="0"/>
                <a:cs typeface="Times New Roman" panose="02020603050405020304" pitchFamily="18" charset="0"/>
              </a:rPr>
              <a:t>hodnoty (technika, poznání…), </a:t>
            </a:r>
            <a:r>
              <a:rPr lang="cs-CZ" sz="2000" dirty="0">
                <a:solidFill>
                  <a:prstClr val="black"/>
                </a:solidFill>
                <a:latin typeface="Times New Roman" panose="02020603050405020304" pitchFamily="18" charset="0"/>
                <a:cs typeface="Times New Roman" panose="02020603050405020304" pitchFamily="18" charset="0"/>
              </a:rPr>
              <a:t>duševní </a:t>
            </a:r>
            <a:r>
              <a:rPr lang="cs-CZ" sz="2000" dirty="0" smtClean="0">
                <a:solidFill>
                  <a:prstClr val="black"/>
                </a:solidFill>
                <a:latin typeface="Times New Roman" panose="02020603050405020304" pitchFamily="18" charset="0"/>
                <a:cs typeface="Times New Roman" panose="02020603050405020304" pitchFamily="18" charset="0"/>
              </a:rPr>
              <a:t>hodnoty (morálka, životní názor, náboženství, filozofie, práce, intelekt….)</a:t>
            </a:r>
          </a:p>
          <a:p>
            <a:pPr marL="0" lvl="0" indent="0" algn="just">
              <a:buNone/>
            </a:pPr>
            <a:endParaRPr lang="cs-CZ" sz="1900" dirty="0">
              <a:solidFill>
                <a:prstClr val="black"/>
              </a:solidFill>
              <a:latin typeface="Times New Roman" panose="02020603050405020304" pitchFamily="18" charset="0"/>
              <a:cs typeface="Times New Roman" panose="02020603050405020304" pitchFamily="18" charset="0"/>
            </a:endParaRPr>
          </a:p>
          <a:p>
            <a:pPr marL="0" indent="0" algn="just">
              <a:buNone/>
            </a:pPr>
            <a:r>
              <a:rPr lang="cs-CZ" sz="2000" b="1" dirty="0" smtClean="0">
                <a:solidFill>
                  <a:prstClr val="black"/>
                </a:solidFill>
                <a:latin typeface="Times New Roman" panose="02020603050405020304" pitchFamily="18" charset="0"/>
                <a:cs typeface="Times New Roman" panose="02020603050405020304" pitchFamily="18" charset="0"/>
              </a:rPr>
              <a:t>Výchova k hodnotám</a:t>
            </a:r>
          </a:p>
          <a:p>
            <a:pPr algn="just"/>
            <a:r>
              <a:rPr lang="cs-CZ" sz="2000" dirty="0" smtClean="0">
                <a:solidFill>
                  <a:prstClr val="black"/>
                </a:solidFill>
                <a:latin typeface="Times New Roman" panose="02020603050405020304" pitchFamily="18" charset="0"/>
                <a:cs typeface="Times New Roman" panose="02020603050405020304" pitchFamily="18" charset="0"/>
              </a:rPr>
              <a:t>Požadavek </a:t>
            </a:r>
            <a:r>
              <a:rPr lang="cs-CZ" sz="2000" b="1" dirty="0" smtClean="0">
                <a:solidFill>
                  <a:prstClr val="black"/>
                </a:solidFill>
                <a:latin typeface="Times New Roman" panose="02020603050405020304" pitchFamily="18" charset="0"/>
                <a:cs typeface="Times New Roman" panose="02020603050405020304" pitchFamily="18" charset="0"/>
              </a:rPr>
              <a:t>hodnotové výchovy </a:t>
            </a:r>
            <a:r>
              <a:rPr lang="cs-CZ" sz="2000" dirty="0" smtClean="0">
                <a:solidFill>
                  <a:prstClr val="black"/>
                </a:solidFill>
                <a:latin typeface="Times New Roman" panose="02020603050405020304" pitchFamily="18" charset="0"/>
                <a:cs typeface="Times New Roman" panose="02020603050405020304" pitchFamily="18" charset="0"/>
              </a:rPr>
              <a:t>je součástí vzdělávacích programů (ŠVP) – výchova k hodnotám, výchova k občanství, k hodnotové orientaci. </a:t>
            </a:r>
          </a:p>
          <a:p>
            <a:pPr algn="just"/>
            <a:endParaRPr lang="cs-CZ" sz="2000" dirty="0">
              <a:solidFill>
                <a:prstClr val="black"/>
              </a:solidFill>
              <a:latin typeface="Times New Roman" panose="02020603050405020304" pitchFamily="18" charset="0"/>
              <a:cs typeface="Times New Roman" panose="02020603050405020304" pitchFamily="18" charset="0"/>
            </a:endParaRPr>
          </a:p>
          <a:p>
            <a:pPr algn="just"/>
            <a:r>
              <a:rPr lang="cs-CZ" sz="2000" dirty="0" smtClean="0">
                <a:solidFill>
                  <a:prstClr val="black"/>
                </a:solidFill>
                <a:latin typeface="Times New Roman" panose="02020603050405020304" pitchFamily="18" charset="0"/>
                <a:cs typeface="Times New Roman" panose="02020603050405020304" pitchFamily="18" charset="0"/>
              </a:rPr>
              <a:t>Předměty, ve kterých lze tyto cíle realizovat: základy společenských věd, etika, estetická výchova, pedagogika. Hodnotová výchova by však měla být součástí všech předmětů a kurzů v odborném vzdělávání. </a:t>
            </a:r>
          </a:p>
          <a:p>
            <a:pPr algn="just"/>
            <a:endParaRPr lang="cs-CZ" sz="2000" dirty="0" smtClean="0">
              <a:solidFill>
                <a:prstClr val="black"/>
              </a:solidFill>
              <a:latin typeface="Times New Roman" panose="02020603050405020304" pitchFamily="18" charset="0"/>
              <a:cs typeface="Times New Roman" panose="02020603050405020304" pitchFamily="18" charset="0"/>
            </a:endParaRPr>
          </a:p>
          <a:p>
            <a:pPr algn="just"/>
            <a:r>
              <a:rPr lang="cs-CZ" sz="2000" dirty="0" smtClean="0">
                <a:solidFill>
                  <a:prstClr val="black"/>
                </a:solidFill>
                <a:latin typeface="Times New Roman" panose="02020603050405020304" pitchFamily="18" charset="0"/>
                <a:cs typeface="Times New Roman" panose="02020603050405020304" pitchFamily="18" charset="0"/>
              </a:rPr>
              <a:t>V odborném vzdělávání lze působit na morální profil žáka a vést žáky k obecně uznávaným hodnotám jako je pracovitost, kvalita a bezpečnost práce, čestné jednání, pravdomluvnost, sociální cítění, vstřícnost, úcta ke staršímu a zkušenějšímu a další. </a:t>
            </a:r>
          </a:p>
          <a:p>
            <a:pPr algn="just"/>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900" dirty="0" smtClean="0">
                <a:solidFill>
                  <a:prstClr val="black"/>
                </a:solidFill>
                <a:latin typeface="Times New Roman" panose="02020603050405020304" pitchFamily="18" charset="0"/>
                <a:cs typeface="Times New Roman" panose="02020603050405020304" pitchFamily="18" charset="0"/>
              </a:rPr>
              <a:t> </a:t>
            </a:r>
            <a:endParaRPr lang="cs-CZ" sz="1900" dirty="0">
              <a:solidFill>
                <a:prstClr val="black"/>
              </a:solidFill>
              <a:latin typeface="Times New Roman" panose="02020603050405020304" pitchFamily="18" charset="0"/>
              <a:cs typeface="Times New Roman" panose="02020603050405020304" pitchFamily="18" charset="0"/>
            </a:endParaRPr>
          </a:p>
          <a:p>
            <a:pPr marL="0" indent="0">
              <a:buNone/>
            </a:pPr>
            <a:endParaRPr lang="cs-CZ" dirty="0" smtClean="0"/>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12</a:t>
            </a:fld>
            <a:endParaRPr lang="cs-CZ"/>
          </a:p>
        </p:txBody>
      </p:sp>
    </p:spTree>
    <p:extLst>
      <p:ext uri="{BB962C8B-B14F-4D97-AF65-F5344CB8AC3E}">
        <p14:creationId xmlns:p14="http://schemas.microsoft.com/office/powerpoint/2010/main" val="3452432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760640"/>
          </a:xfrm>
        </p:spPr>
        <p:txBody>
          <a:bodyPr>
            <a:normAutofit/>
          </a:bodyPr>
          <a:lstStyle/>
          <a:p>
            <a:pPr marL="0" indent="0">
              <a:buNone/>
            </a:pP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4. Mravní </a:t>
            </a:r>
            <a:r>
              <a:rPr lang="cs-CZ" sz="2400" b="1" dirty="0">
                <a:solidFill>
                  <a:schemeClr val="accent6">
                    <a:lumMod val="75000"/>
                  </a:schemeClr>
                </a:solidFill>
                <a:latin typeface="Times New Roman" panose="02020603050405020304" pitchFamily="18" charset="0"/>
                <a:cs typeface="Times New Roman" panose="02020603050405020304" pitchFamily="18" charset="0"/>
              </a:rPr>
              <a:t>výchova </a:t>
            </a: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žáků</a:t>
            </a:r>
          </a:p>
          <a:p>
            <a:pPr marL="0" indent="0" algn="just">
              <a:buNone/>
            </a:pPr>
            <a:endParaRPr lang="cs-CZ" sz="2000" b="1" dirty="0" smtClean="0">
              <a:latin typeface="Times New Roman" panose="02020603050405020304" pitchFamily="18" charset="0"/>
              <a:cs typeface="Times New Roman" panose="02020603050405020304" pitchFamily="18" charset="0"/>
            </a:endParaRPr>
          </a:p>
          <a:p>
            <a:pPr algn="just">
              <a:spcBef>
                <a:spcPts val="0"/>
              </a:spcBef>
            </a:pPr>
            <a:r>
              <a:rPr lang="cs-CZ" sz="2000" b="1" dirty="0" smtClean="0">
                <a:latin typeface="Times New Roman" panose="02020603050405020304" pitchFamily="18" charset="0"/>
                <a:cs typeface="Times New Roman" panose="02020603050405020304" pitchFamily="18" charset="0"/>
              </a:rPr>
              <a:t>Mravní (morální) výchova-</a:t>
            </a:r>
            <a:r>
              <a:rPr lang="cs-CZ" sz="2000" dirty="0" smtClean="0">
                <a:latin typeface="Times New Roman" panose="02020603050405020304" pitchFamily="18" charset="0"/>
                <a:cs typeface="Times New Roman" panose="02020603050405020304" pitchFamily="18" charset="0"/>
              </a:rPr>
              <a:t> výchova z užším slova smyslu, jejímž cílem by měl být mnohostranně vychovaný člověk. I dnes je pro společnost důležití antický cíl kalokagathie – ideál dobra a krásy. </a:t>
            </a:r>
          </a:p>
          <a:p>
            <a:pPr algn="just">
              <a:spcBef>
                <a:spcPts val="0"/>
              </a:spcBef>
            </a:pPr>
            <a:endParaRPr lang="cs-CZ" sz="2000" dirty="0">
              <a:latin typeface="Times New Roman" panose="02020603050405020304" pitchFamily="18" charset="0"/>
              <a:cs typeface="Times New Roman" panose="02020603050405020304" pitchFamily="18" charset="0"/>
            </a:endParaRPr>
          </a:p>
          <a:p>
            <a:pPr algn="just">
              <a:spcBef>
                <a:spcPts val="0"/>
              </a:spcBef>
            </a:pPr>
            <a:r>
              <a:rPr lang="cs-CZ" sz="2000" dirty="0" smtClean="0">
                <a:latin typeface="Times New Roman" panose="02020603050405020304" pitchFamily="18" charset="0"/>
                <a:cs typeface="Times New Roman" panose="02020603050405020304" pitchFamily="18" charset="0"/>
              </a:rPr>
              <a:t>Mravní výchova představuje výchovu charakterových vlastností, vůle, hodnotovou (etickou) výchovu. </a:t>
            </a:r>
          </a:p>
          <a:p>
            <a:pPr algn="just">
              <a:spcBef>
                <a:spcPts val="0"/>
              </a:spcBef>
            </a:pPr>
            <a:endParaRPr lang="cs-CZ" sz="2000" dirty="0">
              <a:latin typeface="Times New Roman" panose="02020603050405020304" pitchFamily="18" charset="0"/>
              <a:cs typeface="Times New Roman" panose="02020603050405020304" pitchFamily="18" charset="0"/>
            </a:endParaRPr>
          </a:p>
          <a:p>
            <a:pPr algn="just">
              <a:spcBef>
                <a:spcPts val="0"/>
              </a:spcBef>
            </a:pPr>
            <a:r>
              <a:rPr lang="cs-CZ" sz="2000" b="1" dirty="0" smtClean="0">
                <a:latin typeface="Times New Roman" panose="02020603050405020304" pitchFamily="18" charset="0"/>
                <a:cs typeface="Times New Roman" panose="02020603050405020304" pitchFamily="18" charset="0"/>
              </a:rPr>
              <a:t>Morálka</a:t>
            </a:r>
            <a:r>
              <a:rPr lang="cs-CZ" sz="2000" dirty="0" smtClean="0">
                <a:latin typeface="Times New Roman" panose="02020603050405020304" pitchFamily="18" charset="0"/>
                <a:cs typeface="Times New Roman" panose="02020603050405020304" pitchFamily="18" charset="0"/>
              </a:rPr>
              <a:t>- jedna ze základních filozofických kategorií, je to souhrn etických norem a pravidel a jim odpovídajících  způsobů chování a jednání. </a:t>
            </a:r>
            <a:r>
              <a:rPr lang="cs-CZ" sz="2000" b="1" dirty="0" smtClean="0">
                <a:latin typeface="Times New Roman" panose="02020603050405020304" pitchFamily="18" charset="0"/>
                <a:cs typeface="Times New Roman" panose="02020603050405020304" pitchFamily="18" charset="0"/>
              </a:rPr>
              <a:t>Mravnost </a:t>
            </a:r>
            <a:r>
              <a:rPr lang="cs-CZ" sz="2000" dirty="0" smtClean="0">
                <a:latin typeface="Times New Roman" panose="02020603050405020304" pitchFamily="18" charset="0"/>
                <a:cs typeface="Times New Roman" panose="02020603050405020304" pitchFamily="18" charset="0"/>
              </a:rPr>
              <a:t>– shoda jednání člověka s mravními požadavky (normami, svědomím). </a:t>
            </a:r>
          </a:p>
          <a:p>
            <a:pPr algn="just">
              <a:spcBef>
                <a:spcPts val="0"/>
              </a:spcBef>
            </a:pPr>
            <a:endParaRPr lang="cs-CZ" sz="2000" dirty="0">
              <a:latin typeface="Times New Roman" panose="02020603050405020304" pitchFamily="18" charset="0"/>
              <a:cs typeface="Times New Roman" panose="02020603050405020304" pitchFamily="18" charset="0"/>
            </a:endParaRPr>
          </a:p>
          <a:p>
            <a:pPr algn="just">
              <a:spcBef>
                <a:spcPts val="0"/>
              </a:spcBef>
            </a:pPr>
            <a:r>
              <a:rPr lang="cs-CZ" sz="2000" b="1" dirty="0" smtClean="0">
                <a:latin typeface="Times New Roman" panose="02020603050405020304" pitchFamily="18" charset="0"/>
                <a:cs typeface="Times New Roman" panose="02020603050405020304" pitchFamily="18" charset="0"/>
              </a:rPr>
              <a:t>Etika</a:t>
            </a:r>
            <a:r>
              <a:rPr lang="cs-CZ" sz="2000" dirty="0" smtClean="0">
                <a:latin typeface="Times New Roman" panose="02020603050405020304" pitchFamily="18" charset="0"/>
                <a:cs typeface="Times New Roman" panose="02020603050405020304" pitchFamily="18" charset="0"/>
              </a:rPr>
              <a:t> je věda o morálce, jejímž předmětem je jednání člověka. Má úzkou vazbu na axiologii (nauka o hodnotách). </a:t>
            </a:r>
            <a:endParaRPr lang="cs-CZ" sz="2000" dirty="0">
              <a:latin typeface="Times New Roman" panose="02020603050405020304" pitchFamily="18" charset="0"/>
              <a:cs typeface="Times New Roman" panose="02020603050405020304" pitchFamily="18" charset="0"/>
            </a:endParaRPr>
          </a:p>
          <a:p>
            <a:pPr marL="0" indent="0">
              <a:spcBef>
                <a:spcPts val="0"/>
              </a:spcBef>
              <a:buNone/>
            </a:pPr>
            <a:endParaRPr lang="cs-CZ" sz="2400" b="1" dirty="0">
              <a:solidFill>
                <a:schemeClr val="accent6">
                  <a:lumMod val="75000"/>
                </a:schemeClr>
              </a:solidFill>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13</a:t>
            </a:fld>
            <a:endParaRPr lang="cs-CZ"/>
          </a:p>
        </p:txBody>
      </p:sp>
    </p:spTree>
    <p:extLst>
      <p:ext uri="{BB962C8B-B14F-4D97-AF65-F5344CB8AC3E}">
        <p14:creationId xmlns:p14="http://schemas.microsoft.com/office/powerpoint/2010/main" val="1900588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fontScale="85000" lnSpcReduction="20000"/>
          </a:bodyPr>
          <a:lstStyle/>
          <a:p>
            <a:pPr algn="just"/>
            <a:r>
              <a:rPr lang="cs-CZ" sz="2400" b="1" dirty="0" smtClean="0">
                <a:latin typeface="Times New Roman" panose="02020603050405020304" pitchFamily="18" charset="0"/>
                <a:cs typeface="Times New Roman" panose="02020603050405020304" pitchFamily="18" charset="0"/>
              </a:rPr>
              <a:t>Cílem mravní výchovy </a:t>
            </a:r>
            <a:r>
              <a:rPr lang="cs-CZ" sz="2400" dirty="0" smtClean="0">
                <a:latin typeface="Times New Roman" panose="02020603050405020304" pitchFamily="18" charset="0"/>
                <a:cs typeface="Times New Roman" panose="02020603050405020304" pitchFamily="18" charset="0"/>
              </a:rPr>
              <a:t>je autonomní, vnitřně integrovaná a zodpovědná osobnost, která se chová a jedná v souladu s přijatými mravními normami a na základě vnitřního přesvědčení. Tato kvalita je nazývána tzv. </a:t>
            </a:r>
            <a:r>
              <a:rPr lang="cs-CZ" sz="2400" b="1" dirty="0" smtClean="0">
                <a:latin typeface="Times New Roman" panose="02020603050405020304" pitchFamily="18" charset="0"/>
                <a:cs typeface="Times New Roman" panose="02020603050405020304" pitchFamily="18" charset="0"/>
              </a:rPr>
              <a:t>morální kompetencí osobnosti</a:t>
            </a:r>
            <a:r>
              <a:rPr lang="cs-CZ" sz="2400" dirty="0" smtClean="0">
                <a:latin typeface="Times New Roman" panose="02020603050405020304" pitchFamily="18" charset="0"/>
                <a:cs typeface="Times New Roman" panose="02020603050405020304" pitchFamily="18" charset="0"/>
              </a:rPr>
              <a:t>. Ta představuje znalost mravních norem (člověk ví co je správné a co ne) a jejich uplatnění v chování a jednání a v souladu s vnitřními motivy osobnosti (postoji, potřebami, zájmy, svědomím a žebříčkem hodnot). </a:t>
            </a:r>
          </a:p>
          <a:p>
            <a:pPr marL="0" indent="0">
              <a:buNone/>
            </a:pPr>
            <a:endParaRPr lang="cs-CZ" sz="2400" b="1" dirty="0">
              <a:latin typeface="Times New Roman" panose="02020603050405020304" pitchFamily="18" charset="0"/>
              <a:cs typeface="Times New Roman" panose="02020603050405020304" pitchFamily="18" charset="0"/>
            </a:endParaRPr>
          </a:p>
          <a:p>
            <a:pPr algn="just"/>
            <a:r>
              <a:rPr lang="cs-CZ" sz="2400" b="1" dirty="0" smtClean="0">
                <a:latin typeface="Times New Roman" panose="02020603050405020304" pitchFamily="18" charset="0"/>
                <a:cs typeface="Times New Roman" panose="02020603050405020304" pitchFamily="18" charset="0"/>
              </a:rPr>
              <a:t>Obsahem  mravní výchovy</a:t>
            </a:r>
            <a:r>
              <a:rPr lang="cs-CZ" sz="2400" dirty="0" smtClean="0">
                <a:latin typeface="Times New Roman" panose="02020603050405020304" pitchFamily="18" charset="0"/>
                <a:cs typeface="Times New Roman" panose="02020603050405020304" pitchFamily="18" charset="0"/>
              </a:rPr>
              <a:t> je následující:</a:t>
            </a:r>
          </a:p>
          <a:p>
            <a:pPr marL="534988" indent="-174625" algn="just">
              <a:buFont typeface="+mj-lt"/>
              <a:buAutoNum type="arabicPeriod"/>
            </a:pPr>
            <a:r>
              <a:rPr lang="cs-CZ" sz="2400" dirty="0" smtClean="0">
                <a:latin typeface="Times New Roman" panose="02020603050405020304" pitchFamily="18" charset="0"/>
                <a:cs typeface="Times New Roman" panose="02020603050405020304" pitchFamily="18" charset="0"/>
              </a:rPr>
              <a:t> Mravní normy (pravidla, způsoby hodnocení), </a:t>
            </a:r>
          </a:p>
          <a:p>
            <a:pPr marL="534988" indent="-174625" algn="just">
              <a:buFont typeface="+mj-lt"/>
              <a:buAutoNum type="arabicPeriod"/>
            </a:pPr>
            <a:r>
              <a:rPr lang="cs-CZ" sz="2400" dirty="0" smtClean="0">
                <a:latin typeface="Times New Roman" panose="02020603050405020304" pitchFamily="18" charset="0"/>
                <a:cs typeface="Times New Roman" panose="02020603050405020304" pitchFamily="18" charset="0"/>
              </a:rPr>
              <a:t> Společenské návyky (zdravit, poprosit, poděkovat, respektovat druhého, uznávat autoritu…), </a:t>
            </a:r>
          </a:p>
          <a:p>
            <a:pPr marL="534988" indent="-174625" algn="just">
              <a:buFont typeface="+mj-lt"/>
              <a:buAutoNum type="arabicPeriod"/>
            </a:pPr>
            <a:r>
              <a:rPr lang="cs-CZ" sz="2400" dirty="0" smtClean="0">
                <a:latin typeface="Times New Roman" panose="02020603050405020304" pitchFamily="18" charset="0"/>
                <a:cs typeface="Times New Roman" panose="02020603050405020304" pitchFamily="18" charset="0"/>
              </a:rPr>
              <a:t> Mravní vztahy a postoje (k sobě, k druhým lidem), </a:t>
            </a:r>
          </a:p>
          <a:p>
            <a:pPr marL="534988" indent="-174625" algn="just">
              <a:buFont typeface="+mj-lt"/>
              <a:buAutoNum type="arabicPeriod"/>
            </a:pPr>
            <a:r>
              <a:rPr lang="cs-CZ" sz="2400" dirty="0" smtClean="0">
                <a:latin typeface="Times New Roman" panose="02020603050405020304" pitchFamily="18" charset="0"/>
                <a:cs typeface="Times New Roman" panose="02020603050405020304" pitchFamily="18" charset="0"/>
              </a:rPr>
              <a:t> Vlastnosti (charakter, vůle), </a:t>
            </a:r>
          </a:p>
          <a:p>
            <a:pPr marL="534988" indent="-174625" algn="just">
              <a:buFont typeface="+mj-lt"/>
              <a:buAutoNum type="arabicPeriod"/>
            </a:pPr>
            <a:r>
              <a:rPr lang="cs-CZ" sz="2400" dirty="0" smtClean="0">
                <a:latin typeface="Times New Roman" panose="02020603050405020304" pitchFamily="18" charset="0"/>
                <a:cs typeface="Times New Roman" panose="02020603050405020304" pitchFamily="18" charset="0"/>
              </a:rPr>
              <a:t> Systém hodnot (pravda, láska, peníze, přátelství, zdraví, práce, kariéra, vzdělání, znalosti…)</a:t>
            </a:r>
          </a:p>
          <a:p>
            <a:pPr marL="534988" indent="-174625" algn="just">
              <a:buFont typeface="+mj-lt"/>
              <a:buAutoNum type="arabicPeriod"/>
            </a:pPr>
            <a:r>
              <a:rPr lang="cs-CZ" sz="2400" dirty="0" smtClean="0">
                <a:latin typeface="Times New Roman" panose="02020603050405020304" pitchFamily="18" charset="0"/>
                <a:cs typeface="Times New Roman" panose="02020603050405020304" pitchFamily="18" charset="0"/>
              </a:rPr>
              <a:t>Mravní vědomí, cítění, přesvědčení a jednání (rozumově osvojené mravní normy, láska k dobru, skromnost, empatie, sebekontrola, sebeúcta, svědomí, chování a  jednání v souladu s mravními). </a:t>
            </a:r>
          </a:p>
          <a:p>
            <a:pPr marL="0" indent="0">
              <a:buNone/>
            </a:pPr>
            <a:endParaRPr lang="cs-CZ" sz="2000" b="1" dirty="0">
              <a:latin typeface="Times New Roman" panose="02020603050405020304" pitchFamily="18" charset="0"/>
              <a:cs typeface="Times New Roman" panose="02020603050405020304" pitchFamily="18" charset="0"/>
            </a:endParaRPr>
          </a:p>
          <a:p>
            <a:pPr marL="0" indent="0">
              <a:buNone/>
            </a:pPr>
            <a:endParaRPr lang="cs-CZ" sz="2000" b="1" dirty="0">
              <a:latin typeface="Times New Roman" panose="02020603050405020304" pitchFamily="18" charset="0"/>
              <a:cs typeface="Times New Roman" panose="02020603050405020304" pitchFamily="18" charset="0"/>
            </a:endParaRPr>
          </a:p>
          <a:p>
            <a:pPr marL="0" indent="0">
              <a:buNone/>
            </a:pPr>
            <a:endParaRPr lang="cs-CZ" sz="2000" b="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14</a:t>
            </a:fld>
            <a:endParaRPr lang="cs-CZ"/>
          </a:p>
        </p:txBody>
      </p:sp>
    </p:spTree>
    <p:extLst>
      <p:ext uri="{BB962C8B-B14F-4D97-AF65-F5344CB8AC3E}">
        <p14:creationId xmlns:p14="http://schemas.microsoft.com/office/powerpoint/2010/main" val="2281328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a:bodyPr>
          <a:lstStyle/>
          <a:p>
            <a:pPr algn="just"/>
            <a:r>
              <a:rPr lang="cs-CZ" sz="2000" b="1" dirty="0">
                <a:solidFill>
                  <a:prstClr val="black"/>
                </a:solidFill>
                <a:latin typeface="Times New Roman" panose="02020603050405020304" pitchFamily="18" charset="0"/>
                <a:cs typeface="Times New Roman" panose="02020603050405020304" pitchFamily="18" charset="0"/>
              </a:rPr>
              <a:t>Proces mravní výchovy </a:t>
            </a:r>
            <a:r>
              <a:rPr lang="cs-CZ" sz="2000" b="1" dirty="0" smtClean="0">
                <a:solidFill>
                  <a:prstClr val="black"/>
                </a:solidFill>
                <a:latin typeface="Times New Roman" panose="02020603050405020304" pitchFamily="18" charset="0"/>
                <a:cs typeface="Times New Roman" panose="02020603050405020304" pitchFamily="18" charset="0"/>
              </a:rPr>
              <a:t> </a:t>
            </a:r>
            <a:r>
              <a:rPr lang="cs-CZ" sz="2000" dirty="0" smtClean="0">
                <a:solidFill>
                  <a:prstClr val="black"/>
                </a:solidFill>
                <a:latin typeface="Times New Roman" panose="02020603050405020304" pitchFamily="18" charset="0"/>
                <a:cs typeface="Times New Roman" panose="02020603050405020304" pitchFamily="18" charset="0"/>
              </a:rPr>
              <a:t>- celoživotní proces jehož základy jsou položeny v dětství. Pedagogové a psychologové zastávají názor, že morální hodnoty jsou převážně naučené struktury, které si děti osvojují od rodičů, pedagogů, vrstevníků, sdělovacích prostředků a společnosti.</a:t>
            </a:r>
          </a:p>
          <a:p>
            <a:pPr marL="0" indent="0" algn="just">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algn="just"/>
            <a:r>
              <a:rPr lang="cs-CZ" sz="2000" dirty="0" smtClean="0">
                <a:solidFill>
                  <a:prstClr val="black"/>
                </a:solidFill>
                <a:latin typeface="Times New Roman" panose="02020603050405020304" pitchFamily="18" charset="0"/>
                <a:cs typeface="Times New Roman" panose="02020603050405020304" pitchFamily="18" charset="0"/>
              </a:rPr>
              <a:t>J. </a:t>
            </a:r>
            <a:r>
              <a:rPr lang="cs-CZ" sz="2000" dirty="0" err="1" smtClean="0">
                <a:solidFill>
                  <a:prstClr val="black"/>
                </a:solidFill>
                <a:latin typeface="Times New Roman" panose="02020603050405020304" pitchFamily="18" charset="0"/>
                <a:cs typeface="Times New Roman" panose="02020603050405020304" pitchFamily="18" charset="0"/>
              </a:rPr>
              <a:t>Piaget</a:t>
            </a:r>
            <a:r>
              <a:rPr lang="cs-CZ" sz="2000" dirty="0" smtClean="0">
                <a:solidFill>
                  <a:prstClr val="black"/>
                </a:solidFill>
                <a:latin typeface="Times New Roman" panose="02020603050405020304" pitchFamily="18" charset="0"/>
                <a:cs typeface="Times New Roman" panose="02020603050405020304" pitchFamily="18" charset="0"/>
              </a:rPr>
              <a:t> rozlišuje 2 stádia mravního vývoje:</a:t>
            </a:r>
          </a:p>
          <a:p>
            <a:pPr marL="628650" indent="-268288" algn="just">
              <a:buAutoNum type="arabicPeriod"/>
            </a:pPr>
            <a:r>
              <a:rPr lang="cs-CZ" sz="2000" dirty="0" smtClean="0">
                <a:solidFill>
                  <a:prstClr val="black"/>
                </a:solidFill>
                <a:latin typeface="Times New Roman" panose="02020603050405020304" pitchFamily="18" charset="0"/>
                <a:cs typeface="Times New Roman" panose="02020603050405020304" pitchFamily="18" charset="0"/>
              </a:rPr>
              <a:t>Stádium heteronomní morálky (asi do konce mladšího </a:t>
            </a:r>
            <a:r>
              <a:rPr lang="cs-CZ" sz="2000" dirty="0" err="1" smtClean="0">
                <a:solidFill>
                  <a:prstClr val="black"/>
                </a:solidFill>
                <a:latin typeface="Times New Roman" panose="02020603050405020304" pitchFamily="18" charset="0"/>
                <a:cs typeface="Times New Roman" panose="02020603050405020304" pitchFamily="18" charset="0"/>
              </a:rPr>
              <a:t>šk</a:t>
            </a:r>
            <a:r>
              <a:rPr lang="cs-CZ" sz="2000" dirty="0" smtClean="0">
                <a:solidFill>
                  <a:prstClr val="black"/>
                </a:solidFill>
                <a:latin typeface="Times New Roman" panose="02020603050405020304" pitchFamily="18" charset="0"/>
                <a:cs typeface="Times New Roman" panose="02020603050405020304" pitchFamily="18" charset="0"/>
              </a:rPr>
              <a:t>. věku). Dítě vnímá vedení, předložené normy a pravidla a odměny a tresty jako zcela legitimní. </a:t>
            </a:r>
          </a:p>
          <a:p>
            <a:pPr marL="628650" indent="-268288" algn="just">
              <a:buAutoNum type="arabicPeriod"/>
            </a:pPr>
            <a:r>
              <a:rPr lang="cs-CZ" sz="2000" dirty="0" smtClean="0">
                <a:solidFill>
                  <a:prstClr val="black"/>
                </a:solidFill>
                <a:latin typeface="Times New Roman" panose="02020603050405020304" pitchFamily="18" charset="0"/>
                <a:cs typeface="Times New Roman" panose="02020603050405020304" pitchFamily="18" charset="0"/>
              </a:rPr>
              <a:t>Stádium autonomní morálky (starší školní věk a dospělý člověk). Vnímá mravní hodnoty a vedení s pomocí vlastního vnitřního systému mravních hodnot, při posuzování dobrého a špatného. Samostatně se rozhoduje a případně přijímá zodpovědnost za svá rozhodnutí a činy.  </a:t>
            </a:r>
          </a:p>
          <a:p>
            <a:pPr marL="457200" indent="-457200" algn="just">
              <a:buAutoNum type="arabicPeriod"/>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1400" b="1"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15</a:t>
            </a:fld>
            <a:endParaRPr lang="cs-CZ"/>
          </a:p>
        </p:txBody>
      </p:sp>
    </p:spTree>
    <p:extLst>
      <p:ext uri="{BB962C8B-B14F-4D97-AF65-F5344CB8AC3E}">
        <p14:creationId xmlns:p14="http://schemas.microsoft.com/office/powerpoint/2010/main" val="13401800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lstStyle/>
          <a:p>
            <a:pPr marL="0" lvl="0" indent="0">
              <a:buNone/>
            </a:pPr>
            <a:r>
              <a:rPr lang="cs-CZ" sz="2000" b="1" dirty="0">
                <a:solidFill>
                  <a:prstClr val="black"/>
                </a:solidFill>
                <a:latin typeface="Times New Roman" panose="02020603050405020304" pitchFamily="18" charset="0"/>
                <a:cs typeface="Times New Roman" panose="02020603050405020304" pitchFamily="18" charset="0"/>
              </a:rPr>
              <a:t>Metody mravní výchovy</a:t>
            </a:r>
          </a:p>
          <a:p>
            <a:pPr marL="0" lvl="0" indent="0" algn="just">
              <a:buNone/>
            </a:pPr>
            <a:r>
              <a:rPr lang="cs-CZ" sz="2000" dirty="0">
                <a:solidFill>
                  <a:prstClr val="black"/>
                </a:solidFill>
                <a:latin typeface="Times New Roman" panose="02020603050405020304" pitchFamily="18" charset="0"/>
                <a:cs typeface="Times New Roman" panose="02020603050405020304" pitchFamily="18" charset="0"/>
              </a:rPr>
              <a:t>Specifické postupy, které učitel uplatňuje v komunikaci se žáky aby bylo dosaženo stanovených výchovných cílů. Existují různá členění metod. Pro </a:t>
            </a:r>
            <a:r>
              <a:rPr lang="cs-CZ" sz="2000" dirty="0" err="1">
                <a:solidFill>
                  <a:prstClr val="black"/>
                </a:solidFill>
                <a:latin typeface="Times New Roman" panose="02020603050405020304" pitchFamily="18" charset="0"/>
                <a:cs typeface="Times New Roman" panose="02020603050405020304" pitchFamily="18" charset="0"/>
              </a:rPr>
              <a:t>ped</a:t>
            </a:r>
            <a:r>
              <a:rPr lang="cs-CZ" sz="2000" dirty="0">
                <a:solidFill>
                  <a:prstClr val="black"/>
                </a:solidFill>
                <a:latin typeface="Times New Roman" panose="02020603050405020304" pitchFamily="18" charset="0"/>
                <a:cs typeface="Times New Roman" panose="02020603050405020304" pitchFamily="18" charset="0"/>
              </a:rPr>
              <a:t>. praxi je vhodné členění metod do dvou skupin: metody přímé (direktivní) a metody nepřímé (</a:t>
            </a:r>
            <a:r>
              <a:rPr lang="cs-CZ" sz="2000" dirty="0" err="1">
                <a:solidFill>
                  <a:prstClr val="black"/>
                </a:solidFill>
                <a:latin typeface="Times New Roman" panose="02020603050405020304" pitchFamily="18" charset="0"/>
                <a:cs typeface="Times New Roman" panose="02020603050405020304" pitchFamily="18" charset="0"/>
              </a:rPr>
              <a:t>indirektivní</a:t>
            </a:r>
            <a:r>
              <a:rPr lang="cs-CZ" sz="2000" dirty="0">
                <a:solidFill>
                  <a:prstClr val="black"/>
                </a:solidFill>
                <a:latin typeface="Times New Roman" panose="02020603050405020304" pitchFamily="18" charset="0"/>
                <a:cs typeface="Times New Roman" panose="02020603050405020304" pitchFamily="18" charset="0"/>
              </a:rPr>
              <a:t>).</a:t>
            </a:r>
          </a:p>
          <a:p>
            <a:pPr lvl="0" algn="just"/>
            <a:r>
              <a:rPr lang="cs-CZ" sz="2000" b="1" dirty="0">
                <a:solidFill>
                  <a:prstClr val="black"/>
                </a:solidFill>
                <a:latin typeface="Times New Roman" panose="02020603050405020304" pitchFamily="18" charset="0"/>
                <a:cs typeface="Times New Roman" panose="02020603050405020304" pitchFamily="18" charset="0"/>
              </a:rPr>
              <a:t>Přímé metody</a:t>
            </a:r>
            <a:r>
              <a:rPr lang="cs-CZ" sz="2000" dirty="0">
                <a:solidFill>
                  <a:prstClr val="black"/>
                </a:solidFill>
                <a:latin typeface="Times New Roman" panose="02020603050405020304" pitchFamily="18" charset="0"/>
                <a:cs typeface="Times New Roman" panose="02020603050405020304" pitchFamily="18" charset="0"/>
              </a:rPr>
              <a:t>: mravní vysvětlování, kladení požadavků, vymezení pravidel, vedení (donucování), cvičení (úkolové situace, řešení problémů, diskuse s cílem upevnit určité způsoby chování), přesvědčování, vzor, kontrola (dozor), hodnocení (odměna nebo trest). </a:t>
            </a:r>
          </a:p>
          <a:p>
            <a:pPr lvl="0" algn="just"/>
            <a:endParaRPr lang="cs-CZ" sz="2000" dirty="0">
              <a:solidFill>
                <a:prstClr val="black"/>
              </a:solidFill>
              <a:latin typeface="Times New Roman" panose="02020603050405020304" pitchFamily="18" charset="0"/>
              <a:cs typeface="Times New Roman" panose="02020603050405020304" pitchFamily="18" charset="0"/>
            </a:endParaRPr>
          </a:p>
          <a:p>
            <a:pPr lvl="0" algn="just"/>
            <a:r>
              <a:rPr lang="cs-CZ" sz="2000" b="1" dirty="0">
                <a:solidFill>
                  <a:prstClr val="black"/>
                </a:solidFill>
                <a:latin typeface="Times New Roman" panose="02020603050405020304" pitchFamily="18" charset="0"/>
                <a:cs typeface="Times New Roman" panose="02020603050405020304" pitchFamily="18" charset="0"/>
              </a:rPr>
              <a:t>Nepřímé metody: </a:t>
            </a:r>
            <a:r>
              <a:rPr lang="cs-CZ" sz="2000" dirty="0">
                <a:solidFill>
                  <a:prstClr val="black"/>
                </a:solidFill>
                <a:latin typeface="Times New Roman" panose="02020603050405020304" pitchFamily="18" charset="0"/>
                <a:cs typeface="Times New Roman" panose="02020603050405020304" pitchFamily="18" charset="0"/>
              </a:rPr>
              <a:t>vzor (působí samovolně), tvorba a dodržování pravidel, režim a řád, pozitivní výchovné klima, diskuse, metody získávání (projev očekávání, slib, závazek, výstraha), metody vyvolávání a tlumení citů (empatie, řešení konfliktů), metoda sebekontroly, samospráva (pověření úkolem, spolupráce se samosprávou), sebevýchova a sebereflexe (reflexivní deníky, předsevzetí, plány rozvoje).  </a:t>
            </a:r>
          </a:p>
          <a:p>
            <a:endParaRPr lang="cs-CZ" dirty="0"/>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16</a:t>
            </a:fld>
            <a:endParaRPr lang="cs-CZ"/>
          </a:p>
        </p:txBody>
      </p:sp>
    </p:spTree>
    <p:extLst>
      <p:ext uri="{BB962C8B-B14F-4D97-AF65-F5344CB8AC3E}">
        <p14:creationId xmlns:p14="http://schemas.microsoft.com/office/powerpoint/2010/main" val="1501150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pPr marL="457200" lvl="0" indent="-457200" algn="l">
              <a:spcBef>
                <a:spcPct val="20000"/>
              </a:spcBef>
            </a:pPr>
            <a:r>
              <a:rPr lang="cs-CZ" sz="2400" b="1" dirty="0" smtClean="0">
                <a:solidFill>
                  <a:schemeClr val="accent6">
                    <a:lumMod val="75000"/>
                  </a:schemeClr>
                </a:solidFill>
                <a:latin typeface="Times New Roman" panose="02020603050405020304" pitchFamily="18" charset="0"/>
                <a:ea typeface="+mn-ea"/>
                <a:cs typeface="Times New Roman" panose="02020603050405020304" pitchFamily="18" charset="0"/>
              </a:rPr>
              <a:t>5. Kázeň </a:t>
            </a:r>
            <a:r>
              <a:rPr lang="cs-CZ" sz="2400" b="1" dirty="0">
                <a:solidFill>
                  <a:schemeClr val="accent6">
                    <a:lumMod val="75000"/>
                  </a:schemeClr>
                </a:solidFill>
                <a:latin typeface="Times New Roman" panose="02020603050405020304" pitchFamily="18" charset="0"/>
                <a:ea typeface="+mn-ea"/>
                <a:cs typeface="Times New Roman" panose="02020603050405020304" pitchFamily="18" charset="0"/>
              </a:rPr>
              <a:t>a ukázněnost jako společenské a pedagogické </a:t>
            </a:r>
            <a:r>
              <a:rPr lang="cs-CZ" sz="2400" b="1" dirty="0" smtClean="0">
                <a:solidFill>
                  <a:schemeClr val="accent6">
                    <a:lumMod val="75000"/>
                  </a:schemeClr>
                </a:solidFill>
                <a:latin typeface="Times New Roman" panose="02020603050405020304" pitchFamily="18" charset="0"/>
                <a:ea typeface="+mn-ea"/>
                <a:cs typeface="Times New Roman" panose="02020603050405020304" pitchFamily="18" charset="0"/>
              </a:rPr>
              <a:t>jevy </a:t>
            </a:r>
            <a:endParaRPr lang="cs-CZ" sz="2400" b="1" dirty="0">
              <a:solidFill>
                <a:schemeClr val="accent6">
                  <a:lumMod val="75000"/>
                </a:schemeClr>
              </a:solidFill>
            </a:endParaRPr>
          </a:p>
        </p:txBody>
      </p:sp>
      <p:sp>
        <p:nvSpPr>
          <p:cNvPr id="3" name="Zástupný symbol pro obsah 2"/>
          <p:cNvSpPr>
            <a:spLocks noGrp="1"/>
          </p:cNvSpPr>
          <p:nvPr>
            <p:ph idx="1"/>
          </p:nvPr>
        </p:nvSpPr>
        <p:spPr>
          <a:xfrm>
            <a:off x="457200" y="1124744"/>
            <a:ext cx="8229600" cy="5400600"/>
          </a:xfrm>
        </p:spPr>
        <p:txBody>
          <a:bodyPr>
            <a:normAutofit/>
          </a:bodyPr>
          <a:lstStyle/>
          <a:p>
            <a:pPr algn="just"/>
            <a:r>
              <a:rPr lang="cs-CZ" sz="2000" b="1" dirty="0" smtClean="0">
                <a:latin typeface="Times New Roman" panose="02020603050405020304" pitchFamily="18" charset="0"/>
                <a:cs typeface="Times New Roman" panose="02020603050405020304" pitchFamily="18" charset="0"/>
              </a:rPr>
              <a:t>Kázeň</a:t>
            </a:r>
            <a:r>
              <a:rPr lang="cs-CZ" sz="2000" dirty="0" smtClean="0">
                <a:latin typeface="Times New Roman" panose="02020603050405020304" pitchFamily="18" charset="0"/>
                <a:cs typeface="Times New Roman" panose="02020603050405020304" pitchFamily="18" charset="0"/>
              </a:rPr>
              <a:t> – společenský jen, který spočívá v dodržování stanovených nebo dobrovolně přijatých norem. Norma – řád, který zabezpečuje podmínky pro existenci jedince, sociálních skupin a společnosti S normami (limity) chování souvisí svoboda člověka a jeho omezení nebo i možnosti. Každá míra svobody byla spojena s určitou odpovědností a povinností. </a:t>
            </a:r>
          </a:p>
          <a:p>
            <a:pPr algn="just"/>
            <a:endParaRPr lang="cs-CZ" sz="2000" b="1" dirty="0" smtClean="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Ukázněnost – </a:t>
            </a:r>
            <a:r>
              <a:rPr lang="cs-CZ" sz="2000" dirty="0" smtClean="0">
                <a:latin typeface="Times New Roman" panose="02020603050405020304" pitchFamily="18" charset="0"/>
                <a:cs typeface="Times New Roman" panose="02020603050405020304" pitchFamily="18" charset="0"/>
              </a:rPr>
              <a:t>projev sociální a psychické zralosti, spočívá v přijetí, souhlasu s pravidly, o vlastní přesvědčení a jeho sebekontrola.</a:t>
            </a:r>
          </a:p>
          <a:p>
            <a:pPr algn="just"/>
            <a:endParaRPr lang="cs-CZ" sz="2000"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Druhy kázně: </a:t>
            </a:r>
            <a:r>
              <a:rPr lang="cs-CZ" sz="2000" dirty="0" smtClean="0">
                <a:latin typeface="Times New Roman" panose="02020603050405020304" pitchFamily="18" charset="0"/>
                <a:cs typeface="Times New Roman" panose="02020603050405020304" pitchFamily="18" charset="0"/>
              </a:rPr>
              <a:t>podle sociální oblasti – občanská, vojenská, školní, rodinná, pracovní (technologická), dopravní. </a:t>
            </a:r>
          </a:p>
          <a:p>
            <a:pPr algn="just"/>
            <a:endParaRPr lang="cs-CZ" sz="2000"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Neukázněnost žáků ve školách</a:t>
            </a:r>
            <a:r>
              <a:rPr lang="cs-CZ" sz="2000" dirty="0" smtClean="0">
                <a:latin typeface="Times New Roman" panose="02020603050405020304" pitchFamily="18" charset="0"/>
                <a:cs typeface="Times New Roman" panose="02020603050405020304" pitchFamily="18" charset="0"/>
              </a:rPr>
              <a:t> - v současnosti </a:t>
            </a:r>
            <a:r>
              <a:rPr lang="cs-CZ" sz="2000" dirty="0">
                <a:latin typeface="Times New Roman" panose="02020603050405020304" pitchFamily="18" charset="0"/>
                <a:cs typeface="Times New Roman" panose="02020603050405020304" pitchFamily="18" charset="0"/>
              </a:rPr>
              <a:t>v</a:t>
            </a:r>
            <a:r>
              <a:rPr lang="cs-CZ" sz="2000" dirty="0" smtClean="0">
                <a:latin typeface="Times New Roman" panose="02020603050405020304" pitchFamily="18" charset="0"/>
                <a:cs typeface="Times New Roman" panose="02020603050405020304" pitchFamily="18" charset="0"/>
              </a:rPr>
              <a:t>elký, závažný problém, který komplikuje práci pedagogům. Často na hranici neúnosnosti a krajních mezí. Pedagogové jsou často nuceni „bojovat“ s nasazením všech sil. </a:t>
            </a:r>
          </a:p>
          <a:p>
            <a:pPr algn="just"/>
            <a:endParaRPr lang="cs-CZ" sz="2000" dirty="0" smtClean="0">
              <a:latin typeface="Times New Roman" panose="02020603050405020304" pitchFamily="18" charset="0"/>
              <a:cs typeface="Times New Roman" panose="02020603050405020304" pitchFamily="18" charset="0"/>
            </a:endParaRPr>
          </a:p>
          <a:p>
            <a:pPr algn="just"/>
            <a:endParaRPr lang="cs-CZ" sz="2000" dirty="0" smtClean="0">
              <a:latin typeface="Times New Roman" panose="02020603050405020304" pitchFamily="18" charset="0"/>
              <a:cs typeface="Times New Roman" panose="02020603050405020304" pitchFamily="18" charset="0"/>
            </a:endParaRPr>
          </a:p>
          <a:p>
            <a:pPr marL="0" indent="0" algn="just">
              <a:buNone/>
            </a:pPr>
            <a:endParaRPr lang="cs-CZ" sz="20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17</a:t>
            </a:fld>
            <a:endParaRPr lang="cs-CZ"/>
          </a:p>
        </p:txBody>
      </p:sp>
    </p:spTree>
    <p:extLst>
      <p:ext uri="{BB962C8B-B14F-4D97-AF65-F5344CB8AC3E}">
        <p14:creationId xmlns:p14="http://schemas.microsoft.com/office/powerpoint/2010/main" val="5059650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120680"/>
          </a:xfrm>
        </p:spPr>
        <p:txBody>
          <a:bodyPr>
            <a:normAutofit/>
          </a:bodyPr>
          <a:lstStyle/>
          <a:p>
            <a:pPr lvl="0" algn="just"/>
            <a:r>
              <a:rPr lang="cs-CZ" sz="2000" b="1" dirty="0">
                <a:solidFill>
                  <a:prstClr val="black"/>
                </a:solidFill>
                <a:latin typeface="Times New Roman" panose="02020603050405020304" pitchFamily="18" charset="0"/>
                <a:cs typeface="Times New Roman" panose="02020603050405020304" pitchFamily="18" charset="0"/>
              </a:rPr>
              <a:t>Příčiny neukázněného chování žáků</a:t>
            </a:r>
            <a:r>
              <a:rPr lang="cs-CZ" sz="2000" dirty="0">
                <a:solidFill>
                  <a:prstClr val="black"/>
                </a:solidFill>
                <a:latin typeface="Times New Roman" panose="02020603050405020304" pitchFamily="18" charset="0"/>
                <a:cs typeface="Times New Roman" panose="02020603050405020304" pitchFamily="18" charset="0"/>
              </a:rPr>
              <a:t>: </a:t>
            </a:r>
          </a:p>
          <a:p>
            <a:pPr marL="817562" lvl="0" indent="-457200" algn="just">
              <a:buFont typeface="+mj-lt"/>
              <a:buAutoNum type="arabicPeriod"/>
            </a:pPr>
            <a:r>
              <a:rPr lang="cs-CZ" sz="2000" dirty="0" smtClean="0">
                <a:solidFill>
                  <a:prstClr val="black"/>
                </a:solidFill>
                <a:latin typeface="Times New Roman" panose="02020603050405020304" pitchFamily="18" charset="0"/>
                <a:cs typeface="Times New Roman" panose="02020603050405020304" pitchFamily="18" charset="0"/>
              </a:rPr>
              <a:t>Špatná </a:t>
            </a:r>
            <a:r>
              <a:rPr lang="cs-CZ" sz="2000" dirty="0">
                <a:solidFill>
                  <a:prstClr val="black"/>
                </a:solidFill>
                <a:latin typeface="Times New Roman" panose="02020603050405020304" pitchFamily="18" charset="0"/>
                <a:cs typeface="Times New Roman" panose="02020603050405020304" pitchFamily="18" charset="0"/>
              </a:rPr>
              <a:t>funkce rodiny (neúplná, nejednotnost rodičů, nezájem, nevhodná výchovná strategie velká náročnost, přísný režim, tělesné tresty, nepřátelský postoj ke škole</a:t>
            </a:r>
            <a:r>
              <a:rPr lang="cs-CZ" sz="2000" dirty="0" smtClean="0">
                <a:solidFill>
                  <a:prstClr val="black"/>
                </a:solidFill>
                <a:latin typeface="Times New Roman" panose="02020603050405020304" pitchFamily="18" charset="0"/>
                <a:cs typeface="Times New Roman" panose="02020603050405020304" pitchFamily="18" charset="0"/>
              </a:rPr>
              <a:t>).</a:t>
            </a:r>
            <a:endParaRPr lang="cs-CZ" sz="2000" dirty="0">
              <a:latin typeface="Times New Roman" panose="02020603050405020304" pitchFamily="18" charset="0"/>
              <a:cs typeface="Times New Roman" panose="02020603050405020304" pitchFamily="18" charset="0"/>
            </a:endParaRPr>
          </a:p>
          <a:p>
            <a:pPr marL="817562" lvl="0" indent="-457200" algn="just">
              <a:buFont typeface="+mj-lt"/>
              <a:buAutoNum type="arabicPeriod"/>
            </a:pPr>
            <a:r>
              <a:rPr lang="cs-CZ" sz="2000" dirty="0" smtClean="0">
                <a:latin typeface="Times New Roman" panose="02020603050405020304" pitchFamily="18" charset="0"/>
                <a:cs typeface="Times New Roman" panose="02020603050405020304" pitchFamily="18" charset="0"/>
              </a:rPr>
              <a:t>Nežádoucí jevy ve společnosti (vliv masmédií, přístup k nevhodným informacím, přemíra negativních jevů, legislativní rezervy, korupce, marnost v podobě korupčního prostředí a obtížná vymahatelnost práva). </a:t>
            </a:r>
          </a:p>
          <a:p>
            <a:pPr marL="817563" indent="-457200" algn="just">
              <a:buFont typeface="+mj-lt"/>
              <a:buAutoNum type="arabicPeriod"/>
            </a:pPr>
            <a:r>
              <a:rPr lang="cs-CZ" sz="2000" dirty="0" smtClean="0">
                <a:latin typeface="Times New Roman" panose="02020603050405020304" pitchFamily="18" charset="0"/>
                <a:cs typeface="Times New Roman" panose="02020603050405020304" pitchFamily="18" charset="0"/>
              </a:rPr>
              <a:t>Rezervy v práci pedagogických institucí (ne vždy vinou pedagogů - nevhodné prostředí, nevhodné metody práce, nevhodný pracovní režim školy apod.). </a:t>
            </a:r>
          </a:p>
          <a:p>
            <a:pPr marL="817563" indent="-457200" algn="just">
              <a:buFont typeface="+mj-lt"/>
              <a:buAutoNum type="arabicPeriod"/>
            </a:pPr>
            <a:endParaRPr lang="cs-CZ" sz="2000" dirty="0">
              <a:latin typeface="Times New Roman" panose="02020603050405020304" pitchFamily="18" charset="0"/>
              <a:cs typeface="Times New Roman" panose="02020603050405020304" pitchFamily="18" charset="0"/>
            </a:endParaRPr>
          </a:p>
          <a:p>
            <a:r>
              <a:rPr lang="cs-CZ" sz="2000" b="1" dirty="0">
                <a:solidFill>
                  <a:prstClr val="black"/>
                </a:solidFill>
                <a:latin typeface="Times New Roman" panose="02020603050405020304" pitchFamily="18" charset="0"/>
                <a:cs typeface="Times New Roman" panose="02020603050405020304" pitchFamily="18" charset="0"/>
              </a:rPr>
              <a:t>Podmínky, prostředky a metody výchovy k ukázněnosti </a:t>
            </a:r>
          </a:p>
          <a:p>
            <a:pPr marL="457200" lvl="0" indent="-96838" algn="just">
              <a:buFont typeface="+mj-lt"/>
              <a:buAutoNum type="arabicPeriod"/>
            </a:pPr>
            <a:r>
              <a:rPr lang="cs-CZ" sz="2000" u="sng" dirty="0" smtClean="0">
                <a:solidFill>
                  <a:prstClr val="black"/>
                </a:solidFill>
                <a:latin typeface="Times New Roman" panose="02020603050405020304" pitchFamily="18" charset="0"/>
                <a:cs typeface="Times New Roman" panose="02020603050405020304" pitchFamily="18" charset="0"/>
              </a:rPr>
              <a:t> Splnění základních podmínek </a:t>
            </a:r>
            <a:r>
              <a:rPr lang="cs-CZ" sz="2000" u="sng" dirty="0">
                <a:solidFill>
                  <a:prstClr val="black"/>
                </a:solidFill>
                <a:latin typeface="Times New Roman" panose="02020603050405020304" pitchFamily="18" charset="0"/>
                <a:cs typeface="Times New Roman" panose="02020603050405020304" pitchFamily="18" charset="0"/>
              </a:rPr>
              <a:t>úspěšného </a:t>
            </a:r>
            <a:r>
              <a:rPr lang="cs-CZ" sz="2000" u="sng" dirty="0" smtClean="0">
                <a:solidFill>
                  <a:prstClr val="black"/>
                </a:solidFill>
                <a:latin typeface="Times New Roman" panose="02020603050405020304" pitchFamily="18" charset="0"/>
                <a:cs typeface="Times New Roman" panose="02020603050405020304" pitchFamily="18" charset="0"/>
              </a:rPr>
              <a:t>vyučování</a:t>
            </a:r>
            <a:r>
              <a:rPr lang="cs-CZ" sz="2000" dirty="0" smtClean="0">
                <a:solidFill>
                  <a:prstClr val="black"/>
                </a:solidFill>
                <a:latin typeface="Times New Roman" panose="02020603050405020304" pitchFamily="18" charset="0"/>
                <a:cs typeface="Times New Roman" panose="02020603050405020304" pitchFamily="18" charset="0"/>
              </a:rPr>
              <a:t>: efektivní hodiny založené na kvalitní přípravě na výuku, dobré organizační schopnosti učitele, dobré vztahy učitel – žák (dnes obtížně realizovatelné v plném rozsahu).  Tradiční prostředek výchovy k ukázněnosti – </a:t>
            </a:r>
            <a:r>
              <a:rPr lang="cs-CZ" sz="2000" b="1" dirty="0" smtClean="0">
                <a:solidFill>
                  <a:prstClr val="black"/>
                </a:solidFill>
                <a:latin typeface="Times New Roman" panose="02020603050405020304" pitchFamily="18" charset="0"/>
                <a:cs typeface="Times New Roman" panose="02020603050405020304" pitchFamily="18" charset="0"/>
              </a:rPr>
              <a:t>školní řád </a:t>
            </a:r>
            <a:r>
              <a:rPr lang="cs-CZ" sz="2000" dirty="0" smtClean="0">
                <a:solidFill>
                  <a:prstClr val="black"/>
                </a:solidFill>
                <a:latin typeface="Times New Roman" panose="02020603050405020304" pitchFamily="18" charset="0"/>
                <a:cs typeface="Times New Roman" panose="02020603050405020304" pitchFamily="18" charset="0"/>
              </a:rPr>
              <a:t>(vnitřní řád školy), je to soubor pravidel závazných pro žáky dané školy.  </a:t>
            </a:r>
          </a:p>
          <a:p>
            <a:pPr marL="457200" lvl="0" indent="-96838" algn="just">
              <a:buFont typeface="+mj-lt"/>
              <a:buAutoNum type="arabicPeriod"/>
            </a:pPr>
            <a:endParaRPr lang="cs-CZ" sz="2000" dirty="0">
              <a:solidFill>
                <a:prstClr val="black"/>
              </a:solidFill>
              <a:latin typeface="Times New Roman" panose="02020603050405020304" pitchFamily="18" charset="0"/>
              <a:cs typeface="Times New Roman" panose="02020603050405020304" pitchFamily="18" charset="0"/>
            </a:endParaRPr>
          </a:p>
          <a:p>
            <a:pPr marL="0" indent="0" algn="just">
              <a:buNone/>
            </a:pPr>
            <a:endParaRPr lang="cs-CZ" sz="20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18</a:t>
            </a:fld>
            <a:endParaRPr lang="cs-CZ"/>
          </a:p>
        </p:txBody>
      </p:sp>
    </p:spTree>
    <p:extLst>
      <p:ext uri="{BB962C8B-B14F-4D97-AF65-F5344CB8AC3E}">
        <p14:creationId xmlns:p14="http://schemas.microsoft.com/office/powerpoint/2010/main" val="2786811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Autofit/>
          </a:bodyPr>
          <a:lstStyle/>
          <a:p>
            <a:pPr marL="0" lvl="0" indent="360363" algn="just">
              <a:buNone/>
            </a:pPr>
            <a:r>
              <a:rPr lang="cs-CZ" sz="2000" dirty="0" smtClean="0">
                <a:solidFill>
                  <a:prstClr val="black"/>
                </a:solidFill>
                <a:latin typeface="Times New Roman" panose="02020603050405020304" pitchFamily="18" charset="0"/>
                <a:cs typeface="Times New Roman" panose="02020603050405020304" pitchFamily="18" charset="0"/>
              </a:rPr>
              <a:t>2. </a:t>
            </a:r>
            <a:r>
              <a:rPr lang="cs-CZ" sz="2000" u="sng" dirty="0" smtClean="0">
                <a:solidFill>
                  <a:prstClr val="black"/>
                </a:solidFill>
                <a:latin typeface="Times New Roman" panose="02020603050405020304" pitchFamily="18" charset="0"/>
                <a:cs typeface="Times New Roman" panose="02020603050405020304" pitchFamily="18" charset="0"/>
              </a:rPr>
              <a:t>Využití všech dostupných komunikačních prostředků pro prevenci a řešení kázeňských problémů</a:t>
            </a:r>
            <a:r>
              <a:rPr lang="cs-CZ" sz="2000" dirty="0" smtClean="0">
                <a:solidFill>
                  <a:prstClr val="black"/>
                </a:solidFill>
                <a:latin typeface="Times New Roman" panose="02020603050405020304" pitchFamily="18" charset="0"/>
                <a:cs typeface="Times New Roman" panose="02020603050405020304" pitchFamily="18" charset="0"/>
              </a:rPr>
              <a:t>: hned na začátku nastavit pravidla, být přísný, zvyšovat hlas jen výjimečně a pokud to má smysl, využít spolupráci s kolegy a vedením školy, zapojit rodiče i ostatní žáky. Konkrétní náměty do výuky při běžné nekázni (bavení se žáků): otevřít dveře na chodbu, přestat mluvit a dlouze se dívat do očí bavícího se žáka, vyzvat bavící se žáky aby šli k tabuli a dát jim úkol, zaměstnat je, vést s neukázněným žákem rozhovor, pokusit se ho dovést do situace, která mu bude nepříjemná a on přestane rušit. Další možnosti: oslovit třídní učitele, vedení školy, rodiče… </a:t>
            </a:r>
          </a:p>
          <a:p>
            <a:pPr marL="0" lvl="0" indent="360363" algn="just">
              <a:buNone/>
            </a:pPr>
            <a:endParaRPr lang="cs-CZ" sz="2000" b="1" dirty="0" smtClean="0">
              <a:solidFill>
                <a:prstClr val="black"/>
              </a:solidFill>
              <a:latin typeface="Times New Roman" panose="02020603050405020304" pitchFamily="18" charset="0"/>
              <a:cs typeface="Times New Roman" panose="02020603050405020304" pitchFamily="18" charset="0"/>
            </a:endParaRPr>
          </a:p>
          <a:p>
            <a:pPr lvl="0" algn="just"/>
            <a:r>
              <a:rPr lang="cs-CZ" sz="2000" b="1" dirty="0" smtClean="0">
                <a:solidFill>
                  <a:prstClr val="black"/>
                </a:solidFill>
                <a:latin typeface="Times New Roman" panose="02020603050405020304" pitchFamily="18" charset="0"/>
                <a:cs typeface="Times New Roman" panose="02020603050405020304" pitchFamily="18" charset="0"/>
              </a:rPr>
              <a:t>Řešení </a:t>
            </a:r>
            <a:r>
              <a:rPr lang="cs-CZ" sz="2000" b="1" dirty="0">
                <a:solidFill>
                  <a:prstClr val="black"/>
                </a:solidFill>
                <a:latin typeface="Times New Roman" panose="02020603050405020304" pitchFamily="18" charset="0"/>
                <a:cs typeface="Times New Roman" panose="02020603050405020304" pitchFamily="18" charset="0"/>
              </a:rPr>
              <a:t>kázeňských problémů </a:t>
            </a:r>
          </a:p>
          <a:p>
            <a:pPr marL="0" lvl="0" indent="0" algn="just">
              <a:buNone/>
            </a:pPr>
            <a:r>
              <a:rPr lang="cs-CZ" sz="2000" u="sng" dirty="0">
                <a:solidFill>
                  <a:prstClr val="black"/>
                </a:solidFill>
                <a:latin typeface="Times New Roman" panose="02020603050405020304" pitchFamily="18" charset="0"/>
                <a:cs typeface="Times New Roman" panose="02020603050405020304" pitchFamily="18" charset="0"/>
              </a:rPr>
              <a:t>Příklad 1 (studie případu)</a:t>
            </a:r>
          </a:p>
          <a:p>
            <a:pPr marL="0" lvl="0" indent="0" algn="just">
              <a:buNone/>
            </a:pPr>
            <a:r>
              <a:rPr lang="cs-CZ" sz="2000" dirty="0">
                <a:solidFill>
                  <a:prstClr val="black"/>
                </a:solidFill>
                <a:latin typeface="Times New Roman" panose="02020603050405020304" pitchFamily="18" charset="0"/>
                <a:cs typeface="Times New Roman" panose="02020603050405020304" pitchFamily="18" charset="0"/>
              </a:rPr>
              <a:t>Jeden zkušený učitel vyučoval odborný předmět na střední škole. Vyučoval v odborné učebně (elektrotechnická laboratoř). Ze začátku školního roku byla práce s žáky vyhovující, žáci relativně spolupracovali. Asi po měsíci se někteří žáci začali ve výuce bavit. Vždy když se učitel otočil k tabuli nebo zády k nim, nastal ve třídě hluk, který rušil, občas i jízlivý smích.  Někdy slyšel i nevhodnou poznámku, sprosté slovo. Když žáky pokáral, nastal na chvíli klid ale opět to </a:t>
            </a:r>
            <a:r>
              <a:rPr lang="cs-CZ" sz="2000" dirty="0" err="1">
                <a:solidFill>
                  <a:prstClr val="black"/>
                </a:solidFill>
                <a:latin typeface="Times New Roman" panose="02020603050405020304" pitchFamily="18" charset="0"/>
                <a:cs typeface="Times New Roman" panose="02020603050405020304" pitchFamily="18" charset="0"/>
              </a:rPr>
              <a:t>začaĺo</a:t>
            </a:r>
            <a:r>
              <a:rPr lang="cs-CZ" sz="2000" dirty="0">
                <a:solidFill>
                  <a:prstClr val="black"/>
                </a:solidFill>
                <a:latin typeface="Times New Roman" panose="02020603050405020304" pitchFamily="18" charset="0"/>
                <a:cs typeface="Times New Roman" panose="02020603050405020304" pitchFamily="18" charset="0"/>
              </a:rPr>
              <a:t>. </a:t>
            </a:r>
            <a:endParaRPr lang="cs-CZ" sz="2000" b="1"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19</a:t>
            </a:fld>
            <a:endParaRPr lang="cs-CZ"/>
          </a:p>
        </p:txBody>
      </p:sp>
    </p:spTree>
    <p:extLst>
      <p:ext uri="{BB962C8B-B14F-4D97-AF65-F5344CB8AC3E}">
        <p14:creationId xmlns:p14="http://schemas.microsoft.com/office/powerpoint/2010/main" val="4282395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29600" cy="5976664"/>
          </a:xfrm>
        </p:spPr>
        <p:txBody>
          <a:bodyPr>
            <a:normAutofit/>
          </a:bodyPr>
          <a:lstStyle/>
          <a:p>
            <a:pPr marL="0" indent="0">
              <a:buNone/>
            </a:pPr>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Cíl předmětu</a:t>
            </a:r>
          </a:p>
          <a:p>
            <a:pPr marL="0" indent="0" algn="just">
              <a:buNone/>
            </a:pPr>
            <a:r>
              <a:rPr lang="cs-CZ" sz="1800" b="1" dirty="0" smtClean="0">
                <a:latin typeface="Times New Roman" panose="02020603050405020304" pitchFamily="18" charset="0"/>
                <a:cs typeface="Times New Roman" panose="02020603050405020304" pitchFamily="18" charset="0"/>
              </a:rPr>
              <a:t>Cílem předmětu a studia </a:t>
            </a:r>
            <a:r>
              <a:rPr lang="cs-CZ" sz="1800" dirty="0" smtClean="0">
                <a:latin typeface="Times New Roman" panose="02020603050405020304" pitchFamily="18" charset="0"/>
                <a:cs typeface="Times New Roman" panose="02020603050405020304" pitchFamily="18" charset="0"/>
              </a:rPr>
              <a:t>je porozumět základním pojmům studované disciplíny - vysvětlit vztahy a souvislosti mezi sledovanými atributy předmětu - použít informace oboru k rozšíření vlastního náhledu na studovanou problematiku - vytvořit si databázi základních pojmů a jejich vzájemných vazeb - předkládat odůvodněná stanoviska na základě nově získaných poznatků. Důraz je kladen na možnou aplikaci získaných poznatků v pedagogické praxi a na prezentace konkrétních příkladů z pedagogické praxe v oblasti řešení výchovných témat (výchovné působení ve škole, kázeň žáků, agrese a šikana, patologické jevy, spolupráce školy a rodiny, sebereflexe v práci učitele). </a:t>
            </a:r>
            <a:endParaRPr lang="cs-CZ" sz="2000" dirty="0" smtClean="0">
              <a:latin typeface="Times New Roman" panose="02020603050405020304" pitchFamily="18" charset="0"/>
              <a:cs typeface="Times New Roman" panose="02020603050405020304" pitchFamily="18" charset="0"/>
            </a:endParaRPr>
          </a:p>
          <a:p>
            <a:pPr marL="0" indent="0">
              <a:buNone/>
            </a:pPr>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Způsob ukončení předmětu: </a:t>
            </a:r>
            <a:r>
              <a:rPr lang="cs-CZ" sz="2000" b="1" dirty="0" smtClean="0">
                <a:latin typeface="Times New Roman" panose="02020603050405020304" pitchFamily="18" charset="0"/>
                <a:cs typeface="Times New Roman" panose="02020603050405020304" pitchFamily="18" charset="0"/>
              </a:rPr>
              <a:t>kolokvium</a:t>
            </a:r>
            <a:endParaRPr lang="cs-CZ" sz="2000" dirty="0" smtClean="0">
              <a:latin typeface="Times New Roman" panose="02020603050405020304" pitchFamily="18" charset="0"/>
              <a:cs typeface="Times New Roman" panose="02020603050405020304" pitchFamily="18" charset="0"/>
            </a:endParaRPr>
          </a:p>
          <a:p>
            <a:pPr marL="0" indent="0">
              <a:buNone/>
            </a:pPr>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Požadavky k udělení kolokvia: </a:t>
            </a:r>
          </a:p>
          <a:p>
            <a:pPr algn="just"/>
            <a:r>
              <a:rPr lang="cs-CZ" sz="2000" dirty="0" smtClean="0">
                <a:latin typeface="Times New Roman" panose="02020603050405020304" pitchFamily="18" charset="0"/>
                <a:cs typeface="Times New Roman" panose="02020603050405020304" pitchFamily="18" charset="0"/>
              </a:rPr>
              <a:t>Vypracování písemné práce na výchovné téma v rozsahu 3 - 5 normostran na téma stanovené vyučujícím (jedno z témat 1 - 12, případně jiné po dohodě s vyučujícím. Prezentace tématu ve výuce(referát).  </a:t>
            </a:r>
          </a:p>
          <a:p>
            <a:pPr algn="just"/>
            <a:r>
              <a:rPr lang="cs-CZ" sz="2000" dirty="0" smtClean="0">
                <a:latin typeface="Times New Roman" panose="02020603050405020304" pitchFamily="18" charset="0"/>
                <a:cs typeface="Times New Roman" panose="02020603050405020304" pitchFamily="18" charset="0"/>
              </a:rPr>
              <a:t>Vypracování kolokviální písemné práce (didaktického testu) s úspěšností minimálně 70% v rozsahu témat 1-12.  Termíny písemné práce budou zadány do </a:t>
            </a:r>
            <a:r>
              <a:rPr lang="cs-CZ" sz="2000" dirty="0" err="1" smtClean="0">
                <a:latin typeface="Times New Roman" panose="02020603050405020304" pitchFamily="18" charset="0"/>
                <a:cs typeface="Times New Roman" panose="02020603050405020304" pitchFamily="18" charset="0"/>
              </a:rPr>
              <a:t>Is</a:t>
            </a:r>
            <a:r>
              <a:rPr lang="cs-CZ" sz="2000" dirty="0" smtClean="0">
                <a:latin typeface="Times New Roman" panose="02020603050405020304" pitchFamily="18" charset="0"/>
                <a:cs typeface="Times New Roman" panose="02020603050405020304" pitchFamily="18" charset="0"/>
              </a:rPr>
              <a:t>. Absolvování ústního pohovoru k písemné práci.</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2</a:t>
            </a:fld>
            <a:endParaRPr lang="cs-CZ"/>
          </a:p>
        </p:txBody>
      </p:sp>
    </p:spTree>
    <p:extLst>
      <p:ext uri="{BB962C8B-B14F-4D97-AF65-F5344CB8AC3E}">
        <p14:creationId xmlns:p14="http://schemas.microsoft.com/office/powerpoint/2010/main" val="16687236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264696"/>
          </a:xfrm>
        </p:spPr>
        <p:txBody>
          <a:bodyPr>
            <a:normAutofit/>
          </a:bodyPr>
          <a:lstStyle/>
          <a:p>
            <a:pPr marL="0" lvl="0" indent="0" algn="just">
              <a:buNone/>
            </a:pPr>
            <a:r>
              <a:rPr lang="cs-CZ" sz="2000" dirty="0">
                <a:solidFill>
                  <a:prstClr val="black"/>
                </a:solidFill>
                <a:latin typeface="Times New Roman" panose="02020603050405020304" pitchFamily="18" charset="0"/>
                <a:cs typeface="Times New Roman" panose="02020603050405020304" pitchFamily="18" charset="0"/>
              </a:rPr>
              <a:t>Nebylo jasné, kteří žáci se baví a nevěděl, kdo mluví neslušně. Učitel přemýšlel a udělal v učebně takovou organizační úpravu… Když začala hodina, opět se po chvíli když něco kreslil a nebo otočil ozýval hluk, nevhodná mluva….A v tom to přišlo. I přesto, že byl otočený a na žáky neviděl, začal žáky usměrňovat a napomínat….“ </a:t>
            </a:r>
            <a:r>
              <a:rPr lang="cs-CZ" sz="2000" dirty="0" smtClean="0">
                <a:solidFill>
                  <a:prstClr val="black"/>
                </a:solidFill>
                <a:latin typeface="Times New Roman" panose="02020603050405020304" pitchFamily="18" charset="0"/>
                <a:cs typeface="Times New Roman" panose="02020603050405020304" pitchFamily="18" charset="0"/>
              </a:rPr>
              <a:t>Petře</a:t>
            </a:r>
            <a:r>
              <a:rPr lang="cs-CZ" sz="2000" dirty="0">
                <a:solidFill>
                  <a:prstClr val="black"/>
                </a:solidFill>
                <a:latin typeface="Times New Roman" panose="02020603050405020304" pitchFamily="18" charset="0"/>
                <a:cs typeface="Times New Roman" panose="02020603050405020304" pitchFamily="18" charset="0"/>
              </a:rPr>
              <a:t>, nebav se……Jirko, že se nestydíš taková slova říkat……Kamile, přestaň dělat ty posunky a ukazovat na mě ty neslušné znaky…..  </a:t>
            </a:r>
          </a:p>
          <a:p>
            <a:pPr marL="0" lvl="0" indent="0" algn="just">
              <a:buNone/>
            </a:pPr>
            <a:r>
              <a:rPr lang="cs-CZ" sz="2000" dirty="0">
                <a:solidFill>
                  <a:prstClr val="black"/>
                </a:solidFill>
                <a:latin typeface="Times New Roman" panose="02020603050405020304" pitchFamily="18" charset="0"/>
                <a:cs typeface="Times New Roman" panose="02020603050405020304" pitchFamily="18" charset="0"/>
              </a:rPr>
              <a:t>Žáci zkoprněli. Jak je to možné? Jak to, že nás vidí….?</a:t>
            </a:r>
          </a:p>
          <a:p>
            <a:pPr marL="0" lvl="0" indent="0" algn="just">
              <a:buNone/>
            </a:pP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2000" dirty="0" smtClean="0">
                <a:solidFill>
                  <a:prstClr val="black"/>
                </a:solidFill>
                <a:latin typeface="Times New Roman" panose="02020603050405020304" pitchFamily="18" charset="0"/>
                <a:cs typeface="Times New Roman" panose="02020603050405020304" pitchFamily="18" charset="0"/>
              </a:rPr>
              <a:t>Řešení</a:t>
            </a:r>
            <a:r>
              <a:rPr lang="cs-CZ" sz="2000" dirty="0">
                <a:solidFill>
                  <a:prstClr val="black"/>
                </a:solidFill>
                <a:latin typeface="Times New Roman" panose="02020603050405020304" pitchFamily="18" charset="0"/>
                <a:cs typeface="Times New Roman" panose="02020603050405020304" pitchFamily="18" charset="0"/>
              </a:rPr>
              <a:t>: Učitel v učebně vhodně nainstaloval zrcadla tak, že na žáky stále viděl i když byl otočený zády k nim. V době dnešních technologií lze toto opatření, snadno realizovat (případ se stav v Anglii). Od té doby se žáci chovali lépe.   </a:t>
            </a:r>
          </a:p>
          <a:p>
            <a:pPr marL="0" indent="0">
              <a:buNone/>
            </a:pPr>
            <a:endParaRPr lang="cs-CZ" sz="2000" dirty="0" smtClean="0"/>
          </a:p>
          <a:p>
            <a:pPr marL="0" lvl="0" indent="0" algn="just">
              <a:buNone/>
            </a:pPr>
            <a:r>
              <a:rPr lang="cs-CZ" sz="2000" u="sng" dirty="0">
                <a:solidFill>
                  <a:prstClr val="black"/>
                </a:solidFill>
                <a:latin typeface="Times New Roman" panose="02020603050405020304" pitchFamily="18" charset="0"/>
                <a:cs typeface="Times New Roman" panose="02020603050405020304" pitchFamily="18" charset="0"/>
              </a:rPr>
              <a:t>Příklad </a:t>
            </a:r>
            <a:r>
              <a:rPr lang="cs-CZ" sz="2000" u="sng" dirty="0" smtClean="0">
                <a:solidFill>
                  <a:prstClr val="black"/>
                </a:solidFill>
                <a:latin typeface="Times New Roman" panose="02020603050405020304" pitchFamily="18" charset="0"/>
                <a:cs typeface="Times New Roman" panose="02020603050405020304" pitchFamily="18" charset="0"/>
              </a:rPr>
              <a:t>2 </a:t>
            </a:r>
            <a:r>
              <a:rPr lang="cs-CZ" sz="2000" u="sng" dirty="0">
                <a:solidFill>
                  <a:prstClr val="black"/>
                </a:solidFill>
                <a:latin typeface="Times New Roman" panose="02020603050405020304" pitchFamily="18" charset="0"/>
                <a:cs typeface="Times New Roman" panose="02020603050405020304" pitchFamily="18" charset="0"/>
              </a:rPr>
              <a:t>(studie případu): </a:t>
            </a:r>
            <a:r>
              <a:rPr lang="cs-CZ" sz="2000" dirty="0">
                <a:solidFill>
                  <a:prstClr val="black"/>
                </a:solidFill>
                <a:latin typeface="Times New Roman" panose="02020603050405020304" pitchFamily="18" charset="0"/>
                <a:cs typeface="Times New Roman" panose="02020603050405020304" pitchFamily="18" charset="0"/>
              </a:rPr>
              <a:t>Na jedné střední škole začala učit začínající mladá učitelka odborný předmět (ekonomii). Byla velice motivovaná, ještě studovala vysokou školu, ale již se zapojila do dobrovolné pedagogické praxe. Vyučovala také jednu třídu u tříletého učebního technického oboru. Vedení školy ji upozorňovalo na to, že se jedná o velice neukázněnou třídu chlapců. Přesto tam šla učit. </a:t>
            </a:r>
            <a:endParaRPr lang="cs-CZ" sz="2000" dirty="0">
              <a:solidFill>
                <a:prstClr val="black"/>
              </a:solidFill>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20</a:t>
            </a:fld>
            <a:endParaRPr lang="cs-CZ"/>
          </a:p>
        </p:txBody>
      </p:sp>
    </p:spTree>
    <p:extLst>
      <p:ext uri="{BB962C8B-B14F-4D97-AF65-F5344CB8AC3E}">
        <p14:creationId xmlns:p14="http://schemas.microsoft.com/office/powerpoint/2010/main" val="2901219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lstStyle/>
          <a:p>
            <a:pPr marL="0" lvl="0" indent="0" algn="just">
              <a:buNone/>
            </a:pPr>
            <a:r>
              <a:rPr lang="cs-CZ" sz="1900" dirty="0">
                <a:solidFill>
                  <a:prstClr val="black"/>
                </a:solidFill>
                <a:latin typeface="Times New Roman" panose="02020603050405020304" pitchFamily="18" charset="0"/>
                <a:cs typeface="Times New Roman" panose="02020603050405020304" pitchFamily="18" charset="0"/>
              </a:rPr>
              <a:t>Po krátké době se někteří žáci začali projevovat….Jednou v pondělí ráno šla do hodiny, vchází do třídy a slyší „</a:t>
            </a:r>
            <a:r>
              <a:rPr lang="cs-CZ" sz="1900" i="1" dirty="0">
                <a:solidFill>
                  <a:prstClr val="black"/>
                </a:solidFill>
                <a:latin typeface="Times New Roman" panose="02020603050405020304" pitchFamily="18" charset="0"/>
                <a:cs typeface="Times New Roman" panose="02020603050405020304" pitchFamily="18" charset="0"/>
              </a:rPr>
              <a:t>Tak co, kolikrát ses v noci udělala….“ </a:t>
            </a:r>
            <a:r>
              <a:rPr lang="cs-CZ" sz="1900" dirty="0">
                <a:solidFill>
                  <a:prstClr val="black"/>
                </a:solidFill>
                <a:latin typeface="Times New Roman" panose="02020603050405020304" pitchFamily="18" charset="0"/>
                <a:cs typeface="Times New Roman" panose="02020603050405020304" pitchFamily="18" charset="0"/>
              </a:rPr>
              <a:t>Učitelka se nenechala nijak vyprovokovat, nezačala křičet, ani se nijak rozčilovat. Cynicky se na chlapce v pubertě podívala, chvíli se mu dívala do očí, mlčela a potom říká „ </a:t>
            </a:r>
            <a:r>
              <a:rPr lang="cs-CZ" sz="1900" i="1" dirty="0">
                <a:solidFill>
                  <a:prstClr val="black"/>
                </a:solidFill>
                <a:latin typeface="Times New Roman" panose="02020603050405020304" pitchFamily="18" charset="0"/>
                <a:cs typeface="Times New Roman" panose="02020603050405020304" pitchFamily="18" charset="0"/>
              </a:rPr>
              <a:t>S přítelem čtyřikrát a bylo to úžasné…ale ty vůbec nevíš co to je, tak mlč a uklidni své choutky…“ </a:t>
            </a:r>
            <a:r>
              <a:rPr lang="cs-CZ" sz="1900" dirty="0">
                <a:solidFill>
                  <a:prstClr val="black"/>
                </a:solidFill>
                <a:latin typeface="Times New Roman" panose="02020603050405020304" pitchFamily="18" charset="0"/>
                <a:cs typeface="Times New Roman" panose="02020603050405020304" pitchFamily="18" charset="0"/>
              </a:rPr>
              <a:t>Dál se k věci nevyjadřovala, celou hodinu ho ignorovala. Chlapec celou hodinu mlčel a už se to nikdy neopakovalo…Případ se stal na jedné střední škole v České republice v roce 2011. </a:t>
            </a:r>
            <a:endParaRPr lang="cs-CZ" sz="1900" dirty="0">
              <a:solidFill>
                <a:prstClr val="black"/>
              </a:solidFill>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21</a:t>
            </a:fld>
            <a:endParaRPr lang="cs-CZ"/>
          </a:p>
        </p:txBody>
      </p:sp>
    </p:spTree>
    <p:extLst>
      <p:ext uri="{BB962C8B-B14F-4D97-AF65-F5344CB8AC3E}">
        <p14:creationId xmlns:p14="http://schemas.microsoft.com/office/powerpoint/2010/main" val="31749289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pPr marL="457200" lvl="0" indent="-457200" algn="just">
              <a:spcBef>
                <a:spcPct val="20000"/>
              </a:spcBef>
            </a:pPr>
            <a:r>
              <a:rPr lang="cs-CZ" sz="2400" b="1" dirty="0" smtClean="0">
                <a:solidFill>
                  <a:schemeClr val="accent6">
                    <a:lumMod val="75000"/>
                  </a:schemeClr>
                </a:solidFill>
                <a:latin typeface="Times New Roman" panose="02020603050405020304" pitchFamily="18" charset="0"/>
                <a:ea typeface="+mn-ea"/>
                <a:cs typeface="Times New Roman" panose="02020603050405020304" pitchFamily="18" charset="0"/>
              </a:rPr>
              <a:t>6. Škola </a:t>
            </a:r>
            <a:r>
              <a:rPr lang="cs-CZ" sz="2400" b="1" dirty="0">
                <a:solidFill>
                  <a:schemeClr val="accent6">
                    <a:lumMod val="75000"/>
                  </a:schemeClr>
                </a:solidFill>
                <a:latin typeface="Times New Roman" panose="02020603050405020304" pitchFamily="18" charset="0"/>
                <a:ea typeface="+mn-ea"/>
                <a:cs typeface="Times New Roman" panose="02020603050405020304" pitchFamily="18" charset="0"/>
              </a:rPr>
              <a:t>a sociálně patologické jevy </a:t>
            </a:r>
            <a:r>
              <a:rPr lang="cs-CZ" sz="2400" b="1" dirty="0" smtClean="0">
                <a:solidFill>
                  <a:schemeClr val="accent6">
                    <a:lumMod val="75000"/>
                  </a:schemeClr>
                </a:solidFill>
                <a:latin typeface="Times New Roman" panose="02020603050405020304" pitchFamily="18" charset="0"/>
                <a:ea typeface="+mn-ea"/>
                <a:cs typeface="Times New Roman" panose="02020603050405020304" pitchFamily="18" charset="0"/>
              </a:rPr>
              <a:t>žáků</a:t>
            </a:r>
            <a:endParaRPr lang="cs-CZ" sz="2400" b="1" dirty="0">
              <a:solidFill>
                <a:schemeClr val="accent6">
                  <a:lumMod val="75000"/>
                </a:schemeClr>
              </a:solidFill>
            </a:endParaRPr>
          </a:p>
        </p:txBody>
      </p:sp>
      <p:sp>
        <p:nvSpPr>
          <p:cNvPr id="3" name="Zástupný symbol pro obsah 2"/>
          <p:cNvSpPr>
            <a:spLocks noGrp="1"/>
          </p:cNvSpPr>
          <p:nvPr>
            <p:ph idx="1"/>
          </p:nvPr>
        </p:nvSpPr>
        <p:spPr>
          <a:xfrm>
            <a:off x="457200" y="1052736"/>
            <a:ext cx="8229600" cy="5400600"/>
          </a:xfrm>
        </p:spPr>
        <p:txBody>
          <a:bodyPr>
            <a:normAutofit lnSpcReduction="10000"/>
          </a:bodyPr>
          <a:lstStyle/>
          <a:p>
            <a:pPr algn="just"/>
            <a:r>
              <a:rPr lang="cs-CZ" sz="2000" b="1" dirty="0" smtClean="0">
                <a:latin typeface="Times New Roman" panose="02020603050405020304" pitchFamily="18" charset="0"/>
                <a:cs typeface="Times New Roman" panose="02020603050405020304" pitchFamily="18" charset="0"/>
              </a:rPr>
              <a:t>Sociálně patologické jevy, které se ve škole vyskytují: </a:t>
            </a:r>
            <a:r>
              <a:rPr lang="cs-CZ" sz="2000" dirty="0" smtClean="0">
                <a:latin typeface="Times New Roman" panose="02020603050405020304" pitchFamily="18" charset="0"/>
                <a:cs typeface="Times New Roman" panose="02020603050405020304" pitchFamily="18" charset="0"/>
              </a:rPr>
              <a:t>agrese, šikana, záškoláctví, kriminalita, drogy a drogová závislost, alkoholismus, </a:t>
            </a:r>
            <a:r>
              <a:rPr lang="cs-CZ" sz="2000" dirty="0" err="1" smtClean="0">
                <a:latin typeface="Times New Roman" panose="02020603050405020304" pitchFamily="18" charset="0"/>
                <a:cs typeface="Times New Roman" panose="02020603050405020304" pitchFamily="18" charset="0"/>
              </a:rPr>
              <a:t>tabakismus</a:t>
            </a:r>
            <a:r>
              <a:rPr lang="cs-CZ" sz="2000" dirty="0" smtClean="0">
                <a:latin typeface="Times New Roman" panose="02020603050405020304" pitchFamily="18" charset="0"/>
                <a:cs typeface="Times New Roman" panose="02020603050405020304" pitchFamily="18" charset="0"/>
              </a:rPr>
              <a:t>).</a:t>
            </a:r>
          </a:p>
          <a:p>
            <a:pPr marL="0" indent="0" algn="just">
              <a:buNone/>
            </a:pPr>
            <a:endParaRPr lang="cs-CZ" sz="2000" b="1" dirty="0" smtClean="0">
              <a:solidFill>
                <a:schemeClr val="accent6">
                  <a:lumMod val="75000"/>
                </a:schemeClr>
              </a:solidFill>
              <a:latin typeface="Times New Roman" panose="02020603050405020304" pitchFamily="18" charset="0"/>
              <a:cs typeface="Times New Roman" panose="02020603050405020304" pitchFamily="18" charset="0"/>
            </a:endParaRPr>
          </a:p>
          <a:p>
            <a:pPr marL="0" indent="0" algn="just">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Šikana</a:t>
            </a:r>
          </a:p>
          <a:p>
            <a:pPr algn="just"/>
            <a:r>
              <a:rPr lang="cs-CZ" sz="2000" b="1" dirty="0">
                <a:latin typeface="Times New Roman" panose="02020603050405020304" pitchFamily="18" charset="0"/>
                <a:cs typeface="Times New Roman" panose="02020603050405020304" pitchFamily="18" charset="0"/>
              </a:rPr>
              <a:t>Š</a:t>
            </a:r>
            <a:r>
              <a:rPr lang="cs-CZ" sz="2000" b="1" dirty="0" smtClean="0">
                <a:latin typeface="Times New Roman" panose="02020603050405020304" pitchFamily="18" charset="0"/>
                <a:cs typeface="Times New Roman" panose="02020603050405020304" pitchFamily="18" charset="0"/>
              </a:rPr>
              <a:t>ikana </a:t>
            </a:r>
            <a:r>
              <a:rPr lang="cs-CZ" sz="2000" dirty="0" smtClean="0">
                <a:latin typeface="Times New Roman" panose="02020603050405020304" pitchFamily="18" charset="0"/>
                <a:cs typeface="Times New Roman" panose="02020603050405020304" pitchFamily="18" charset="0"/>
              </a:rPr>
              <a:t>– násilné ponižující chování jedné osoby nebo skupiny osob vůči jiné osobě (slabšímu jedinci). Jedinec není schopen se bránit nebo se této situaci vyhnout. Závažná agresivní porucha chování, která vede k porušování základních lidských práv. Takové jednání může být příčinou snahy uspokojit nějakou potřebu, což se nedaří (sebeprosazení, získání respektu a poslušnosti). Šikana může být nepřímá (psychická) a přímá (fyzická). </a:t>
            </a:r>
          </a:p>
          <a:p>
            <a:pPr algn="just"/>
            <a:endParaRPr lang="cs-CZ" sz="2000"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Aktéři šikany: </a:t>
            </a:r>
            <a:r>
              <a:rPr lang="cs-CZ" sz="2000" dirty="0" smtClean="0">
                <a:latin typeface="Times New Roman" panose="02020603050405020304" pitchFamily="18" charset="0"/>
                <a:cs typeface="Times New Roman" panose="02020603050405020304" pitchFamily="18" charset="0"/>
              </a:rPr>
              <a:t>agresor (agresoři), oběti šikany. Agresor – zpravidla fyzicky silný a zdatný jedinec s potřebou předvádět svoji převahu a moc před ostatními. Je necitlivý a za své chování necítí vinu. Naopak vinu svalují na oběť, které považují za méněcenné (zasloužili si to, provokovali…). </a:t>
            </a:r>
          </a:p>
          <a:p>
            <a:pPr algn="just"/>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22</a:t>
            </a:fld>
            <a:endParaRPr lang="cs-CZ"/>
          </a:p>
        </p:txBody>
      </p:sp>
    </p:spTree>
    <p:extLst>
      <p:ext uri="{BB962C8B-B14F-4D97-AF65-F5344CB8AC3E}">
        <p14:creationId xmlns:p14="http://schemas.microsoft.com/office/powerpoint/2010/main" val="489796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832648"/>
          </a:xfrm>
        </p:spPr>
        <p:txBody>
          <a:bodyPr>
            <a:normAutofit/>
          </a:bodyPr>
          <a:lstStyle/>
          <a:p>
            <a:pPr marL="0" indent="0" algn="just">
              <a:buNone/>
            </a:pPr>
            <a:r>
              <a:rPr lang="cs-CZ" sz="2000" dirty="0" smtClean="0">
                <a:latin typeface="Times New Roman" panose="02020603050405020304" pitchFamily="18" charset="0"/>
                <a:cs typeface="Times New Roman" panose="02020603050405020304" pitchFamily="18" charset="0"/>
              </a:rPr>
              <a:t>Oběť – může jí být teoreticky kdokoliv. Zpravidla žáci, kteří jsou fyzicky slabší, tiší, s nízkým sebevědomím, které se zpravidla podřizují nebo jsou nějak hendikepované. Mohu to být </a:t>
            </a:r>
            <a:r>
              <a:rPr lang="cs-CZ" sz="2000" dirty="0">
                <a:latin typeface="Times New Roman" panose="02020603050405020304" pitchFamily="18" charset="0"/>
                <a:cs typeface="Times New Roman" panose="02020603050405020304" pitchFamily="18" charset="0"/>
              </a:rPr>
              <a:t>ž</a:t>
            </a:r>
            <a:r>
              <a:rPr lang="cs-CZ" sz="2000" dirty="0" smtClean="0">
                <a:latin typeface="Times New Roman" panose="02020603050405020304" pitchFamily="18" charset="0"/>
                <a:cs typeface="Times New Roman" panose="02020603050405020304" pitchFamily="18" charset="0"/>
              </a:rPr>
              <a:t>áci nadaní, kteří vynikají v kolektivu a mají např. kladný vztah k pedagogovi.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Projevy šikany, které by měli sledovat rodiče: </a:t>
            </a:r>
            <a:r>
              <a:rPr lang="cs-CZ" sz="2000" dirty="0" smtClean="0">
                <a:latin typeface="Times New Roman" panose="02020603050405020304" pitchFamily="18" charset="0"/>
                <a:cs typeface="Times New Roman" panose="02020603050405020304" pitchFamily="18" charset="0"/>
              </a:rPr>
              <a:t>dítěti se v průběhu týdně mění rychle nálada, bývá mu špatně a nechce jít do školy, nevyhledává kamarády a je samo, nosí poznámky za pozdní příchody do školy, zapomíná a ztrácí věci nebo je má poškozené, má poškozené nebo špinavé oblečení, chodí za školu, má oděrky a různá zranění, která neumí vysvětlit nebo vysvětlení jsou nevěrohodná. </a:t>
            </a:r>
          </a:p>
          <a:p>
            <a:pPr algn="just"/>
            <a:endParaRPr lang="cs-CZ" sz="2000"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Projevy šikany, které by měli sledovat učitelé: </a:t>
            </a:r>
            <a:r>
              <a:rPr lang="cs-CZ" sz="2000" dirty="0" smtClean="0">
                <a:latin typeface="Times New Roman" panose="02020603050405020304" pitchFamily="18" charset="0"/>
                <a:cs typeface="Times New Roman" panose="02020603050405020304" pitchFamily="18" charset="0"/>
              </a:rPr>
              <a:t>zhoršený prospěch ve škole, dítě je o přestávkách samo a vyhledává přítomnost učitele, je smutné, má poškozené nebo špinavé věci, oděv, má drobná zranění jako odřeniny, škrábance apod. která neumí vysvětlit, před kolektivem vystupuje nejistě a ustrašeně, mimo výuku spolužáci do </a:t>
            </a:r>
            <a:r>
              <a:rPr lang="cs-CZ" sz="2000" dirty="0" err="1" smtClean="0">
                <a:latin typeface="Times New Roman" panose="02020603050405020304" pitchFamily="18" charset="0"/>
                <a:cs typeface="Times New Roman" panose="02020603050405020304" pitchFamily="18" charset="0"/>
              </a:rPr>
              <a:t>dítětě</a:t>
            </a:r>
            <a:r>
              <a:rPr lang="cs-CZ" sz="2000" dirty="0" smtClean="0">
                <a:latin typeface="Times New Roman" panose="02020603050405020304" pitchFamily="18" charset="0"/>
                <a:cs typeface="Times New Roman" panose="02020603050405020304" pitchFamily="18" charset="0"/>
              </a:rPr>
              <a:t> strkají, kopou a to se nebrání. </a:t>
            </a:r>
          </a:p>
          <a:p>
            <a:pPr algn="just"/>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23</a:t>
            </a:fld>
            <a:endParaRPr lang="cs-CZ"/>
          </a:p>
        </p:txBody>
      </p:sp>
    </p:spTree>
    <p:extLst>
      <p:ext uri="{BB962C8B-B14F-4D97-AF65-F5344CB8AC3E}">
        <p14:creationId xmlns:p14="http://schemas.microsoft.com/office/powerpoint/2010/main" val="13250041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r>
              <a:rPr lang="cs-CZ" sz="2000" b="1" dirty="0" smtClean="0">
                <a:latin typeface="Times New Roman" panose="02020603050405020304" pitchFamily="18" charset="0"/>
                <a:cs typeface="Times New Roman" panose="02020603050405020304" pitchFamily="18" charset="0"/>
              </a:rPr>
              <a:t>Správný postup učitele při podezření na šikanu:</a:t>
            </a:r>
          </a:p>
          <a:p>
            <a:pPr marL="355600" indent="-14288">
              <a:buFont typeface="+mj-lt"/>
              <a:buAutoNum type="arabicPeriod"/>
            </a:pPr>
            <a:r>
              <a:rPr lang="cs-CZ" sz="2000" dirty="0" smtClean="0">
                <a:latin typeface="Times New Roman" panose="02020603050405020304" pitchFamily="18" charset="0"/>
                <a:cs typeface="Times New Roman" panose="02020603050405020304" pitchFamily="18" charset="0"/>
              </a:rPr>
              <a:t> Zvýšit pozornost při pozorování žáků. Agresory chytit nejlépe při činu. Případ začít řádně vyšetřovat a okamžitě poskytnout maximální pomoc a ochranu oběti. </a:t>
            </a:r>
          </a:p>
          <a:p>
            <a:pPr marL="355600" indent="-14288" algn="just">
              <a:buFont typeface="+mj-lt"/>
              <a:buAutoNum type="arabicPeriod"/>
            </a:pPr>
            <a:r>
              <a:rPr lang="cs-CZ" sz="2000" dirty="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Chránit zdroj informací a celou věc držet v utajení do doby, než bude vše vyšetřeno, dokázáno. V průběhu vyšetřování prozradit jen to nezbytně nutné.</a:t>
            </a:r>
          </a:p>
          <a:p>
            <a:pPr marL="355600" indent="-14288" algn="just">
              <a:buFont typeface="+mj-lt"/>
              <a:buAutoNum type="arabicPeriod"/>
            </a:pPr>
            <a:r>
              <a:rPr lang="cs-CZ" sz="2000" dirty="0" smtClean="0">
                <a:latin typeface="Times New Roman" panose="02020603050405020304" pitchFamily="18" charset="0"/>
                <a:cs typeface="Times New Roman" panose="02020603050405020304" pitchFamily="18" charset="0"/>
              </a:rPr>
              <a:t>Vyslechnout aktéry šikany (oběti, agresoři, svědci) vždy zvlášť. </a:t>
            </a:r>
          </a:p>
          <a:p>
            <a:pPr marL="355600" indent="-14288" algn="just">
              <a:buFont typeface="+mj-lt"/>
              <a:buAutoNum type="arabicPeriod"/>
            </a:pPr>
            <a:r>
              <a:rPr lang="cs-CZ" sz="2000" dirty="0" smtClean="0">
                <a:latin typeface="Times New Roman" panose="02020603050405020304" pitchFamily="18" charset="0"/>
                <a:cs typeface="Times New Roman" panose="02020603050405020304" pitchFamily="18" charset="0"/>
              </a:rPr>
              <a:t>Vyšetřenou a dokázanou šikanu odpovídajícím způsobem potrestat. V některých méně vážných případech stačí domluva.</a:t>
            </a:r>
          </a:p>
          <a:p>
            <a:pPr marL="341312" indent="0" algn="just">
              <a:buNone/>
            </a:pPr>
            <a:endParaRPr lang="cs-CZ" sz="2000" dirty="0">
              <a:latin typeface="Times New Roman" panose="02020603050405020304" pitchFamily="18" charset="0"/>
              <a:cs typeface="Times New Roman" panose="02020603050405020304" pitchFamily="18" charset="0"/>
            </a:endParaRPr>
          </a:p>
          <a:p>
            <a:pPr marL="358775" algn="just"/>
            <a:r>
              <a:rPr lang="cs-CZ" sz="2000" b="1" dirty="0" smtClean="0">
                <a:latin typeface="Times New Roman" panose="02020603050405020304" pitchFamily="18" charset="0"/>
                <a:cs typeface="Times New Roman" panose="02020603050405020304" pitchFamily="18" charset="0"/>
              </a:rPr>
              <a:t>Možnosti prevence šikany:</a:t>
            </a:r>
            <a:r>
              <a:rPr lang="cs-CZ" sz="2000" dirty="0" smtClean="0">
                <a:latin typeface="Times New Roman" panose="02020603050405020304" pitchFamily="18" charset="0"/>
                <a:cs typeface="Times New Roman" panose="02020603050405020304" pitchFamily="18" charset="0"/>
              </a:rPr>
              <a:t>  prosazení se učitele před žáky, prosazení spravedlnosti a ochrana slabších před silnějšími, podpora slabších žáků, dodání sebedůvěry a jistoty, získání důvěry žáků, vytvoření pocitu bezpečí a důvěry, zapojování žáků do skupinových aktivit. </a:t>
            </a:r>
            <a:endParaRPr lang="cs-CZ" sz="2000" dirty="0">
              <a:latin typeface="Times New Roman" panose="02020603050405020304" pitchFamily="18" charset="0"/>
              <a:cs typeface="Times New Roman" panose="02020603050405020304" pitchFamily="18" charset="0"/>
            </a:endParaRPr>
          </a:p>
          <a:p>
            <a:pPr marL="355600" indent="-14288" algn="just">
              <a:buFont typeface="+mj-lt"/>
              <a:buAutoNum type="arabicPeriod"/>
            </a:pPr>
            <a:endParaRPr lang="cs-CZ" sz="2000" dirty="0" smtClean="0">
              <a:latin typeface="Times New Roman" panose="02020603050405020304" pitchFamily="18" charset="0"/>
              <a:cs typeface="Times New Roman" panose="02020603050405020304" pitchFamily="18" charset="0"/>
            </a:endParaRPr>
          </a:p>
          <a:p>
            <a:pPr marL="0" indent="0" algn="just">
              <a:buNone/>
            </a:pPr>
            <a:endParaRPr lang="cs-CZ" sz="20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24</a:t>
            </a:fld>
            <a:endParaRPr lang="cs-CZ"/>
          </a:p>
        </p:txBody>
      </p:sp>
    </p:spTree>
    <p:extLst>
      <p:ext uri="{BB962C8B-B14F-4D97-AF65-F5344CB8AC3E}">
        <p14:creationId xmlns:p14="http://schemas.microsoft.com/office/powerpoint/2010/main" val="23600816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lnSpcReduction="10000"/>
          </a:bodyPr>
          <a:lstStyle/>
          <a:p>
            <a:pPr marL="0" indent="0">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Záškoláctví</a:t>
            </a:r>
          </a:p>
          <a:p>
            <a:pPr algn="just"/>
            <a:r>
              <a:rPr lang="cs-CZ" sz="2000" b="1" dirty="0" smtClean="0">
                <a:latin typeface="Times New Roman" panose="02020603050405020304" pitchFamily="18" charset="0"/>
                <a:cs typeface="Times New Roman" panose="02020603050405020304" pitchFamily="18" charset="0"/>
              </a:rPr>
              <a:t>Záškoláctví </a:t>
            </a:r>
            <a:r>
              <a:rPr lang="cs-CZ" sz="2000" dirty="0" smtClean="0">
                <a:latin typeface="Times New Roman" panose="02020603050405020304" pitchFamily="18" charset="0"/>
                <a:cs typeface="Times New Roman" panose="02020603050405020304" pitchFamily="18" charset="0"/>
              </a:rPr>
              <a:t>– přestupek žáka, který úmyslně nechodí do školy (tzv. chození za školu). Porušení školního řádu a provinění proti školskému zákonu (povinnost školní docházky). Často spojeno s dalšími sociálně patologickými jevy. </a:t>
            </a:r>
          </a:p>
          <a:p>
            <a:pPr algn="just"/>
            <a:endParaRPr lang="cs-CZ" sz="2000"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Příčiny záškoláctví:</a:t>
            </a:r>
            <a:r>
              <a:rPr lang="cs-CZ" sz="2000" dirty="0" smtClean="0">
                <a:latin typeface="Times New Roman" panose="02020603050405020304" pitchFamily="18" charset="0"/>
                <a:cs typeface="Times New Roman" panose="02020603050405020304" pitchFamily="18" charset="0"/>
              </a:rPr>
              <a:t> častý projev odporu dítěte ke škole, prostřední školy (pedagog, fobie ze školy), vliv rodinného prostředí (střídání výchovných přístupů, nezájem rodičů, vytíženost rodičů. nejednotnost výchovy, vliv masmédií), nevhodné trávení volného času (důležitá oblast volnočasových aktivit, zájmová činnost).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Náprava: </a:t>
            </a:r>
            <a:r>
              <a:rPr lang="cs-CZ" sz="2000" dirty="0" smtClean="0">
                <a:latin typeface="Times New Roman" panose="02020603050405020304" pitchFamily="18" charset="0"/>
                <a:cs typeface="Times New Roman" panose="02020603050405020304" pitchFamily="18" charset="0"/>
              </a:rPr>
              <a:t>pomoc učitele na základě pedagogické diagnostiky, individuální práce s žákem, spolupráce s dětským psychologem, spolupráce s rodinou.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marL="0" indent="0" algn="just">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Delikvence a kriminalita mládeže</a:t>
            </a:r>
          </a:p>
          <a:p>
            <a:pPr algn="just"/>
            <a:r>
              <a:rPr lang="cs-CZ" sz="2000" dirty="0" smtClean="0">
                <a:latin typeface="Times New Roman" panose="02020603050405020304" pitchFamily="18" charset="0"/>
                <a:cs typeface="Times New Roman" panose="02020603050405020304" pitchFamily="18" charset="0"/>
              </a:rPr>
              <a:t>Delikvence (</a:t>
            </a:r>
            <a:r>
              <a:rPr lang="cs-CZ" sz="2000" dirty="0" err="1" smtClean="0">
                <a:latin typeface="Times New Roman" panose="02020603050405020304" pitchFamily="18" charset="0"/>
                <a:cs typeface="Times New Roman" panose="02020603050405020304" pitchFamily="18" charset="0"/>
              </a:rPr>
              <a:t>prekriminalita</a:t>
            </a:r>
            <a:r>
              <a:rPr lang="cs-CZ" sz="2000" dirty="0" smtClean="0">
                <a:latin typeface="Times New Roman" panose="02020603050405020304" pitchFamily="18" charset="0"/>
                <a:cs typeface="Times New Roman" panose="02020603050405020304" pitchFamily="18" charset="0"/>
              </a:rPr>
              <a:t>)- žáci do 15 let, kriminalita  mládeže - žáci od 15 do 18 let. </a:t>
            </a:r>
          </a:p>
          <a:p>
            <a:pPr marL="0" indent="0" algn="just">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25</a:t>
            </a:fld>
            <a:endParaRPr lang="cs-CZ"/>
          </a:p>
        </p:txBody>
      </p:sp>
    </p:spTree>
    <p:extLst>
      <p:ext uri="{BB962C8B-B14F-4D97-AF65-F5344CB8AC3E}">
        <p14:creationId xmlns:p14="http://schemas.microsoft.com/office/powerpoint/2010/main" val="2722379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120680"/>
          </a:xfrm>
        </p:spPr>
        <p:txBody>
          <a:bodyPr>
            <a:normAutofit lnSpcReduction="10000"/>
          </a:bodyPr>
          <a:lstStyle/>
          <a:p>
            <a:pPr algn="just"/>
            <a:r>
              <a:rPr lang="cs-CZ" sz="2000" b="1" dirty="0" smtClean="0">
                <a:latin typeface="Times New Roman" panose="02020603050405020304" pitchFamily="18" charset="0"/>
                <a:cs typeface="Times New Roman" panose="02020603050405020304" pitchFamily="18" charset="0"/>
              </a:rPr>
              <a:t>Příčiny vzniku: </a:t>
            </a:r>
            <a:r>
              <a:rPr lang="cs-CZ" sz="2000" dirty="0" smtClean="0">
                <a:latin typeface="Times New Roman" panose="02020603050405020304" pitchFamily="18" charset="0"/>
                <a:cs typeface="Times New Roman" panose="02020603050405020304" pitchFamily="18" charset="0"/>
              </a:rPr>
              <a:t>již v prenatálním a perinatálním období vývoje, prvotní příčinou může být porod. Dále potom nízký věk matky, sociální poměry, výchova jedním z rodičů nebo prarodiči, problémové rodina (špatná atmosféra, odmítání, citových chlad, bezcitnost, špatná ekonomická situace, špatný vztah rodičů). Často příčina útěku z domova a inklinace k negativnímu chování.  Problémy nastávají i v dobře situovaných rodinách, kde chybí čas věnovat se dítěti. Děti inklinují k životu v partě a nežádoucímu chování. </a:t>
            </a:r>
          </a:p>
          <a:p>
            <a:pPr algn="just"/>
            <a:endParaRPr lang="cs-CZ" sz="2000"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Prevence:</a:t>
            </a:r>
            <a:r>
              <a:rPr lang="cs-CZ" sz="2000" dirty="0" smtClean="0">
                <a:latin typeface="Times New Roman" panose="02020603050405020304" pitchFamily="18" charset="0"/>
                <a:cs typeface="Times New Roman" panose="02020603050405020304" pitchFamily="18" charset="0"/>
              </a:rPr>
              <a:t> efektivní využití volného času, nabídka volnočasových aktivit, motivace děti k různorodým aktivitám. </a:t>
            </a:r>
          </a:p>
          <a:p>
            <a:pPr algn="just"/>
            <a:endParaRPr lang="cs-CZ" sz="2000" b="1" dirty="0" smtClean="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Znaky delikventního jednání dětí a mladistvých: </a:t>
            </a:r>
            <a:r>
              <a:rPr lang="cs-CZ" sz="2000" dirty="0" smtClean="0">
                <a:latin typeface="Times New Roman" panose="02020603050405020304" pitchFamily="18" charset="0"/>
                <a:cs typeface="Times New Roman" panose="02020603050405020304" pitchFamily="18" charset="0"/>
              </a:rPr>
              <a:t>předmět útoku je určen jinými hodnotami než u dospělých, často páchána skupinově, příprava je nedokonalá, neplánovaná a snadno odhalitelná, chování neúměrně tvrdé, ničící, často pod vlivem alkoholu a návykových látek, emotivní jednání, při opakování trestné činnosti se objevují specifické znaky jako u dřívějších činů. Při získávání alibi se opírají o členy skupiny, svěřují se, odcizují potřebné věci (jídlo, alkohol, cigarety, peníze) nebo věci, které se jim líbí (mobily, motocykly, kola, auta…), ukradené věcí se dělí ve skupině, peníze se utrácejí ve skupině, která má hierarchii. </a:t>
            </a:r>
          </a:p>
          <a:p>
            <a:pPr algn="just"/>
            <a:endParaRPr lang="cs-CZ" sz="2000" b="1" dirty="0">
              <a:latin typeface="Times New Roman" panose="02020603050405020304" pitchFamily="18" charset="0"/>
              <a:cs typeface="Times New Roman" panose="02020603050405020304" pitchFamily="18" charset="0"/>
            </a:endParaRPr>
          </a:p>
          <a:p>
            <a:pPr algn="just"/>
            <a:endParaRPr lang="cs-CZ" sz="2000" b="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26</a:t>
            </a:fld>
            <a:endParaRPr lang="cs-CZ"/>
          </a:p>
        </p:txBody>
      </p:sp>
    </p:spTree>
    <p:extLst>
      <p:ext uri="{BB962C8B-B14F-4D97-AF65-F5344CB8AC3E}">
        <p14:creationId xmlns:p14="http://schemas.microsoft.com/office/powerpoint/2010/main" val="12600542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a:bodyPr>
          <a:lstStyle/>
          <a:p>
            <a:pPr marL="0" indent="0">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Drogy a drogová závislost</a:t>
            </a:r>
          </a:p>
          <a:p>
            <a:pPr algn="just"/>
            <a:r>
              <a:rPr lang="cs-CZ" sz="2000" b="1" dirty="0" smtClean="0">
                <a:latin typeface="Times New Roman" panose="02020603050405020304" pitchFamily="18" charset="0"/>
                <a:cs typeface="Times New Roman" panose="02020603050405020304" pitchFamily="18" charset="0"/>
              </a:rPr>
              <a:t>Drogy - </a:t>
            </a:r>
            <a:r>
              <a:rPr lang="cs-CZ" sz="2000" dirty="0" smtClean="0">
                <a:latin typeface="Times New Roman" panose="02020603050405020304" pitchFamily="18" charset="0"/>
                <a:cs typeface="Times New Roman" panose="02020603050405020304" pitchFamily="18" charset="0"/>
              </a:rPr>
              <a:t>psychoaktivní látky, pomocí kterých se mění psychický stav, zpravidla subjektivně žádoucím směrem. </a:t>
            </a:r>
          </a:p>
          <a:p>
            <a:pPr algn="just"/>
            <a:endParaRPr lang="cs-CZ" sz="2000"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Příčiny vzniku drogové závislosti:</a:t>
            </a:r>
            <a:r>
              <a:rPr lang="cs-CZ" sz="2000" dirty="0" smtClean="0">
                <a:latin typeface="Times New Roman" panose="02020603050405020304" pitchFamily="18" charset="0"/>
                <a:cs typeface="Times New Roman" panose="02020603050405020304" pitchFamily="18" charset="0"/>
              </a:rPr>
              <a:t> zvědavost, potřeba řešit problémy, uniknout stresu, uvolnění zábran, potřeba dosáhnout uspokojení a slasti, potřeba uniknout stereotypu a nudě, potřeba sociální sounáležitosti, akceptace ve skupině. </a:t>
            </a:r>
          </a:p>
          <a:p>
            <a:pPr algn="just"/>
            <a:endParaRPr lang="cs-CZ" sz="2000"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Příznaky: </a:t>
            </a:r>
            <a:r>
              <a:rPr lang="cs-CZ" sz="2000" dirty="0" smtClean="0">
                <a:latin typeface="Times New Roman" panose="02020603050405020304" pitchFamily="18" charset="0"/>
                <a:cs typeface="Times New Roman" panose="02020603050405020304" pitchFamily="18" charset="0"/>
              </a:rPr>
              <a:t>náhlé změny nálad, neobvyklá agresivita, vyrážka, stopy vpichu injekční jehlou na </a:t>
            </a:r>
            <a:r>
              <a:rPr lang="cs-CZ" sz="2000" dirty="0" smtClean="0">
                <a:latin typeface="Times New Roman" panose="02020603050405020304" pitchFamily="18" charset="0"/>
                <a:cs typeface="Times New Roman" panose="02020603050405020304" pitchFamily="18" charset="0"/>
              </a:rPr>
              <a:t>končetinách, hýždích </a:t>
            </a:r>
            <a:r>
              <a:rPr lang="cs-CZ" sz="2000" dirty="0" smtClean="0">
                <a:latin typeface="Times New Roman" panose="02020603050405020304" pitchFamily="18" charset="0"/>
                <a:cs typeface="Times New Roman" panose="02020603050405020304" pitchFamily="18" charset="0"/>
              </a:rPr>
              <a:t>a krku, podlitiny v místě vpichu, nechutenství, úbytek na váze, ztráta zájmu o školu, zájmy a kamarády, opakující se lhaní, tajuplné chování, ztráta peněz nebo jiných věcí doma i ve škole, zápach celého těla, skvrny na šatech, zcestná mluva. </a:t>
            </a:r>
          </a:p>
          <a:p>
            <a:pPr algn="just"/>
            <a:endParaRPr lang="cs-CZ" sz="2000"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Nejrozšířenější drogy: </a:t>
            </a:r>
            <a:r>
              <a:rPr lang="cs-CZ" sz="2000" dirty="0" smtClean="0">
                <a:latin typeface="Times New Roman" panose="02020603050405020304" pitchFamily="18" charset="0"/>
                <a:cs typeface="Times New Roman" panose="02020603050405020304" pitchFamily="18" charset="0"/>
              </a:rPr>
              <a:t>alkohol, tabák, marihuana.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27</a:t>
            </a:fld>
            <a:endParaRPr lang="cs-CZ"/>
          </a:p>
        </p:txBody>
      </p:sp>
    </p:spTree>
    <p:extLst>
      <p:ext uri="{BB962C8B-B14F-4D97-AF65-F5344CB8AC3E}">
        <p14:creationId xmlns:p14="http://schemas.microsoft.com/office/powerpoint/2010/main" val="1946216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algn="just"/>
            <a:r>
              <a:rPr lang="cs-CZ" sz="2000" b="1" dirty="0" smtClean="0">
                <a:latin typeface="Times New Roman" panose="02020603050405020304" pitchFamily="18" charset="0"/>
                <a:cs typeface="Times New Roman" panose="02020603050405020304" pitchFamily="18" charset="0"/>
              </a:rPr>
              <a:t>Prevence a náprava drogové závislosti: </a:t>
            </a:r>
            <a:r>
              <a:rPr lang="cs-CZ" sz="2000" dirty="0" smtClean="0">
                <a:latin typeface="Times New Roman" panose="02020603050405020304" pitchFamily="18" charset="0"/>
                <a:cs typeface="Times New Roman" panose="02020603050405020304" pitchFamily="18" charset="0"/>
              </a:rPr>
              <a:t>důraz na primární prevenci ve škole i v rodině, formování zdravého životního stylu, příprava na život ve společnosti s drogou (nepodlehnout jí), volnočasové aktivity, prevence lehkých drog (nejrozšířenější), spolupráce školy, rodiny a dalších zařízení (zdravotnická zařízení, volnočasová zařízení, policie), preventivní programy.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Instituce pro vyhledání poradenské pomoci: </a:t>
            </a:r>
            <a:r>
              <a:rPr lang="cs-CZ" sz="2000" dirty="0" smtClean="0">
                <a:latin typeface="Times New Roman" panose="02020603050405020304" pitchFamily="18" charset="0"/>
                <a:cs typeface="Times New Roman" panose="02020603050405020304" pitchFamily="18" charset="0"/>
              </a:rPr>
              <a:t>pedagogicko- psychologická poradna, úřad péče o dítě referátu sociálních věcí, speciálně pedagogická centra, střediska výchovné péče pro děti a mládež, poradny pro rodinu, manželství a mezilidské vztahy, ambulance odborného psychologa, speciální poradenská centra pro drogové závislosti, speciální telefonické linky (linka důvěry). </a:t>
            </a:r>
          </a:p>
          <a:p>
            <a:pPr marL="0" indent="0">
              <a:buNone/>
            </a:pPr>
            <a:endParaRPr lang="cs-CZ" sz="20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28</a:t>
            </a:fld>
            <a:endParaRPr lang="cs-CZ"/>
          </a:p>
        </p:txBody>
      </p:sp>
    </p:spTree>
    <p:extLst>
      <p:ext uri="{BB962C8B-B14F-4D97-AF65-F5344CB8AC3E}">
        <p14:creationId xmlns:p14="http://schemas.microsoft.com/office/powerpoint/2010/main" val="19159467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706090"/>
          </a:xfrm>
        </p:spPr>
        <p:txBody>
          <a:bodyPr>
            <a:normAutofit/>
          </a:bodyPr>
          <a:lstStyle/>
          <a:p>
            <a:pPr marL="457200" lvl="0" indent="-457200" algn="l">
              <a:spcBef>
                <a:spcPct val="20000"/>
              </a:spcBef>
            </a:pPr>
            <a:r>
              <a:rPr lang="cs-CZ" sz="2400" b="1" dirty="0" smtClean="0">
                <a:solidFill>
                  <a:schemeClr val="accent6">
                    <a:lumMod val="75000"/>
                  </a:schemeClr>
                </a:solidFill>
                <a:latin typeface="Times New Roman" panose="02020603050405020304" pitchFamily="18" charset="0"/>
                <a:ea typeface="+mn-ea"/>
                <a:cs typeface="Times New Roman" panose="02020603050405020304" pitchFamily="18" charset="0"/>
              </a:rPr>
              <a:t>7. Diagnostika </a:t>
            </a:r>
            <a:r>
              <a:rPr lang="cs-CZ" sz="2400" b="1" dirty="0">
                <a:solidFill>
                  <a:schemeClr val="accent6">
                    <a:lumMod val="75000"/>
                  </a:schemeClr>
                </a:solidFill>
                <a:latin typeface="Times New Roman" panose="02020603050405020304" pitchFamily="18" charset="0"/>
                <a:ea typeface="+mn-ea"/>
                <a:cs typeface="Times New Roman" panose="02020603050405020304" pitchFamily="18" charset="0"/>
              </a:rPr>
              <a:t>problémových žáků ve </a:t>
            </a:r>
            <a:r>
              <a:rPr lang="cs-CZ" sz="2400" b="1" dirty="0" smtClean="0">
                <a:solidFill>
                  <a:schemeClr val="accent6">
                    <a:lumMod val="75000"/>
                  </a:schemeClr>
                </a:solidFill>
                <a:latin typeface="Times New Roman" panose="02020603050405020304" pitchFamily="18" charset="0"/>
                <a:ea typeface="+mn-ea"/>
                <a:cs typeface="Times New Roman" panose="02020603050405020304" pitchFamily="18" charset="0"/>
              </a:rPr>
              <a:t>škole</a:t>
            </a:r>
            <a:endParaRPr lang="cs-CZ" sz="2400" b="1" dirty="0">
              <a:solidFill>
                <a:schemeClr val="accent6">
                  <a:lumMod val="75000"/>
                </a:schemeClr>
              </a:solidFill>
            </a:endParaRPr>
          </a:p>
        </p:txBody>
      </p:sp>
      <p:sp>
        <p:nvSpPr>
          <p:cNvPr id="3" name="Zástupný symbol pro obsah 2"/>
          <p:cNvSpPr>
            <a:spLocks noGrp="1"/>
          </p:cNvSpPr>
          <p:nvPr>
            <p:ph idx="1"/>
          </p:nvPr>
        </p:nvSpPr>
        <p:spPr>
          <a:xfrm>
            <a:off x="457200" y="980728"/>
            <a:ext cx="8229600" cy="5112568"/>
          </a:xfrm>
        </p:spPr>
        <p:txBody>
          <a:bodyPr>
            <a:normAutofit/>
          </a:bodyPr>
          <a:lstStyle/>
          <a:p>
            <a:r>
              <a:rPr lang="cs-CZ" sz="2000" dirty="0" smtClean="0">
                <a:latin typeface="Times New Roman" panose="02020603050405020304" pitchFamily="18" charset="0"/>
                <a:cs typeface="Times New Roman" panose="02020603050405020304" pitchFamily="18" charset="0"/>
              </a:rPr>
              <a:t>Vztah učitele a žáka by měl být </a:t>
            </a:r>
            <a:r>
              <a:rPr lang="cs-CZ" sz="2000" b="1" dirty="0" smtClean="0">
                <a:latin typeface="Times New Roman" panose="02020603050405020304" pitchFamily="18" charset="0"/>
                <a:cs typeface="Times New Roman" panose="02020603050405020304" pitchFamily="18" charset="0"/>
              </a:rPr>
              <a:t>partnerský. </a:t>
            </a:r>
            <a:r>
              <a:rPr lang="cs-CZ" sz="2000" dirty="0" smtClean="0">
                <a:latin typeface="Times New Roman" panose="02020603050405020304" pitchFamily="18" charset="0"/>
                <a:cs typeface="Times New Roman" panose="02020603050405020304" pitchFamily="18" charset="0"/>
              </a:rPr>
              <a:t>V mnoha situacích to tak není. </a:t>
            </a:r>
          </a:p>
          <a:p>
            <a:endParaRPr lang="cs-CZ" sz="2000" dirty="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Učitelovo pedagogické mínění je základem jeho myšlení, prožívání a vytváření vzdělávací reality. Je to východisko pro rozhodování, plánování výuky, pedagogické jednání, nazírání na výuku a veškerou výchovnou realitu a vlastní hodnocení pedagogické skutečnosti, hodnocení žáků, ostatních pedagogů i nadřízených a rodičů. </a:t>
            </a:r>
          </a:p>
          <a:p>
            <a:pPr algn="just"/>
            <a:endParaRPr lang="cs-CZ" sz="1800" dirty="0">
              <a:latin typeface="Times New Roman" panose="02020603050405020304" pitchFamily="18" charset="0"/>
              <a:cs typeface="Times New Roman" panose="02020603050405020304" pitchFamily="18" charset="0"/>
            </a:endParaRPr>
          </a:p>
          <a:p>
            <a:pPr marL="0" indent="0" algn="just">
              <a:buNone/>
            </a:pPr>
            <a:r>
              <a:rPr lang="cs-CZ" sz="2000" b="1" dirty="0" smtClean="0">
                <a:latin typeface="Times New Roman" panose="02020603050405020304" pitchFamily="18" charset="0"/>
                <a:cs typeface="Times New Roman" panose="02020603050405020304" pitchFamily="18" charset="0"/>
              </a:rPr>
              <a:t>Diagnostická činnost učitele </a:t>
            </a:r>
          </a:p>
          <a:p>
            <a:pPr algn="just"/>
            <a:r>
              <a:rPr lang="cs-CZ" sz="2000" b="1" dirty="0" smtClean="0">
                <a:latin typeface="Times New Roman" panose="02020603050405020304" pitchFamily="18" charset="0"/>
                <a:cs typeface="Times New Roman" panose="02020603050405020304" pitchFamily="18" charset="0"/>
              </a:rPr>
              <a:t>Diagnostika – </a:t>
            </a:r>
            <a:r>
              <a:rPr lang="cs-CZ" sz="2000" dirty="0" smtClean="0">
                <a:latin typeface="Times New Roman" panose="02020603050405020304" pitchFamily="18" charset="0"/>
                <a:cs typeface="Times New Roman" panose="02020603050405020304" pitchFamily="18" charset="0"/>
              </a:rPr>
              <a:t>druh poznávání, který je dovršen v podobě závěru, diagnózy. </a:t>
            </a:r>
          </a:p>
          <a:p>
            <a:pPr algn="just"/>
            <a:endParaRPr lang="cs-CZ" sz="2000" b="1"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Diagnóza</a:t>
            </a:r>
            <a:r>
              <a:rPr lang="cs-CZ" sz="2000" dirty="0" smtClean="0">
                <a:latin typeface="Times New Roman" panose="02020603050405020304" pitchFamily="18" charset="0"/>
                <a:cs typeface="Times New Roman" panose="02020603050405020304" pitchFamily="18" charset="0"/>
              </a:rPr>
              <a:t> je tvrzení, které je podložené odbornými poznatky o sledovaném jevu. Měla by být vyústěním diagnostického procesu, který má své fáze.</a:t>
            </a:r>
          </a:p>
          <a:p>
            <a:pPr algn="just"/>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29</a:t>
            </a:fld>
            <a:endParaRPr lang="cs-CZ"/>
          </a:p>
        </p:txBody>
      </p:sp>
    </p:spTree>
    <p:extLst>
      <p:ext uri="{BB962C8B-B14F-4D97-AF65-F5344CB8AC3E}">
        <p14:creationId xmlns:p14="http://schemas.microsoft.com/office/powerpoint/2010/main" val="2334623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264696"/>
          </a:xfrm>
        </p:spPr>
        <p:txBody>
          <a:bodyPr>
            <a:normAutofit fontScale="92500" lnSpcReduction="10000"/>
          </a:bodyPr>
          <a:lstStyle/>
          <a:p>
            <a:pPr marL="0" lvl="0" indent="0">
              <a:buNone/>
            </a:pPr>
            <a:r>
              <a:rPr lang="cs-CZ" sz="2400" b="1" dirty="0">
                <a:solidFill>
                  <a:srgbClr val="F79646">
                    <a:lumMod val="75000"/>
                  </a:srgbClr>
                </a:solidFill>
                <a:latin typeface="Times New Roman" panose="02020603050405020304" pitchFamily="18" charset="0"/>
                <a:cs typeface="Times New Roman" panose="02020603050405020304" pitchFamily="18" charset="0"/>
              </a:rPr>
              <a:t>Témata</a:t>
            </a:r>
          </a:p>
          <a:p>
            <a:pPr marL="457200" lvl="0" indent="-457200">
              <a:buFont typeface="Arial" panose="020B0604020202020204" pitchFamily="34" charset="0"/>
              <a:buAutoNum type="arabicPeriod"/>
            </a:pPr>
            <a:r>
              <a:rPr lang="cs-CZ" sz="2000" dirty="0">
                <a:solidFill>
                  <a:prstClr val="black"/>
                </a:solidFill>
                <a:latin typeface="Times New Roman" panose="02020603050405020304" pitchFamily="18" charset="0"/>
                <a:cs typeface="Times New Roman" panose="02020603050405020304" pitchFamily="18" charset="0"/>
              </a:rPr>
              <a:t>Teorie a metodika výchovy v systému pedagogických věd.</a:t>
            </a:r>
          </a:p>
          <a:p>
            <a:pPr marL="457200" lvl="0" indent="-457200">
              <a:buFont typeface="Arial" panose="020B0604020202020204" pitchFamily="34" charset="0"/>
              <a:buAutoNum type="arabicPeriod"/>
            </a:pPr>
            <a:r>
              <a:rPr lang="cs-CZ" sz="2000" dirty="0">
                <a:solidFill>
                  <a:prstClr val="black"/>
                </a:solidFill>
                <a:latin typeface="Times New Roman" panose="02020603050405020304" pitchFamily="18" charset="0"/>
                <a:cs typeface="Times New Roman" panose="02020603050405020304" pitchFamily="18" charset="0"/>
              </a:rPr>
              <a:t>Výchovné působení školy.</a:t>
            </a:r>
          </a:p>
          <a:p>
            <a:pPr marL="457200" lvl="0" indent="-457200">
              <a:buFont typeface="Arial" panose="020B0604020202020204" pitchFamily="34" charset="0"/>
              <a:buAutoNum type="arabicPeriod"/>
            </a:pPr>
            <a:r>
              <a:rPr lang="cs-CZ" sz="2000" dirty="0">
                <a:solidFill>
                  <a:prstClr val="black"/>
                </a:solidFill>
                <a:latin typeface="Times New Roman" panose="02020603050405020304" pitchFamily="18" charset="0"/>
                <a:cs typeface="Times New Roman" panose="02020603050405020304" pitchFamily="18" charset="0"/>
              </a:rPr>
              <a:t>Hodnotová orientace v současnosti a výchova</a:t>
            </a:r>
            <a:r>
              <a:rPr lang="cs-CZ" sz="2000" dirty="0" smtClean="0">
                <a:solidFill>
                  <a:prstClr val="black"/>
                </a:solidFill>
                <a:latin typeface="Times New Roman" panose="02020603050405020304" pitchFamily="18" charset="0"/>
                <a:cs typeface="Times New Roman" panose="02020603050405020304" pitchFamily="18" charset="0"/>
              </a:rPr>
              <a:t>.</a:t>
            </a:r>
          </a:p>
          <a:p>
            <a:pPr marL="457200" lvl="0" indent="-457200">
              <a:buFont typeface="Arial" panose="020B0604020202020204" pitchFamily="34" charset="0"/>
              <a:buAutoNum type="arabicPeriod"/>
            </a:pPr>
            <a:r>
              <a:rPr lang="cs-CZ" sz="2000" dirty="0">
                <a:solidFill>
                  <a:prstClr val="black"/>
                </a:solidFill>
                <a:latin typeface="Times New Roman" panose="02020603050405020304" pitchFamily="18" charset="0"/>
                <a:cs typeface="Times New Roman" panose="02020603050405020304" pitchFamily="18" charset="0"/>
              </a:rPr>
              <a:t>Mravní výchova žáků. </a:t>
            </a:r>
          </a:p>
          <a:p>
            <a:pPr marL="457200" lvl="0" indent="-457200">
              <a:buFont typeface="Arial" panose="020B0604020202020204" pitchFamily="34" charset="0"/>
              <a:buAutoNum type="arabicPeriod"/>
            </a:pPr>
            <a:r>
              <a:rPr lang="cs-CZ" sz="2000" dirty="0">
                <a:solidFill>
                  <a:prstClr val="black"/>
                </a:solidFill>
                <a:latin typeface="Times New Roman" panose="02020603050405020304" pitchFamily="18" charset="0"/>
                <a:cs typeface="Times New Roman" panose="02020603050405020304" pitchFamily="18" charset="0"/>
              </a:rPr>
              <a:t>Kázeň a ukázněnost jako společenské a pedagogické jevy. </a:t>
            </a:r>
          </a:p>
          <a:p>
            <a:pPr marL="457200" lvl="0" indent="-457200">
              <a:buFont typeface="Arial" panose="020B0604020202020204" pitchFamily="34" charset="0"/>
              <a:buAutoNum type="arabicPeriod"/>
            </a:pPr>
            <a:r>
              <a:rPr lang="cs-CZ" sz="2000" dirty="0" smtClean="0">
                <a:solidFill>
                  <a:prstClr val="black"/>
                </a:solidFill>
                <a:latin typeface="Times New Roman" panose="02020603050405020304" pitchFamily="18" charset="0"/>
                <a:cs typeface="Times New Roman" panose="02020603050405020304" pitchFamily="18" charset="0"/>
              </a:rPr>
              <a:t>Škola </a:t>
            </a:r>
            <a:r>
              <a:rPr lang="cs-CZ" sz="2000" dirty="0">
                <a:solidFill>
                  <a:prstClr val="black"/>
                </a:solidFill>
                <a:latin typeface="Times New Roman" panose="02020603050405020304" pitchFamily="18" charset="0"/>
                <a:cs typeface="Times New Roman" panose="02020603050405020304" pitchFamily="18" charset="0"/>
              </a:rPr>
              <a:t>a sociálně patologické jevy žáků</a:t>
            </a:r>
            <a:r>
              <a:rPr lang="cs-CZ" sz="2000" dirty="0" smtClean="0">
                <a:solidFill>
                  <a:prstClr val="black"/>
                </a:solidFill>
                <a:latin typeface="Times New Roman" panose="02020603050405020304" pitchFamily="18" charset="0"/>
                <a:cs typeface="Times New Roman" panose="02020603050405020304" pitchFamily="18" charset="0"/>
              </a:rPr>
              <a:t>.</a:t>
            </a:r>
          </a:p>
          <a:p>
            <a:pPr marL="457200" lvl="0" indent="-457200">
              <a:buFont typeface="Arial" panose="020B0604020202020204" pitchFamily="34" charset="0"/>
              <a:buAutoNum type="arabicPeriod"/>
            </a:pPr>
            <a:r>
              <a:rPr lang="cs-CZ" sz="2000" dirty="0">
                <a:solidFill>
                  <a:prstClr val="black"/>
                </a:solidFill>
                <a:latin typeface="Times New Roman" panose="02020603050405020304" pitchFamily="18" charset="0"/>
                <a:cs typeface="Times New Roman" panose="02020603050405020304" pitchFamily="18" charset="0"/>
              </a:rPr>
              <a:t>Diagnostika problémových žáků ve škole</a:t>
            </a:r>
            <a:r>
              <a:rPr lang="cs-CZ" sz="2000" dirty="0" smtClean="0">
                <a:solidFill>
                  <a:prstClr val="black"/>
                </a:solidFill>
                <a:latin typeface="Times New Roman" panose="02020603050405020304" pitchFamily="18" charset="0"/>
                <a:cs typeface="Times New Roman" panose="02020603050405020304" pitchFamily="18" charset="0"/>
              </a:rPr>
              <a:t>.</a:t>
            </a:r>
            <a:endParaRPr lang="cs-CZ" sz="2000" dirty="0">
              <a:solidFill>
                <a:prstClr val="black"/>
              </a:solidFill>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AutoNum type="arabicPeriod"/>
            </a:pPr>
            <a:r>
              <a:rPr lang="cs-CZ" sz="2000" dirty="0">
                <a:solidFill>
                  <a:prstClr val="black"/>
                </a:solidFill>
                <a:latin typeface="Times New Roman" panose="02020603050405020304" pitchFamily="18" charset="0"/>
                <a:cs typeface="Times New Roman" panose="02020603050405020304" pitchFamily="18" charset="0"/>
              </a:rPr>
              <a:t>Škola a rodina jako výchovní činitelé.</a:t>
            </a:r>
          </a:p>
          <a:p>
            <a:pPr marL="457200" lvl="0" indent="-457200">
              <a:buFont typeface="Arial" panose="020B0604020202020204" pitchFamily="34" charset="0"/>
              <a:buAutoNum type="arabicPeriod"/>
            </a:pPr>
            <a:r>
              <a:rPr lang="cs-CZ" sz="2000" dirty="0">
                <a:solidFill>
                  <a:prstClr val="black"/>
                </a:solidFill>
                <a:latin typeface="Times New Roman" panose="02020603050405020304" pitchFamily="18" charset="0"/>
                <a:cs typeface="Times New Roman" panose="02020603050405020304" pitchFamily="18" charset="0"/>
              </a:rPr>
              <a:t>Profesní orientace žáků. </a:t>
            </a:r>
          </a:p>
          <a:p>
            <a:pPr marL="457200" lvl="0" indent="-457200">
              <a:buFont typeface="Arial" panose="020B0604020202020204" pitchFamily="34" charset="0"/>
              <a:buAutoNum type="arabicPeriod"/>
            </a:pPr>
            <a:r>
              <a:rPr lang="cs-CZ" sz="2000" dirty="0">
                <a:solidFill>
                  <a:prstClr val="black"/>
                </a:solidFill>
                <a:latin typeface="Times New Roman" panose="02020603050405020304" pitchFamily="18" charset="0"/>
                <a:cs typeface="Times New Roman" panose="02020603050405020304" pitchFamily="18" charset="0"/>
              </a:rPr>
              <a:t>Sebereflexe učitelova výchovného působení. </a:t>
            </a:r>
            <a:endParaRPr lang="cs-CZ" sz="20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AutoNum type="arabicPeriod"/>
            </a:pPr>
            <a:r>
              <a:rPr lang="cs-CZ" sz="2000" dirty="0" smtClean="0">
                <a:solidFill>
                  <a:prstClr val="black"/>
                </a:solidFill>
                <a:latin typeface="Times New Roman" panose="02020603050405020304" pitchFamily="18" charset="0"/>
                <a:cs typeface="Times New Roman" panose="02020603050405020304" pitchFamily="18" charset="0"/>
              </a:rPr>
              <a:t>Utváření klimatu ve škole a výchovné skupině.</a:t>
            </a:r>
          </a:p>
          <a:p>
            <a:pPr marL="457200" lvl="0" indent="-457200">
              <a:buFont typeface="Arial" panose="020B0604020202020204" pitchFamily="34" charset="0"/>
              <a:buAutoNum type="arabicPeriod"/>
            </a:pPr>
            <a:r>
              <a:rPr lang="cs-CZ" sz="2000" dirty="0" smtClean="0">
                <a:solidFill>
                  <a:prstClr val="black"/>
                </a:solidFill>
                <a:latin typeface="Times New Roman" panose="02020603050405020304" pitchFamily="18" charset="0"/>
                <a:cs typeface="Times New Roman" panose="02020603050405020304" pitchFamily="18" charset="0"/>
              </a:rPr>
              <a:t>Výchova mimo školu, volnočasové aktivity.</a:t>
            </a:r>
            <a:endParaRPr lang="cs-CZ" sz="2000" dirty="0">
              <a:solidFill>
                <a:prstClr val="black"/>
              </a:solidFill>
              <a:latin typeface="Times New Roman" panose="02020603050405020304" pitchFamily="18" charset="0"/>
              <a:cs typeface="Times New Roman" panose="02020603050405020304" pitchFamily="18" charset="0"/>
            </a:endParaRPr>
          </a:p>
          <a:p>
            <a:pPr marL="0" indent="0">
              <a:buNone/>
            </a:pPr>
            <a:endParaRPr lang="cs-CZ" sz="2400" dirty="0" smtClean="0"/>
          </a:p>
          <a:p>
            <a:pPr marL="0" indent="0">
              <a:buNone/>
            </a:pP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Studijní prameny </a:t>
            </a:r>
          </a:p>
          <a:p>
            <a:pPr marL="0" indent="0">
              <a:buNone/>
            </a:pPr>
            <a:r>
              <a:rPr lang="cs-CZ" sz="1800" dirty="0" smtClean="0">
                <a:latin typeface="Times New Roman" panose="02020603050405020304" pitchFamily="18" charset="0"/>
                <a:cs typeface="Times New Roman" panose="02020603050405020304" pitchFamily="18" charset="0"/>
              </a:rPr>
              <a:t>STŘELEC, S. (</a:t>
            </a:r>
            <a:r>
              <a:rPr lang="cs-CZ" sz="1800" dirty="0" err="1" smtClean="0">
                <a:latin typeface="Times New Roman" panose="02020603050405020304" pitchFamily="18" charset="0"/>
                <a:cs typeface="Times New Roman" panose="02020603050405020304" pitchFamily="18" charset="0"/>
              </a:rPr>
              <a:t>ed</a:t>
            </a:r>
            <a:r>
              <a:rPr lang="cs-CZ" sz="1800" dirty="0" smtClean="0">
                <a:latin typeface="Times New Roman" panose="02020603050405020304" pitchFamily="18" charset="0"/>
                <a:cs typeface="Times New Roman" panose="02020603050405020304" pitchFamily="18" charset="0"/>
              </a:rPr>
              <a:t>.). </a:t>
            </a:r>
            <a:r>
              <a:rPr lang="cs-CZ" sz="1800" i="1" dirty="0" smtClean="0">
                <a:latin typeface="Times New Roman" panose="02020603050405020304" pitchFamily="18" charset="0"/>
                <a:cs typeface="Times New Roman" panose="02020603050405020304" pitchFamily="18" charset="0"/>
              </a:rPr>
              <a:t>Studie z teorie a metodiky výchovy I. </a:t>
            </a:r>
            <a:r>
              <a:rPr lang="cs-CZ" sz="1800" dirty="0" smtClean="0">
                <a:latin typeface="Times New Roman" panose="02020603050405020304" pitchFamily="18" charset="0"/>
                <a:cs typeface="Times New Roman" panose="02020603050405020304" pitchFamily="18" charset="0"/>
              </a:rPr>
              <a:t>Brno: </a:t>
            </a:r>
            <a:r>
              <a:rPr lang="cs-CZ" sz="1800" dirty="0" err="1" smtClean="0">
                <a:latin typeface="Times New Roman" panose="02020603050405020304" pitchFamily="18" charset="0"/>
                <a:cs typeface="Times New Roman" panose="02020603050405020304" pitchFamily="18" charset="0"/>
              </a:rPr>
              <a:t>PdF</a:t>
            </a:r>
            <a:r>
              <a:rPr lang="cs-CZ" sz="1800" dirty="0" smtClean="0">
                <a:latin typeface="Times New Roman" panose="02020603050405020304" pitchFamily="18" charset="0"/>
                <a:cs typeface="Times New Roman" panose="02020603050405020304" pitchFamily="18" charset="0"/>
              </a:rPr>
              <a:t> MU, 2004. ISBN 80-86633-21-7</a:t>
            </a:r>
          </a:p>
          <a:p>
            <a:pPr marL="0" lvl="0" indent="0">
              <a:buNone/>
            </a:pPr>
            <a:r>
              <a:rPr lang="cs-CZ" sz="1800" dirty="0">
                <a:solidFill>
                  <a:prstClr val="black"/>
                </a:solidFill>
                <a:latin typeface="Times New Roman" panose="02020603050405020304" pitchFamily="18" charset="0"/>
                <a:cs typeface="Times New Roman" panose="02020603050405020304" pitchFamily="18" charset="0"/>
              </a:rPr>
              <a:t>STŘELEC, S. (</a:t>
            </a:r>
            <a:r>
              <a:rPr lang="cs-CZ" sz="1800" dirty="0" err="1">
                <a:solidFill>
                  <a:prstClr val="black"/>
                </a:solidFill>
                <a:latin typeface="Times New Roman" panose="02020603050405020304" pitchFamily="18" charset="0"/>
                <a:cs typeface="Times New Roman" panose="02020603050405020304" pitchFamily="18" charset="0"/>
              </a:rPr>
              <a:t>ed</a:t>
            </a:r>
            <a:r>
              <a:rPr lang="cs-CZ" sz="1800" dirty="0">
                <a:solidFill>
                  <a:prstClr val="black"/>
                </a:solidFill>
                <a:latin typeface="Times New Roman" panose="02020603050405020304" pitchFamily="18" charset="0"/>
                <a:cs typeface="Times New Roman" panose="02020603050405020304" pitchFamily="18" charset="0"/>
              </a:rPr>
              <a:t>.). </a:t>
            </a:r>
            <a:r>
              <a:rPr lang="cs-CZ" sz="1800" i="1" dirty="0">
                <a:solidFill>
                  <a:prstClr val="black"/>
                </a:solidFill>
                <a:latin typeface="Times New Roman" panose="02020603050405020304" pitchFamily="18" charset="0"/>
                <a:cs typeface="Times New Roman" panose="02020603050405020304" pitchFamily="18" charset="0"/>
              </a:rPr>
              <a:t>Studie z teorie a metodiky výchovy </a:t>
            </a:r>
            <a:r>
              <a:rPr lang="cs-CZ" sz="1800" i="1" dirty="0" smtClean="0">
                <a:solidFill>
                  <a:prstClr val="black"/>
                </a:solidFill>
                <a:latin typeface="Times New Roman" panose="02020603050405020304" pitchFamily="18" charset="0"/>
                <a:cs typeface="Times New Roman" panose="02020603050405020304" pitchFamily="18" charset="0"/>
              </a:rPr>
              <a:t>II. </a:t>
            </a:r>
            <a:r>
              <a:rPr lang="cs-CZ" sz="1800" dirty="0">
                <a:solidFill>
                  <a:prstClr val="black"/>
                </a:solidFill>
                <a:latin typeface="Times New Roman" panose="02020603050405020304" pitchFamily="18" charset="0"/>
                <a:cs typeface="Times New Roman" panose="02020603050405020304" pitchFamily="18" charset="0"/>
              </a:rPr>
              <a:t>Brno: </a:t>
            </a:r>
            <a:r>
              <a:rPr lang="cs-CZ" sz="1800" dirty="0" err="1">
                <a:solidFill>
                  <a:prstClr val="black"/>
                </a:solidFill>
                <a:latin typeface="Times New Roman" panose="02020603050405020304" pitchFamily="18" charset="0"/>
                <a:cs typeface="Times New Roman" panose="02020603050405020304" pitchFamily="18" charset="0"/>
              </a:rPr>
              <a:t>PdF</a:t>
            </a:r>
            <a:r>
              <a:rPr lang="cs-CZ" sz="1800" dirty="0">
                <a:solidFill>
                  <a:prstClr val="black"/>
                </a:solidFill>
                <a:latin typeface="Times New Roman" panose="02020603050405020304" pitchFamily="18" charset="0"/>
                <a:cs typeface="Times New Roman" panose="02020603050405020304" pitchFamily="18" charset="0"/>
              </a:rPr>
              <a:t> MU, </a:t>
            </a:r>
            <a:r>
              <a:rPr lang="cs-CZ" sz="1800" dirty="0" smtClean="0">
                <a:solidFill>
                  <a:prstClr val="black"/>
                </a:solidFill>
                <a:latin typeface="Times New Roman" panose="02020603050405020304" pitchFamily="18" charset="0"/>
                <a:cs typeface="Times New Roman" panose="02020603050405020304" pitchFamily="18" charset="0"/>
              </a:rPr>
              <a:t>2005. </a:t>
            </a:r>
            <a:r>
              <a:rPr lang="cs-CZ" sz="1800" dirty="0">
                <a:solidFill>
                  <a:prstClr val="black"/>
                </a:solidFill>
                <a:latin typeface="Times New Roman" panose="02020603050405020304" pitchFamily="18" charset="0"/>
                <a:cs typeface="Times New Roman" panose="02020603050405020304" pitchFamily="18" charset="0"/>
              </a:rPr>
              <a:t>ISBN </a:t>
            </a:r>
            <a:r>
              <a:rPr lang="cs-CZ" sz="1800" dirty="0" smtClean="0">
                <a:solidFill>
                  <a:prstClr val="black"/>
                </a:solidFill>
                <a:latin typeface="Times New Roman" panose="02020603050405020304" pitchFamily="18" charset="0"/>
                <a:cs typeface="Times New Roman" panose="02020603050405020304" pitchFamily="18" charset="0"/>
              </a:rPr>
              <a:t>80-210-3687-7</a:t>
            </a:r>
            <a:endParaRPr lang="cs-CZ" sz="1800"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3</a:t>
            </a:fld>
            <a:endParaRPr lang="cs-CZ"/>
          </a:p>
        </p:txBody>
      </p:sp>
    </p:spTree>
    <p:extLst>
      <p:ext uri="{BB962C8B-B14F-4D97-AF65-F5344CB8AC3E}">
        <p14:creationId xmlns:p14="http://schemas.microsoft.com/office/powerpoint/2010/main" val="34042512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1"/>
            <a:ext cx="8229600" cy="6124153"/>
          </a:xfrm>
        </p:spPr>
        <p:txBody>
          <a:bodyPr>
            <a:normAutofit lnSpcReduction="10000"/>
          </a:bodyPr>
          <a:lstStyle/>
          <a:p>
            <a:pPr lvl="0" algn="just"/>
            <a:r>
              <a:rPr lang="cs-CZ" sz="2000" b="1" dirty="0">
                <a:solidFill>
                  <a:prstClr val="black"/>
                </a:solidFill>
                <a:latin typeface="Times New Roman" panose="02020603050405020304" pitchFamily="18" charset="0"/>
                <a:cs typeface="Times New Roman" panose="02020603050405020304" pitchFamily="18" charset="0"/>
              </a:rPr>
              <a:t>Fáze diagnostiky:</a:t>
            </a:r>
          </a:p>
          <a:p>
            <a:pPr marL="714375" lvl="0" indent="-352425" algn="just">
              <a:buFont typeface="+mj-lt"/>
              <a:buAutoNum type="arabicPeriod"/>
            </a:pPr>
            <a:r>
              <a:rPr lang="cs-CZ" sz="2000" dirty="0">
                <a:solidFill>
                  <a:prstClr val="black"/>
                </a:solidFill>
                <a:latin typeface="Times New Roman" panose="02020603050405020304" pitchFamily="18" charset="0"/>
                <a:cs typeface="Times New Roman" panose="02020603050405020304" pitchFamily="18" charset="0"/>
              </a:rPr>
              <a:t>Stanovení cílů plánované diagnostické činnosti.</a:t>
            </a:r>
          </a:p>
          <a:p>
            <a:pPr marL="714375" lvl="0" indent="-352425" algn="just">
              <a:buFont typeface="+mj-lt"/>
              <a:buAutoNum type="arabicPeriod"/>
            </a:pPr>
            <a:r>
              <a:rPr lang="cs-CZ" sz="2000" dirty="0">
                <a:solidFill>
                  <a:prstClr val="black"/>
                </a:solidFill>
                <a:latin typeface="Times New Roman" panose="02020603050405020304" pitchFamily="18" charset="0"/>
                <a:cs typeface="Times New Roman" panose="02020603050405020304" pitchFamily="18" charset="0"/>
              </a:rPr>
              <a:t>Ujasnění adresáta diagnostických výsledků. </a:t>
            </a:r>
          </a:p>
          <a:p>
            <a:pPr marL="714375" lvl="0" indent="-352425" algn="just">
              <a:buFont typeface="+mj-lt"/>
              <a:buAutoNum type="arabicPeriod"/>
            </a:pPr>
            <a:r>
              <a:rPr lang="cs-CZ" sz="2000" dirty="0">
                <a:solidFill>
                  <a:prstClr val="black"/>
                </a:solidFill>
                <a:latin typeface="Times New Roman" panose="02020603050405020304" pitchFamily="18" charset="0"/>
                <a:cs typeface="Times New Roman" panose="02020603050405020304" pitchFamily="18" charset="0"/>
              </a:rPr>
              <a:t>Stanovení diagnostických hypotéz.</a:t>
            </a:r>
          </a:p>
          <a:p>
            <a:pPr marL="714375" lvl="0" indent="-352425" algn="just">
              <a:buFont typeface="+mj-lt"/>
              <a:buAutoNum type="arabicPeriod"/>
            </a:pPr>
            <a:r>
              <a:rPr lang="cs-CZ" sz="2000" dirty="0">
                <a:solidFill>
                  <a:prstClr val="black"/>
                </a:solidFill>
                <a:latin typeface="Times New Roman" panose="02020603050405020304" pitchFamily="18" charset="0"/>
                <a:cs typeface="Times New Roman" panose="02020603050405020304" pitchFamily="18" charset="0"/>
              </a:rPr>
              <a:t>Volba diagnostických metod.</a:t>
            </a:r>
          </a:p>
          <a:p>
            <a:pPr marL="714375" lvl="0" indent="-352425" algn="just">
              <a:buFont typeface="+mj-lt"/>
              <a:buAutoNum type="arabicPeriod"/>
            </a:pPr>
            <a:r>
              <a:rPr lang="cs-CZ" sz="2000" dirty="0">
                <a:solidFill>
                  <a:prstClr val="black"/>
                </a:solidFill>
                <a:latin typeface="Times New Roman" panose="02020603050405020304" pitchFamily="18" charset="0"/>
                <a:cs typeface="Times New Roman" panose="02020603050405020304" pitchFamily="18" charset="0"/>
              </a:rPr>
              <a:t>Vlastní proces diagnostiky – získávání, zpracování a vyhodnocení zjištěných dat. </a:t>
            </a:r>
          </a:p>
          <a:p>
            <a:pPr marL="714375" lvl="0" indent="-352425" algn="just">
              <a:buFont typeface="+mj-lt"/>
              <a:buAutoNum type="arabicPeriod"/>
            </a:pPr>
            <a:r>
              <a:rPr lang="cs-CZ" sz="2000" dirty="0" smtClean="0">
                <a:solidFill>
                  <a:prstClr val="black"/>
                </a:solidFill>
                <a:latin typeface="Times New Roman" panose="02020603050405020304" pitchFamily="18" charset="0"/>
                <a:cs typeface="Times New Roman" panose="02020603050405020304" pitchFamily="18" charset="0"/>
              </a:rPr>
              <a:t>Zformulování </a:t>
            </a:r>
            <a:r>
              <a:rPr lang="cs-CZ" sz="2000" dirty="0">
                <a:solidFill>
                  <a:prstClr val="black"/>
                </a:solidFill>
                <a:latin typeface="Times New Roman" panose="02020603050405020304" pitchFamily="18" charset="0"/>
                <a:cs typeface="Times New Roman" panose="02020603050405020304" pitchFamily="18" charset="0"/>
              </a:rPr>
              <a:t>diagnostických závěrů. </a:t>
            </a:r>
            <a:endParaRPr lang="cs-CZ" sz="2000" dirty="0" smtClean="0">
              <a:solidFill>
                <a:prstClr val="black"/>
              </a:solidFill>
              <a:latin typeface="Times New Roman" panose="02020603050405020304" pitchFamily="18" charset="0"/>
              <a:cs typeface="Times New Roman" panose="02020603050405020304" pitchFamily="18" charset="0"/>
            </a:endParaRPr>
          </a:p>
          <a:p>
            <a:pPr marL="361950" lvl="0" indent="0" algn="just">
              <a:buNone/>
            </a:pPr>
            <a:endParaRPr lang="cs-CZ" sz="2000" dirty="0">
              <a:solidFill>
                <a:prstClr val="black"/>
              </a:solidFill>
              <a:latin typeface="Times New Roman" panose="02020603050405020304" pitchFamily="18" charset="0"/>
              <a:cs typeface="Times New Roman" panose="02020603050405020304" pitchFamily="18" charset="0"/>
            </a:endParaRPr>
          </a:p>
          <a:p>
            <a:pPr marL="285750" indent="-285750" algn="just"/>
            <a:r>
              <a:rPr lang="cs-CZ" sz="2000" dirty="0" smtClean="0">
                <a:solidFill>
                  <a:prstClr val="black"/>
                </a:solidFill>
                <a:latin typeface="Times New Roman" panose="02020603050405020304" pitchFamily="18" charset="0"/>
                <a:cs typeface="Times New Roman" panose="02020603050405020304" pitchFamily="18" charset="0"/>
              </a:rPr>
              <a:t>Závěry diagnostického procesu mohou mít podobu </a:t>
            </a:r>
            <a:r>
              <a:rPr lang="cs-CZ" sz="2000" b="1" dirty="0" smtClean="0">
                <a:solidFill>
                  <a:prstClr val="black"/>
                </a:solidFill>
                <a:latin typeface="Times New Roman" panose="02020603050405020304" pitchFamily="18" charset="0"/>
                <a:cs typeface="Times New Roman" panose="02020603050405020304" pitchFamily="18" charset="0"/>
              </a:rPr>
              <a:t>konstatování zjištěného stavu</a:t>
            </a:r>
            <a:r>
              <a:rPr lang="cs-CZ" sz="2000" dirty="0" smtClean="0">
                <a:solidFill>
                  <a:prstClr val="black"/>
                </a:solidFill>
                <a:latin typeface="Times New Roman" panose="02020603050405020304" pitchFamily="18" charset="0"/>
                <a:cs typeface="Times New Roman" panose="02020603050405020304" pitchFamily="18" charset="0"/>
              </a:rPr>
              <a:t> nebo podobu </a:t>
            </a:r>
            <a:r>
              <a:rPr lang="cs-CZ" sz="2000" b="1" dirty="0" smtClean="0">
                <a:solidFill>
                  <a:prstClr val="black"/>
                </a:solidFill>
                <a:latin typeface="Times New Roman" panose="02020603050405020304" pitchFamily="18" charset="0"/>
                <a:cs typeface="Times New Roman" panose="02020603050405020304" pitchFamily="18" charset="0"/>
              </a:rPr>
              <a:t>konstatování zjištěného stavu s určením pravděpodobných faktorů, které tento stav ovlivnily s vyslovením předpokladů dalšího vývoje – prognózy. </a:t>
            </a:r>
          </a:p>
          <a:p>
            <a:pPr marL="285750" indent="-285750" algn="just"/>
            <a:endParaRPr lang="cs-CZ" sz="2000" b="1" dirty="0">
              <a:solidFill>
                <a:prstClr val="black"/>
              </a:solidFill>
              <a:latin typeface="Times New Roman" panose="02020603050405020304" pitchFamily="18" charset="0"/>
              <a:cs typeface="Times New Roman" panose="02020603050405020304" pitchFamily="18" charset="0"/>
            </a:endParaRPr>
          </a:p>
          <a:p>
            <a:pPr marL="285750" indent="-285750" algn="just"/>
            <a:r>
              <a:rPr lang="cs-CZ" sz="2000" b="1" dirty="0" smtClean="0">
                <a:solidFill>
                  <a:prstClr val="black"/>
                </a:solidFill>
                <a:latin typeface="Times New Roman" panose="02020603050405020304" pitchFamily="18" charset="0"/>
                <a:cs typeface="Times New Roman" panose="02020603050405020304" pitchFamily="18" charset="0"/>
              </a:rPr>
              <a:t>Diagnostika problémových žáků: </a:t>
            </a:r>
            <a:r>
              <a:rPr lang="cs-CZ" sz="2000" dirty="0" smtClean="0">
                <a:solidFill>
                  <a:prstClr val="black"/>
                </a:solidFill>
                <a:latin typeface="Times New Roman" panose="02020603050405020304" pitchFamily="18" charset="0"/>
                <a:cs typeface="Times New Roman" panose="02020603050405020304" pitchFamily="18" charset="0"/>
              </a:rPr>
              <a:t>v některých případech relativně snadná na základě pozorování. Je třeba si všímat zjevných zvláštností a to jak se jeví tato zvláštnost příslušnému žákovi. Je vhodné se o problému poradit s dalším učitelem, který žáka také zná (třídní učitel). V případě potřeby odborného vyšetření je třeba spolupracovat s výchovným poradcem školy.</a:t>
            </a: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30</a:t>
            </a:fld>
            <a:endParaRPr lang="cs-CZ"/>
          </a:p>
        </p:txBody>
      </p:sp>
    </p:spTree>
    <p:extLst>
      <p:ext uri="{BB962C8B-B14F-4D97-AF65-F5344CB8AC3E}">
        <p14:creationId xmlns:p14="http://schemas.microsoft.com/office/powerpoint/2010/main" val="6803749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832648"/>
          </a:xfrm>
        </p:spPr>
        <p:txBody>
          <a:bodyPr>
            <a:normAutofit/>
          </a:bodyPr>
          <a:lstStyle/>
          <a:p>
            <a:r>
              <a:rPr lang="cs-CZ" sz="2000" dirty="0" smtClean="0">
                <a:latin typeface="Times New Roman" panose="02020603050405020304" pitchFamily="18" charset="0"/>
                <a:cs typeface="Times New Roman" panose="02020603050405020304" pitchFamily="18" charset="0"/>
              </a:rPr>
              <a:t>Je třeba </a:t>
            </a:r>
            <a:r>
              <a:rPr lang="cs-CZ" sz="2000" b="1" dirty="0" smtClean="0">
                <a:latin typeface="Times New Roman" panose="02020603050405020304" pitchFamily="18" charset="0"/>
                <a:cs typeface="Times New Roman" panose="02020603050405020304" pitchFamily="18" charset="0"/>
              </a:rPr>
              <a:t>zjišťovat příčiny </a:t>
            </a:r>
            <a:r>
              <a:rPr lang="cs-CZ" sz="2000" dirty="0" smtClean="0">
                <a:latin typeface="Times New Roman" panose="02020603050405020304" pitchFamily="18" charset="0"/>
                <a:cs typeface="Times New Roman" panose="02020603050405020304" pitchFamily="18" charset="0"/>
              </a:rPr>
              <a:t>žákova chování a jednání (životní příběh, rodina apod.). Chování přiliž aktivních žáků může mít tyto příčiny:</a:t>
            </a:r>
          </a:p>
          <a:p>
            <a:pPr marL="628650" indent="-266700">
              <a:buFont typeface="+mj-lt"/>
              <a:buAutoNum type="arabicPeriod"/>
            </a:pPr>
            <a:r>
              <a:rPr lang="cs-CZ" sz="2000" dirty="0" smtClean="0">
                <a:latin typeface="Times New Roman" panose="02020603050405020304" pitchFamily="18" charset="0"/>
                <a:cs typeface="Times New Roman" panose="02020603050405020304" pitchFamily="18" charset="0"/>
              </a:rPr>
              <a:t>Upoutání pozornosti.</a:t>
            </a:r>
          </a:p>
          <a:p>
            <a:pPr marL="628650" indent="-266700">
              <a:buFont typeface="+mj-lt"/>
              <a:buAutoNum type="arabicPeriod"/>
            </a:pPr>
            <a:r>
              <a:rPr lang="cs-CZ" sz="2000" dirty="0" smtClean="0">
                <a:latin typeface="Times New Roman" panose="02020603050405020304" pitchFamily="18" charset="0"/>
                <a:cs typeface="Times New Roman" panose="02020603050405020304" pitchFamily="18" charset="0"/>
              </a:rPr>
              <a:t>Potřeba ovládat a řídit druhé. </a:t>
            </a:r>
          </a:p>
          <a:p>
            <a:pPr marL="628650" indent="-266700">
              <a:buFont typeface="+mj-lt"/>
              <a:buAutoNum type="arabicPeriod"/>
            </a:pPr>
            <a:r>
              <a:rPr lang="cs-CZ" sz="2000" dirty="0" smtClean="0">
                <a:latin typeface="Times New Roman" panose="02020603050405020304" pitchFamily="18" charset="0"/>
                <a:cs typeface="Times New Roman" panose="02020603050405020304" pitchFamily="18" charset="0"/>
              </a:rPr>
              <a:t>Touha po seberealizaci.</a:t>
            </a:r>
          </a:p>
          <a:p>
            <a:pPr marL="628650" indent="-266700">
              <a:buFont typeface="+mj-lt"/>
              <a:buAutoNum type="arabicPeriod"/>
            </a:pPr>
            <a:r>
              <a:rPr lang="cs-CZ" sz="2000" dirty="0" smtClean="0">
                <a:latin typeface="Times New Roman" panose="02020603050405020304" pitchFamily="18" charset="0"/>
                <a:cs typeface="Times New Roman" panose="02020603050405020304" pitchFamily="18" charset="0"/>
              </a:rPr>
              <a:t>Projevuje organizační schopnosti.</a:t>
            </a:r>
          </a:p>
          <a:p>
            <a:pPr marL="628650" indent="-266700">
              <a:buFont typeface="+mj-lt"/>
              <a:buAutoNum type="arabicPeriod"/>
            </a:pPr>
            <a:r>
              <a:rPr lang="cs-CZ" sz="2000" dirty="0" smtClean="0">
                <a:latin typeface="Times New Roman" panose="02020603050405020304" pitchFamily="18" charset="0"/>
                <a:cs typeface="Times New Roman" panose="02020603050405020304" pitchFamily="18" charset="0"/>
              </a:rPr>
              <a:t>Chce být přínosem.</a:t>
            </a:r>
          </a:p>
          <a:p>
            <a:pPr marL="628650" indent="-266700">
              <a:buFont typeface="+mj-lt"/>
              <a:buAutoNum type="arabicPeriod"/>
            </a:pPr>
            <a:r>
              <a:rPr lang="cs-CZ" sz="2000" dirty="0" smtClean="0">
                <a:latin typeface="Times New Roman" panose="02020603050405020304" pitchFamily="18" charset="0"/>
                <a:cs typeface="Times New Roman" panose="02020603050405020304" pitchFamily="18" charset="0"/>
              </a:rPr>
              <a:t>Má radost z pohybu. </a:t>
            </a:r>
          </a:p>
          <a:p>
            <a:pPr marL="361950" indent="0">
              <a:buNone/>
            </a:pPr>
            <a:endParaRPr lang="cs-CZ" sz="2000" dirty="0">
              <a:latin typeface="Times New Roman" panose="02020603050405020304" pitchFamily="18" charset="0"/>
              <a:cs typeface="Times New Roman" panose="02020603050405020304" pitchFamily="18" charset="0"/>
            </a:endParaRPr>
          </a:p>
          <a:p>
            <a:r>
              <a:rPr lang="cs-CZ" sz="2000" dirty="0" smtClean="0">
                <a:latin typeface="Times New Roman" panose="02020603050405020304" pitchFamily="18" charset="0"/>
                <a:cs typeface="Times New Roman" panose="02020603050405020304" pitchFamily="18" charset="0"/>
              </a:rPr>
              <a:t>Je třeba zkoumat žákovo postavení ve třídě a v rodině. Je třeba posuzovat nejen výsledek (chování) ale i okolnosti a faktory, které to způsobují. </a:t>
            </a:r>
          </a:p>
          <a:p>
            <a:endParaRPr lang="cs-CZ" sz="2000" dirty="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S problémovými žáky je náročnější práce, střídají se dobré a špatné dny. Někdy je spolupracující, rozumný a aktivní, někdy je naopak neklidný, podrážděný, bavící se, odmlouvající. </a:t>
            </a: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31</a:t>
            </a:fld>
            <a:endParaRPr lang="cs-CZ"/>
          </a:p>
        </p:txBody>
      </p:sp>
    </p:spTree>
    <p:extLst>
      <p:ext uri="{BB962C8B-B14F-4D97-AF65-F5344CB8AC3E}">
        <p14:creationId xmlns:p14="http://schemas.microsoft.com/office/powerpoint/2010/main" val="41135051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04656"/>
          </a:xfrm>
        </p:spPr>
        <p:txBody>
          <a:bodyPr>
            <a:normAutofit/>
          </a:bodyPr>
          <a:lstStyle/>
          <a:p>
            <a:pPr marL="0" indent="0">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Vybrané osobnosti problémových žáků</a:t>
            </a:r>
          </a:p>
          <a:p>
            <a:pPr marL="0" indent="0">
              <a:buNone/>
            </a:pPr>
            <a:endParaRPr lang="cs-CZ" sz="2000" u="sng" dirty="0" smtClean="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Vnímaví jedinci: </a:t>
            </a:r>
            <a:r>
              <a:rPr lang="cs-CZ" sz="2000" dirty="0" smtClean="0">
                <a:latin typeface="Times New Roman" panose="02020603050405020304" pitchFamily="18" charset="0"/>
                <a:cs typeface="Times New Roman" panose="02020603050405020304" pitchFamily="18" charset="0"/>
              </a:rPr>
              <a:t>všímají si věcí, které ostatní nevidí, často vyrušují, věnují pozornost mnoha věcem a nestačí plnit zadané úkoly. Při činnostech jsou pomalejší než ostatní spolužáci, protože zpracovávají více informací. Úkol však vždy dokončí. </a:t>
            </a:r>
          </a:p>
          <a:p>
            <a:pPr marL="361950" indent="0" algn="just">
              <a:buNone/>
            </a:pPr>
            <a:r>
              <a:rPr lang="cs-CZ" sz="2000" u="sng" dirty="0" smtClean="0">
                <a:latin typeface="Times New Roman" panose="02020603050405020304" pitchFamily="18" charset="0"/>
                <a:cs typeface="Times New Roman" panose="02020603050405020304" pitchFamily="18" charset="0"/>
              </a:rPr>
              <a:t>Výchovné doporučení: </a:t>
            </a:r>
            <a:r>
              <a:rPr lang="cs-CZ" sz="2000" dirty="0" smtClean="0">
                <a:latin typeface="Times New Roman" panose="02020603050405020304" pitchFamily="18" charset="0"/>
                <a:cs typeface="Times New Roman" panose="02020603050405020304" pitchFamily="18" charset="0"/>
              </a:rPr>
              <a:t>pomalejší sled pokynů ze strany pedagoga, podpora fantazie, nerušit jej průběžným hodnocením a komentáři, ke sdělení používat slovní, písemné i grafické vyjádření. Trpělivě vést žáka a učit ho se zaměřit na důležité, hlavní informace a předkládat mu úkoly postupně, upoutat ho zrakovým kontaktem. </a:t>
            </a:r>
          </a:p>
          <a:p>
            <a:pPr algn="just"/>
            <a:endParaRPr lang="cs-CZ" sz="2000" dirty="0" smtClean="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Citliví jedinci: </a:t>
            </a:r>
            <a:r>
              <a:rPr lang="cs-CZ" sz="2000" dirty="0" smtClean="0">
                <a:latin typeface="Times New Roman" panose="02020603050405020304" pitchFamily="18" charset="0"/>
                <a:cs typeface="Times New Roman" panose="02020603050405020304" pitchFamily="18" charset="0"/>
              </a:rPr>
              <a:t>rychle reagují na jakékoliv zvuky, vjemy, změny nálad okolních lidí a vizuální vjemy. Vnímají jakékoliv emoce. Mají potřebu klidu a ticha, často volí přítomnost v prázdné třídě, sedí v lavici sami apod.  Snadno jsou zasaženi emocemi a stresem v okolí. Nastává nebezpečí psychického zranění a obrana jim adekvátní (strkání do spolužáků, hrubé zacházení s věcmi apod.). </a:t>
            </a:r>
          </a:p>
          <a:p>
            <a:pPr algn="just"/>
            <a:endParaRPr lang="cs-CZ" sz="2000" dirty="0">
              <a:latin typeface="Times New Roman" panose="02020603050405020304" pitchFamily="18" charset="0"/>
              <a:cs typeface="Times New Roman" panose="02020603050405020304" pitchFamily="18" charset="0"/>
            </a:endParaRPr>
          </a:p>
          <a:p>
            <a:pPr algn="just"/>
            <a:endParaRPr lang="cs-CZ" sz="2000" dirty="0" smtClean="0">
              <a:latin typeface="Times New Roman" panose="02020603050405020304" pitchFamily="18" charset="0"/>
              <a:cs typeface="Times New Roman" panose="02020603050405020304" pitchFamily="18" charset="0"/>
            </a:endParaRPr>
          </a:p>
          <a:p>
            <a:pPr marL="0" indent="0" algn="just">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32</a:t>
            </a:fld>
            <a:endParaRPr lang="cs-CZ"/>
          </a:p>
        </p:txBody>
      </p:sp>
    </p:spTree>
    <p:extLst>
      <p:ext uri="{BB962C8B-B14F-4D97-AF65-F5344CB8AC3E}">
        <p14:creationId xmlns:p14="http://schemas.microsoft.com/office/powerpoint/2010/main" val="34861324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marL="361950" indent="0" algn="just">
              <a:spcBef>
                <a:spcPts val="0"/>
              </a:spcBef>
              <a:buNone/>
            </a:pPr>
            <a:r>
              <a:rPr lang="cs-CZ" sz="2000" u="sng" dirty="0" smtClean="0">
                <a:latin typeface="Times New Roman" panose="02020603050405020304" pitchFamily="18" charset="0"/>
                <a:cs typeface="Times New Roman" panose="02020603050405020304" pitchFamily="18" charset="0"/>
              </a:rPr>
              <a:t>Výchovné doporučení: </a:t>
            </a:r>
            <a:r>
              <a:rPr lang="cs-CZ" sz="2000" dirty="0" smtClean="0">
                <a:latin typeface="Times New Roman" panose="02020603050405020304" pitchFamily="18" charset="0"/>
                <a:cs typeface="Times New Roman" panose="02020603050405020304" pitchFamily="18" charset="0"/>
              </a:rPr>
              <a:t>pověřovat je podle možnosti individuálními úkoly, nenutit je k tradičnímu trávení volna ve škole. Spolupracovat s rodinou a naučit žáka zvládat svou citlivost a rozrušení, naučit žáka dělat uklidňující činnost (procházka, dechové cvičení, čtení, humor). </a:t>
            </a:r>
          </a:p>
          <a:p>
            <a:pPr marL="0" indent="0" algn="just">
              <a:spcBef>
                <a:spcPts val="0"/>
              </a:spcBef>
              <a:buNone/>
            </a:pPr>
            <a:endParaRPr lang="cs-CZ" sz="2000" dirty="0">
              <a:latin typeface="Times New Roman" panose="02020603050405020304" pitchFamily="18" charset="0"/>
              <a:cs typeface="Times New Roman" panose="02020603050405020304" pitchFamily="18" charset="0"/>
            </a:endParaRPr>
          </a:p>
          <a:p>
            <a:pPr algn="just">
              <a:spcBef>
                <a:spcPts val="0"/>
              </a:spcBef>
            </a:pPr>
            <a:r>
              <a:rPr lang="cs-CZ" sz="2000" b="1" dirty="0" smtClean="0">
                <a:latin typeface="Times New Roman" panose="02020603050405020304" pitchFamily="18" charset="0"/>
                <a:cs typeface="Times New Roman" panose="02020603050405020304" pitchFamily="18" charset="0"/>
              </a:rPr>
              <a:t>Emocionální jedinci: </a:t>
            </a:r>
            <a:r>
              <a:rPr lang="cs-CZ" sz="2000" dirty="0" smtClean="0">
                <a:latin typeface="Times New Roman" panose="02020603050405020304" pitchFamily="18" charset="0"/>
                <a:cs typeface="Times New Roman" panose="02020603050405020304" pitchFamily="18" charset="0"/>
              </a:rPr>
              <a:t>emocionálnost umožnuje prožívat hloubku emocí. Projevují se tak že jsou hluční když mluví, smějí se, brečí, radují se nebo se něčemu věnují. Emoce kolísají, někdy převládá radost a nadšení, potom </a:t>
            </a:r>
            <a:r>
              <a:rPr lang="cs-CZ" sz="2000" dirty="0" err="1" smtClean="0">
                <a:latin typeface="Times New Roman" panose="02020603050405020304" pitchFamily="18" charset="0"/>
                <a:cs typeface="Times New Roman" panose="02020603050405020304" pitchFamily="18" charset="0"/>
              </a:rPr>
              <a:t>břečí</a:t>
            </a:r>
            <a:r>
              <a:rPr lang="cs-CZ" sz="2000" dirty="0" smtClean="0">
                <a:latin typeface="Times New Roman" panose="02020603050405020304" pitchFamily="18" charset="0"/>
                <a:cs typeface="Times New Roman" panose="02020603050405020304" pitchFamily="18" charset="0"/>
              </a:rPr>
              <a:t> a naříkají, rozčílí je i  to, co běžně zůstává bez reakce. Pokud emocionálnost není ovládána, je ničící a destruktivní. </a:t>
            </a:r>
          </a:p>
          <a:p>
            <a:pPr marL="361950" indent="0" algn="just">
              <a:spcBef>
                <a:spcPts val="0"/>
              </a:spcBef>
              <a:buNone/>
            </a:pPr>
            <a:r>
              <a:rPr lang="cs-CZ" sz="2000" u="sng" dirty="0" smtClean="0">
                <a:latin typeface="Times New Roman" panose="02020603050405020304" pitchFamily="18" charset="0"/>
                <a:cs typeface="Times New Roman" panose="02020603050405020304" pitchFamily="18" charset="0"/>
              </a:rPr>
              <a:t>Výchovné doporučení: </a:t>
            </a:r>
            <a:r>
              <a:rPr lang="cs-CZ" sz="2000" dirty="0" smtClean="0">
                <a:latin typeface="Times New Roman" panose="02020603050405020304" pitchFamily="18" charset="0"/>
                <a:cs typeface="Times New Roman" panose="02020603050405020304" pitchFamily="18" charset="0"/>
              </a:rPr>
              <a:t>naučit tyto žáky znát své hranice, které jsou únosné pro okolí (spolužáky, pedagogy). Je třeba s nimi o citech hovořit a </a:t>
            </a:r>
            <a:r>
              <a:rPr lang="cs-CZ" sz="2000" dirty="0">
                <a:latin typeface="Times New Roman" panose="02020603050405020304" pitchFamily="18" charset="0"/>
                <a:cs typeface="Times New Roman" panose="02020603050405020304" pitchFamily="18" charset="0"/>
              </a:rPr>
              <a:t>ú</a:t>
            </a:r>
            <a:r>
              <a:rPr lang="cs-CZ" sz="2000" dirty="0" smtClean="0">
                <a:latin typeface="Times New Roman" panose="02020603050405020304" pitchFamily="18" charset="0"/>
                <a:cs typeface="Times New Roman" panose="02020603050405020304" pitchFamily="18" charset="0"/>
              </a:rPr>
              <a:t>zce spolupracovat s rodiči. Můžeme je poznávat pomocí rozhovorů, </a:t>
            </a:r>
            <a:r>
              <a:rPr lang="cs-CZ" sz="2000" dirty="0" err="1" smtClean="0">
                <a:latin typeface="Times New Roman" panose="02020603050405020304" pitchFamily="18" charset="0"/>
                <a:cs typeface="Times New Roman" panose="02020603050405020304" pitchFamily="18" charset="0"/>
              </a:rPr>
              <a:t>hrových</a:t>
            </a:r>
            <a:r>
              <a:rPr lang="cs-CZ" sz="2000" dirty="0" smtClean="0">
                <a:latin typeface="Times New Roman" panose="02020603050405020304" pitchFamily="18" charset="0"/>
                <a:cs typeface="Times New Roman" panose="02020603050405020304" pitchFamily="18" charset="0"/>
              </a:rPr>
              <a:t> aktivit apod. Je třeba naučit problémové žáky vyjádřit své pocity slovy ne skutky a naučit je sebekontrole, všímání si vlastních narůstajících emocí a ovládnout je. Je vhodné používat dechová cvičení, četbu, klidnější didaktické hry. Při pohovorech a charakteristice emocionálnosti vycházíme z pohledu vitalita, energie (jsi nadšený, cítíš rozrušení, zlost…).</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33</a:t>
            </a:fld>
            <a:endParaRPr lang="cs-CZ"/>
          </a:p>
        </p:txBody>
      </p:sp>
    </p:spTree>
    <p:extLst>
      <p:ext uri="{BB962C8B-B14F-4D97-AF65-F5344CB8AC3E}">
        <p14:creationId xmlns:p14="http://schemas.microsoft.com/office/powerpoint/2010/main" val="26474209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a:spcBef>
                <a:spcPts val="0"/>
              </a:spcBef>
            </a:pPr>
            <a:r>
              <a:rPr lang="cs-CZ" sz="2000" b="1" dirty="0" smtClean="0">
                <a:latin typeface="Times New Roman" panose="02020603050405020304" pitchFamily="18" charset="0"/>
                <a:cs typeface="Times New Roman" panose="02020603050405020304" pitchFamily="18" charset="0"/>
              </a:rPr>
              <a:t>Vytrvalí jedinci: </a:t>
            </a:r>
            <a:r>
              <a:rPr lang="cs-CZ" sz="2000" dirty="0" smtClean="0">
                <a:latin typeface="Times New Roman" panose="02020603050405020304" pitchFamily="18" charset="0"/>
                <a:cs typeface="Times New Roman" panose="02020603050405020304" pitchFamily="18" charset="0"/>
              </a:rPr>
              <a:t>když se rozhodnou pro nějakou činnost, chtějí to dělat hned. Jdou za svým cílem, jsou neústupní a vytrvalí. Pokud jim něco zakážeme nebo změníme plány, budou se zlobit, požadují více než ostatní žáci, projevují sílu a zaměření na stanovený cíl. </a:t>
            </a:r>
          </a:p>
          <a:p>
            <a:pPr indent="19050" algn="just">
              <a:spcBef>
                <a:spcPts val="0"/>
              </a:spcBef>
              <a:buNone/>
            </a:pPr>
            <a:r>
              <a:rPr lang="cs-CZ" sz="2000" u="sng" dirty="0" smtClean="0">
                <a:latin typeface="Times New Roman" panose="02020603050405020304" pitchFamily="18" charset="0"/>
                <a:cs typeface="Times New Roman" panose="02020603050405020304" pitchFamily="18" charset="0"/>
              </a:rPr>
              <a:t>Výchovné doporučení: </a:t>
            </a:r>
            <a:r>
              <a:rPr lang="cs-CZ" sz="2000" dirty="0" smtClean="0">
                <a:latin typeface="Times New Roman" panose="02020603050405020304" pitchFamily="18" charset="0"/>
                <a:cs typeface="Times New Roman" panose="02020603050405020304" pitchFamily="18" charset="0"/>
              </a:rPr>
              <a:t>hledat možnosti kdy vyjádřit souhlas s jejich plány a kdy ne. Naučit žáky znát a respektovat jasná pravidla, která zajistí určitý způsob chování a pocit osobní bezpečnosti vedoucí k sebejistotě. Pevným hlasem dát najevo naše rozhodnutí. Učit je respektovat ostatní žáky a dát jim najevo, že </a:t>
            </a:r>
            <a:r>
              <a:rPr lang="cs-CZ" sz="2000" dirty="0">
                <a:latin typeface="Times New Roman" panose="02020603050405020304" pitchFamily="18" charset="0"/>
                <a:cs typeface="Times New Roman" panose="02020603050405020304" pitchFamily="18" charset="0"/>
              </a:rPr>
              <a:t>s</a:t>
            </a:r>
            <a:r>
              <a:rPr lang="cs-CZ" sz="2000" dirty="0" smtClean="0">
                <a:latin typeface="Times New Roman" panose="02020603050405020304" pitchFamily="18" charset="0"/>
                <a:cs typeface="Times New Roman" panose="02020603050405020304" pitchFamily="18" charset="0"/>
              </a:rPr>
              <a:t>i vážíme jejich vytrvalosti. Využívat spontánní diskusi, která ukáže, že existuje více řešení určitého problému. Pokud jsou rozzlobení, je třeba upoutat jejich pozornost a dát jim najevo, že je posloucháme a chceme pro ně jen to dobré. Vyjednávat s cílem dosáhnout dohodu, najít vhodné využití jejich vytrvalosti. Využívat vytrvalost jako výhodu. </a:t>
            </a:r>
          </a:p>
          <a:p>
            <a:pPr algn="just">
              <a:spcBef>
                <a:spcPts val="0"/>
              </a:spcBef>
            </a:pPr>
            <a:r>
              <a:rPr lang="cs-CZ" sz="2000" dirty="0" smtClean="0">
                <a:latin typeface="Times New Roman" panose="02020603050405020304" pitchFamily="18" charset="0"/>
                <a:cs typeface="Times New Roman" panose="02020603050405020304" pitchFamily="18" charset="0"/>
              </a:rPr>
              <a:t>Další typy žáků: přizpůsobiví jedinci, extroverti, introverti</a:t>
            </a:r>
            <a:r>
              <a:rPr lang="en-US" sz="2000" dirty="0" smtClean="0">
                <a:latin typeface="Times New Roman" panose="02020603050405020304" pitchFamily="18" charset="0"/>
                <a:cs typeface="Times New Roman" panose="02020603050405020304" pitchFamily="18" charset="0"/>
              </a:rPr>
              <a:t>[</a:t>
            </a:r>
            <a:r>
              <a:rPr lang="cs-CZ" sz="2000" dirty="0" smtClean="0">
                <a:latin typeface="Times New Roman" panose="02020603050405020304" pitchFamily="18" charset="0"/>
                <a:cs typeface="Times New Roman" panose="02020603050405020304" pitchFamily="18" charset="0"/>
              </a:rPr>
              <a:t>Střelec (</a:t>
            </a:r>
            <a:r>
              <a:rPr lang="cs-CZ" sz="2000" dirty="0" err="1" smtClean="0">
                <a:latin typeface="Times New Roman" panose="02020603050405020304" pitchFamily="18" charset="0"/>
                <a:cs typeface="Times New Roman" panose="02020603050405020304" pitchFamily="18" charset="0"/>
              </a:rPr>
              <a:t>ed</a:t>
            </a:r>
            <a:r>
              <a:rPr lang="cs-CZ" sz="2000" dirty="0" smtClean="0">
                <a:latin typeface="Times New Roman" panose="02020603050405020304" pitchFamily="18" charset="0"/>
                <a:cs typeface="Times New Roman" panose="02020603050405020304" pitchFamily="18" charset="0"/>
              </a:rPr>
              <a:t>.), 2004</a:t>
            </a:r>
            <a:r>
              <a:rPr lang="en-US" sz="2000" dirty="0" smtClean="0">
                <a:latin typeface="Times New Roman" panose="02020603050405020304" pitchFamily="18" charset="0"/>
                <a:cs typeface="Times New Roman" panose="02020603050405020304" pitchFamily="18" charset="0"/>
              </a:rPr>
              <a:t>]</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34</a:t>
            </a:fld>
            <a:endParaRPr lang="cs-CZ"/>
          </a:p>
        </p:txBody>
      </p:sp>
    </p:spTree>
    <p:extLst>
      <p:ext uri="{BB962C8B-B14F-4D97-AF65-F5344CB8AC3E}">
        <p14:creationId xmlns:p14="http://schemas.microsoft.com/office/powerpoint/2010/main" val="6735001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normAutofit/>
          </a:bodyPr>
          <a:lstStyle/>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8. </a:t>
            </a: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Škola </a:t>
            </a:r>
            <a:r>
              <a:rPr lang="cs-CZ" sz="2400" b="1" dirty="0">
                <a:solidFill>
                  <a:schemeClr val="accent6">
                    <a:lumMod val="75000"/>
                  </a:schemeClr>
                </a:solidFill>
                <a:latin typeface="Times New Roman" panose="02020603050405020304" pitchFamily="18" charset="0"/>
                <a:cs typeface="Times New Roman" panose="02020603050405020304" pitchFamily="18" charset="0"/>
              </a:rPr>
              <a:t>a rodina jako výchovní činitelé</a:t>
            </a:r>
          </a:p>
        </p:txBody>
      </p:sp>
      <p:sp>
        <p:nvSpPr>
          <p:cNvPr id="3" name="Zástupný symbol pro obsah 2"/>
          <p:cNvSpPr>
            <a:spLocks noGrp="1"/>
          </p:cNvSpPr>
          <p:nvPr>
            <p:ph idx="1"/>
          </p:nvPr>
        </p:nvSpPr>
        <p:spPr>
          <a:xfrm>
            <a:off x="395536" y="1268760"/>
            <a:ext cx="8229600" cy="4824536"/>
          </a:xfrm>
        </p:spPr>
        <p:txBody>
          <a:bodyPr>
            <a:normAutofit lnSpcReduction="10000"/>
          </a:bodyPr>
          <a:lstStyle/>
          <a:p>
            <a:pPr algn="just"/>
            <a:r>
              <a:rPr lang="en-US" sz="2000" b="1" dirty="0" smtClean="0">
                <a:latin typeface="Times New Roman" panose="02020603050405020304" pitchFamily="18" charset="0"/>
                <a:cs typeface="Times New Roman" panose="02020603050405020304" pitchFamily="18" charset="0"/>
              </a:rPr>
              <a:t>Rodina</a:t>
            </a:r>
            <a:r>
              <a:rPr lang="cs-CZ"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mal</a:t>
            </a:r>
            <a:r>
              <a:rPr lang="cs-CZ" sz="2000" dirty="0" smtClean="0">
                <a:latin typeface="Times New Roman" panose="02020603050405020304" pitchFamily="18" charset="0"/>
                <a:cs typeface="Times New Roman" panose="02020603050405020304" pitchFamily="18" charset="0"/>
              </a:rPr>
              <a:t>á sociální skupina, která vznikla manželstvím a umožnuje vzájemné soužití mezi partnery, soužití rodičů a jejich dětí, utváření vztahů mezi příbuznými a společností.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Z postavení rodiny jako výchovného činitele </a:t>
            </a:r>
            <a:r>
              <a:rPr lang="cs-CZ" sz="2000" dirty="0" smtClean="0">
                <a:latin typeface="Times New Roman" panose="02020603050405020304" pitchFamily="18" charset="0"/>
                <a:cs typeface="Times New Roman" panose="02020603050405020304" pitchFamily="18" charset="0"/>
              </a:rPr>
              <a:t>vyplývá následující: rodiče jsou nejdůležitější vychovatelé. Všichni ostatní mohou doplnit to, čeho ve výchově dosáhli rodiče. Rodiče jsou zodpovědní za výchovu dělí v rodině i mimo ni. </a:t>
            </a:r>
          </a:p>
          <a:p>
            <a:pPr algn="just"/>
            <a:endParaRPr lang="cs-CZ" sz="2000"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Kooperativní vztah</a:t>
            </a:r>
            <a:r>
              <a:rPr lang="cs-CZ" sz="2000" dirty="0" smtClean="0">
                <a:latin typeface="Times New Roman" panose="02020603050405020304" pitchFamily="18" charset="0"/>
                <a:cs typeface="Times New Roman" panose="02020603050405020304" pitchFamily="18" charset="0"/>
              </a:rPr>
              <a:t> mezi učitelem a rodiči žáků by měl být vztahem partnerství. Podstata spočívá v tom, že značná část výchovy se odehrává v rodině a rodiče a učitelé mají různé výchovné funkce, které spolu musí být v harmonii. Ve vyspělé společnosti mají rodiče hlavní odpovědnost za výchovu svých dětí. Učitelé v odůvodněných případech mohou a musí zastávat a prosazovat jiné názory než mají rodiče. Učitelé zodpovídají za dílčí část a časový úsek výchovy dítěte.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35</a:t>
            </a:fld>
            <a:endParaRPr lang="cs-CZ"/>
          </a:p>
        </p:txBody>
      </p:sp>
    </p:spTree>
    <p:extLst>
      <p:ext uri="{BB962C8B-B14F-4D97-AF65-F5344CB8AC3E}">
        <p14:creationId xmlns:p14="http://schemas.microsoft.com/office/powerpoint/2010/main" val="32973762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lvl="0" algn="just"/>
            <a:r>
              <a:rPr lang="cs-CZ" sz="2000" b="1" dirty="0">
                <a:solidFill>
                  <a:prstClr val="black"/>
                </a:solidFill>
                <a:latin typeface="Times New Roman" panose="02020603050405020304" pitchFamily="18" charset="0"/>
                <a:cs typeface="Times New Roman" panose="02020603050405020304" pitchFamily="18" charset="0"/>
              </a:rPr>
              <a:t>Je dokázáno, že mnoho problémových situací ve škole nelze řešit bez pozitivní spolupráce s rodiči. </a:t>
            </a:r>
            <a:endParaRPr lang="cs-CZ" sz="2000" b="1" dirty="0" smtClean="0">
              <a:solidFill>
                <a:schemeClr val="accent6">
                  <a:lumMod val="75000"/>
                </a:schemeClr>
              </a:solidFill>
              <a:latin typeface="Times New Roman" panose="02020603050405020304" pitchFamily="18" charset="0"/>
              <a:cs typeface="Times New Roman" panose="02020603050405020304" pitchFamily="18" charset="0"/>
            </a:endParaRPr>
          </a:p>
          <a:p>
            <a:pPr marL="0" indent="0">
              <a:buNone/>
            </a:pPr>
            <a:endParaRPr lang="cs-CZ" sz="2000" b="1" dirty="0">
              <a:solidFill>
                <a:schemeClr val="accent6">
                  <a:lumMod val="75000"/>
                </a:schemeClr>
              </a:solidFill>
              <a:latin typeface="Times New Roman" panose="02020603050405020304" pitchFamily="18" charset="0"/>
              <a:cs typeface="Times New Roman" panose="02020603050405020304" pitchFamily="18" charset="0"/>
            </a:endParaRPr>
          </a:p>
          <a:p>
            <a:pPr marL="0" indent="0">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Dovednosti učitele pro komunikaci s rodiči žáků</a:t>
            </a:r>
          </a:p>
          <a:p>
            <a:pPr algn="just"/>
            <a:r>
              <a:rPr lang="cs-CZ" sz="2000" b="1" dirty="0" smtClean="0">
                <a:latin typeface="Times New Roman" panose="02020603050405020304" pitchFamily="18" charset="0"/>
                <a:cs typeface="Times New Roman" panose="02020603050405020304" pitchFamily="18" charset="0"/>
              </a:rPr>
              <a:t>Jsou to komunikativní, konzultativní a poradenské dovednosti učitele, které patří do sociálně interakčních dovedností. </a:t>
            </a:r>
          </a:p>
          <a:p>
            <a:pPr marL="0" indent="0" algn="just">
              <a:buNone/>
            </a:pPr>
            <a:endParaRPr lang="cs-CZ" sz="2000" b="1"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Řadíme sem následující: </a:t>
            </a:r>
            <a:r>
              <a:rPr lang="cs-CZ" sz="2000" dirty="0" smtClean="0">
                <a:latin typeface="Times New Roman" panose="02020603050405020304" pitchFamily="18" charset="0"/>
                <a:cs typeface="Times New Roman" panose="02020603050405020304" pitchFamily="18" charset="0"/>
              </a:rPr>
              <a:t>navazovat kontakt s rodiči, vhodně sdělit výsledky  svých zjištění jednotlivých rodičům nebo celé skupině rodičů, iniciovat a řídit diskuse s rodiči, odhadnout interpretaci svého chování rodiči, sdělovat požadavky  a instrukce k jejich splnění tak, aby je rodiče přijali, přesvědčit rodiče o dobrém záměru s jejich dítětem.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36</a:t>
            </a:fld>
            <a:endParaRPr lang="cs-CZ"/>
          </a:p>
        </p:txBody>
      </p:sp>
    </p:spTree>
    <p:extLst>
      <p:ext uri="{BB962C8B-B14F-4D97-AF65-F5344CB8AC3E}">
        <p14:creationId xmlns:p14="http://schemas.microsoft.com/office/powerpoint/2010/main" val="485054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pPr algn="l"/>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9. Profesní </a:t>
            </a:r>
            <a:r>
              <a:rPr lang="cs-CZ" sz="2400" b="1" dirty="0">
                <a:solidFill>
                  <a:schemeClr val="accent6">
                    <a:lumMod val="75000"/>
                  </a:schemeClr>
                </a:solidFill>
                <a:latin typeface="Times New Roman" panose="02020603050405020304" pitchFamily="18" charset="0"/>
                <a:cs typeface="Times New Roman" panose="02020603050405020304" pitchFamily="18" charset="0"/>
              </a:rPr>
              <a:t>orientace žáků</a:t>
            </a:r>
          </a:p>
        </p:txBody>
      </p:sp>
      <p:sp>
        <p:nvSpPr>
          <p:cNvPr id="3" name="Zástupný symbol pro obsah 2"/>
          <p:cNvSpPr>
            <a:spLocks noGrp="1"/>
          </p:cNvSpPr>
          <p:nvPr>
            <p:ph idx="1"/>
          </p:nvPr>
        </p:nvSpPr>
        <p:spPr>
          <a:xfrm>
            <a:off x="457200" y="980728"/>
            <a:ext cx="8229600" cy="5256584"/>
          </a:xfrm>
        </p:spPr>
        <p:txBody>
          <a:bodyPr>
            <a:normAutofit lnSpcReduction="10000"/>
          </a:bodyPr>
          <a:lstStyle/>
          <a:p>
            <a:pPr algn="just"/>
            <a:r>
              <a:rPr lang="cs-CZ" sz="2000" b="1" dirty="0" smtClean="0">
                <a:latin typeface="Times New Roman" panose="02020603050405020304" pitchFamily="18" charset="0"/>
                <a:cs typeface="Times New Roman" panose="02020603050405020304" pitchFamily="18" charset="0"/>
              </a:rPr>
              <a:t>Profesní orientace </a:t>
            </a:r>
            <a:r>
              <a:rPr lang="cs-CZ" sz="2000" dirty="0" smtClean="0">
                <a:latin typeface="Times New Roman" panose="02020603050405020304" pitchFamily="18" charset="0"/>
                <a:cs typeface="Times New Roman" panose="02020603050405020304" pitchFamily="18" charset="0"/>
              </a:rPr>
              <a:t>– dlouhodobý proces začlenění mladých lidí  do světa práce. Používá se i pojem </a:t>
            </a:r>
            <a:r>
              <a:rPr lang="cs-CZ" sz="2000" b="1" dirty="0" smtClean="0">
                <a:latin typeface="Times New Roman" panose="02020603050405020304" pitchFamily="18" charset="0"/>
                <a:cs typeface="Times New Roman" panose="02020603050405020304" pitchFamily="18" charset="0"/>
              </a:rPr>
              <a:t>výchova k volbě povolání</a:t>
            </a:r>
            <a:r>
              <a:rPr lang="cs-CZ" sz="2000" dirty="0" smtClean="0">
                <a:latin typeface="Times New Roman" panose="02020603050405020304" pitchFamily="18" charset="0"/>
                <a:cs typeface="Times New Roman" panose="02020603050405020304" pitchFamily="18" charset="0"/>
              </a:rPr>
              <a:t>. Celá tato problematika se zastřešuje pojmem </a:t>
            </a:r>
            <a:r>
              <a:rPr lang="cs-CZ" sz="2000" b="1" dirty="0" smtClean="0">
                <a:latin typeface="Times New Roman" panose="02020603050405020304" pitchFamily="18" charset="0"/>
                <a:cs typeface="Times New Roman" panose="02020603050405020304" pitchFamily="18" charset="0"/>
              </a:rPr>
              <a:t>kariérové poradenství </a:t>
            </a:r>
            <a:r>
              <a:rPr lang="cs-CZ" sz="2000" dirty="0" smtClean="0">
                <a:latin typeface="Times New Roman" panose="02020603050405020304" pitchFamily="18" charset="0"/>
                <a:cs typeface="Times New Roman" panose="02020603050405020304" pitchFamily="18" charset="0"/>
              </a:rPr>
              <a:t>(systém služeb s cílem podpory a pomoci v oblasti vzdělávání a povolání).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Profesní orientace v rámci školy</a:t>
            </a:r>
            <a:r>
              <a:rPr lang="cs-CZ" sz="2000" dirty="0" smtClean="0">
                <a:latin typeface="Times New Roman" panose="02020603050405020304" pitchFamily="18" charset="0"/>
                <a:cs typeface="Times New Roman" panose="02020603050405020304" pitchFamily="18" charset="0"/>
              </a:rPr>
              <a:t>: zaangažované osoby – výchovný poradce, školní psycholog, rodiče, třídní učitel, další učitelé. </a:t>
            </a:r>
          </a:p>
          <a:p>
            <a:pPr marL="361950" indent="0" algn="just">
              <a:buNone/>
            </a:pPr>
            <a:endParaRPr lang="cs-CZ" sz="2000" u="sng" dirty="0" smtClean="0">
              <a:latin typeface="Times New Roman" panose="02020603050405020304" pitchFamily="18" charset="0"/>
              <a:cs typeface="Times New Roman" panose="02020603050405020304" pitchFamily="18" charset="0"/>
            </a:endParaRPr>
          </a:p>
          <a:p>
            <a:pPr marL="361950" indent="0" algn="just">
              <a:buNone/>
            </a:pPr>
            <a:r>
              <a:rPr lang="cs-CZ" sz="2000" u="sng" dirty="0" smtClean="0">
                <a:latin typeface="Times New Roman" panose="02020603050405020304" pitchFamily="18" charset="0"/>
                <a:cs typeface="Times New Roman" panose="02020603050405020304" pitchFamily="18" charset="0"/>
              </a:rPr>
              <a:t>Výchovný poradce: </a:t>
            </a:r>
            <a:r>
              <a:rPr lang="cs-CZ" sz="2000" dirty="0" smtClean="0">
                <a:latin typeface="Times New Roman" panose="02020603050405020304" pitchFamily="18" charset="0"/>
                <a:cs typeface="Times New Roman" panose="02020603050405020304" pitchFamily="18" charset="0"/>
              </a:rPr>
              <a:t>zaměřuje se na řešení pedagogicko-psychologických problémů žáků, na řešené problémů žáků, rodičů a na poradenství pro volbu dalšího vzdělávání a poradenství.</a:t>
            </a:r>
          </a:p>
          <a:p>
            <a:pPr marL="361950" indent="0" algn="just">
              <a:buNone/>
            </a:pPr>
            <a:endParaRPr lang="cs-CZ" sz="2000" u="sng" dirty="0" smtClean="0">
              <a:latin typeface="Times New Roman" panose="02020603050405020304" pitchFamily="18" charset="0"/>
              <a:cs typeface="Times New Roman" panose="02020603050405020304" pitchFamily="18" charset="0"/>
            </a:endParaRPr>
          </a:p>
          <a:p>
            <a:pPr marL="361950" indent="0" algn="just">
              <a:buNone/>
            </a:pPr>
            <a:r>
              <a:rPr lang="cs-CZ" sz="2000" u="sng" dirty="0" smtClean="0">
                <a:latin typeface="Times New Roman" panose="02020603050405020304" pitchFamily="18" charset="0"/>
                <a:cs typeface="Times New Roman" panose="02020603050405020304" pitchFamily="18" charset="0"/>
              </a:rPr>
              <a:t>Rodiče:</a:t>
            </a:r>
            <a:r>
              <a:rPr lang="cs-CZ" sz="2000" dirty="0" smtClean="0">
                <a:latin typeface="Times New Roman" panose="02020603050405020304" pitchFamily="18" charset="0"/>
                <a:cs typeface="Times New Roman" panose="02020603050405020304" pitchFamily="18" charset="0"/>
              </a:rPr>
              <a:t> nejdůležitější činitelé v oblasti rozhodování žáků o volbě dalšího vzdělávání a povolání. Rodina pokládá základy formování osobnosti a hraje rozhodující roli. V některých případech mají rodiče neobjektivní představy o schopnostech a předpokladech svých dětí s cílem zajistit jim nejlepší existenci. </a:t>
            </a:r>
          </a:p>
          <a:p>
            <a:pPr algn="just"/>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37</a:t>
            </a:fld>
            <a:endParaRPr lang="cs-CZ"/>
          </a:p>
        </p:txBody>
      </p:sp>
    </p:spTree>
    <p:extLst>
      <p:ext uri="{BB962C8B-B14F-4D97-AF65-F5344CB8AC3E}">
        <p14:creationId xmlns:p14="http://schemas.microsoft.com/office/powerpoint/2010/main" val="37453403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832648"/>
          </a:xfrm>
        </p:spPr>
        <p:txBody>
          <a:bodyPr>
            <a:normAutofit/>
          </a:bodyPr>
          <a:lstStyle/>
          <a:p>
            <a:pPr marL="0" indent="0" algn="just">
              <a:buNone/>
            </a:pPr>
            <a:r>
              <a:rPr lang="cs-CZ" sz="2000" u="sng" dirty="0" smtClean="0">
                <a:latin typeface="Times New Roman" panose="02020603050405020304" pitchFamily="18" charset="0"/>
                <a:cs typeface="Times New Roman" panose="02020603050405020304" pitchFamily="18" charset="0"/>
              </a:rPr>
              <a:t>Třídní učitel: </a:t>
            </a:r>
            <a:r>
              <a:rPr lang="cs-CZ" sz="2000" dirty="0" smtClean="0">
                <a:latin typeface="Times New Roman" panose="02020603050405020304" pitchFamily="18" charset="0"/>
                <a:cs typeface="Times New Roman" panose="02020603050405020304" pitchFamily="18" charset="0"/>
              </a:rPr>
              <a:t>diagnostikuje a srovnává výkony žáků, zná jejich sociální prostředí, osobní vlastnosti, chování, zájmy, schopnosti a předpoklady. Koordinuje poznatky dalších učitelů. </a:t>
            </a:r>
          </a:p>
          <a:p>
            <a:pPr marL="0" indent="0" algn="just">
              <a:buNone/>
            </a:pPr>
            <a:endParaRPr lang="cs-CZ" sz="2000" u="sng" dirty="0" smtClean="0">
              <a:latin typeface="Times New Roman" panose="02020603050405020304" pitchFamily="18" charset="0"/>
              <a:cs typeface="Times New Roman" panose="02020603050405020304" pitchFamily="18" charset="0"/>
            </a:endParaRPr>
          </a:p>
          <a:p>
            <a:pPr marL="0" indent="0" algn="just">
              <a:buNone/>
            </a:pPr>
            <a:r>
              <a:rPr lang="cs-CZ" sz="2000" u="sng" dirty="0" smtClean="0">
                <a:latin typeface="Times New Roman" panose="02020603050405020304" pitchFamily="18" charset="0"/>
                <a:cs typeface="Times New Roman" panose="02020603050405020304" pitchFamily="18" charset="0"/>
              </a:rPr>
              <a:t>Učitelé: </a:t>
            </a:r>
            <a:r>
              <a:rPr lang="cs-CZ" sz="2000" dirty="0" smtClean="0">
                <a:latin typeface="Times New Roman" panose="02020603050405020304" pitchFamily="18" charset="0"/>
                <a:cs typeface="Times New Roman" panose="02020603050405020304" pitchFamily="18" charset="0"/>
              </a:rPr>
              <a:t>mají prostor ve výuce vlastních předmětů. Do výuky je třeba zařadit informace o náplni a perspektivách příslušné profese. Je třeba komunikovat s rodiči, výchovným poradcem a psychologem. Na střední odborné škole: představit příslušnou profesi v pozitivním světle, motivovat žáky k zaujetí oborem, vysvětlit jim možnosti uplatnění, výhody a pozitiva. </a:t>
            </a:r>
          </a:p>
          <a:p>
            <a:pPr marL="0" indent="0" algn="just">
              <a:buNone/>
            </a:pPr>
            <a:endParaRPr lang="cs-CZ" sz="2000" dirty="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Na základní škole – vzdělávací oblast „</a:t>
            </a:r>
            <a:r>
              <a:rPr lang="cs-CZ" sz="2000" b="1" dirty="0" smtClean="0">
                <a:latin typeface="Times New Roman" panose="02020603050405020304" pitchFamily="18" charset="0"/>
                <a:cs typeface="Times New Roman" panose="02020603050405020304" pitchFamily="18" charset="0"/>
              </a:rPr>
              <a:t>Volba povolání“</a:t>
            </a:r>
            <a:r>
              <a:rPr lang="cs-CZ" sz="2000" dirty="0" smtClean="0">
                <a:latin typeface="Times New Roman" panose="02020603050405020304" pitchFamily="18" charset="0"/>
                <a:cs typeface="Times New Roman" panose="02020603050405020304" pitchFamily="18" charset="0"/>
              </a:rPr>
              <a:t>(povinný). </a:t>
            </a:r>
          </a:p>
          <a:p>
            <a:pPr algn="just"/>
            <a:endParaRPr lang="cs-CZ" sz="2000" dirty="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Profesní poradenství – aplikovaný obor psychologie, spočívající v diagnostice schopností a osobnostních předpokladů žáků pro jeho další vzdělávání a perspektivní profesi. Výsledkem je osobnostní profil, který odborníkovi umožní doporučit vhodnou profesi. </a:t>
            </a:r>
            <a:endParaRPr lang="cs-CZ" sz="2000" dirty="0">
              <a:latin typeface="Times New Roman" panose="02020603050405020304" pitchFamily="18" charset="0"/>
              <a:cs typeface="Times New Roman" panose="02020603050405020304" pitchFamily="18" charset="0"/>
            </a:endParaRPr>
          </a:p>
          <a:p>
            <a:pPr marL="0" indent="0" algn="just">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38</a:t>
            </a:fld>
            <a:endParaRPr lang="cs-CZ"/>
          </a:p>
        </p:txBody>
      </p:sp>
    </p:spTree>
    <p:extLst>
      <p:ext uri="{BB962C8B-B14F-4D97-AF65-F5344CB8AC3E}">
        <p14:creationId xmlns:p14="http://schemas.microsoft.com/office/powerpoint/2010/main" val="246696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6664"/>
          </a:xfrm>
        </p:spPr>
        <p:txBody>
          <a:bodyPr>
            <a:normAutofit fontScale="92500" lnSpcReduction="10000"/>
          </a:bodyPr>
          <a:lstStyle/>
          <a:p>
            <a:pPr marL="0" indent="0">
              <a:buNone/>
            </a:pPr>
            <a:r>
              <a:rPr lang="cs-CZ" sz="2600" b="1" dirty="0" smtClean="0">
                <a:solidFill>
                  <a:schemeClr val="accent6">
                    <a:lumMod val="75000"/>
                  </a:schemeClr>
                </a:solidFill>
                <a:latin typeface="Times New Roman" panose="02020603050405020304" pitchFamily="18" charset="0"/>
                <a:cs typeface="Times New Roman" panose="02020603050405020304" pitchFamily="18" charset="0"/>
              </a:rPr>
              <a:t>10. Sebereflexe </a:t>
            </a:r>
            <a:r>
              <a:rPr lang="cs-CZ" sz="2600" b="1" dirty="0">
                <a:solidFill>
                  <a:schemeClr val="accent6">
                    <a:lumMod val="75000"/>
                  </a:schemeClr>
                </a:solidFill>
                <a:latin typeface="Times New Roman" panose="02020603050405020304" pitchFamily="18" charset="0"/>
                <a:cs typeface="Times New Roman" panose="02020603050405020304" pitchFamily="18" charset="0"/>
              </a:rPr>
              <a:t>učitelova výchovného </a:t>
            </a:r>
            <a:r>
              <a:rPr lang="cs-CZ" sz="2600" b="1" dirty="0" smtClean="0">
                <a:solidFill>
                  <a:schemeClr val="accent6">
                    <a:lumMod val="75000"/>
                  </a:schemeClr>
                </a:solidFill>
                <a:latin typeface="Times New Roman" panose="02020603050405020304" pitchFamily="18" charset="0"/>
                <a:cs typeface="Times New Roman" panose="02020603050405020304" pitchFamily="18" charset="0"/>
              </a:rPr>
              <a:t>působení</a:t>
            </a:r>
            <a:endParaRPr lang="cs-CZ" sz="2600" b="1" dirty="0">
              <a:solidFill>
                <a:schemeClr val="accent6">
                  <a:lumMod val="75000"/>
                </a:schemeClr>
              </a:solidFill>
              <a:latin typeface="Times New Roman" panose="02020603050405020304" pitchFamily="18" charset="0"/>
              <a:cs typeface="Times New Roman" panose="02020603050405020304" pitchFamily="18" charset="0"/>
            </a:endParaRPr>
          </a:p>
          <a:p>
            <a:pPr marL="0" indent="0">
              <a:buNone/>
            </a:pPr>
            <a:endParaRPr lang="cs-CZ" sz="2000" dirty="0" smtClean="0"/>
          </a:p>
          <a:p>
            <a:pPr algn="just"/>
            <a:r>
              <a:rPr lang="cs-CZ" sz="2000" b="1" dirty="0" smtClean="0">
                <a:latin typeface="Times New Roman" panose="02020603050405020304" pitchFamily="18" charset="0"/>
                <a:cs typeface="Times New Roman" panose="02020603050405020304" pitchFamily="18" charset="0"/>
              </a:rPr>
              <a:t>Sebereflexe</a:t>
            </a:r>
            <a:r>
              <a:rPr lang="cs-CZ" sz="2000" dirty="0" smtClean="0">
                <a:latin typeface="Times New Roman" panose="02020603050405020304" pitchFamily="18" charset="0"/>
                <a:cs typeface="Times New Roman" panose="02020603050405020304" pitchFamily="18" charset="0"/>
              </a:rPr>
              <a:t> - registrování a hodnocení vztahu učitele se žáky a celou třídou a korekce dalšího jednání a rozhodování. Zamýšlení učitele nad svým jednáním a konáním ve vztahu k žákům, kolegům i rodičům. K sebereflexi směřují zejména problémové výchovné situace, se kterými není spokojen. Sebereflexe je vlastně vnitřní dialog se sebou samým. </a:t>
            </a:r>
          </a:p>
          <a:p>
            <a:pPr marL="0" indent="0" algn="just">
              <a:buNone/>
            </a:pPr>
            <a:endParaRPr lang="cs-CZ" sz="2000" dirty="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Proces sebereflexe </a:t>
            </a:r>
          </a:p>
          <a:p>
            <a:pPr marL="714375" indent="-352425" algn="just">
              <a:buAutoNum type="arabicPeriod"/>
            </a:pPr>
            <a:r>
              <a:rPr lang="cs-CZ" sz="2000" dirty="0" smtClean="0">
                <a:latin typeface="Times New Roman" panose="02020603050405020304" pitchFamily="18" charset="0"/>
                <a:cs typeface="Times New Roman" panose="02020603050405020304" pitchFamily="18" charset="0"/>
              </a:rPr>
              <a:t>Popisná fáze.</a:t>
            </a:r>
          </a:p>
          <a:p>
            <a:pPr marL="714375" indent="-352425" algn="just">
              <a:buAutoNum type="arabicPeriod"/>
            </a:pPr>
            <a:r>
              <a:rPr lang="cs-CZ" sz="2000" dirty="0" smtClean="0">
                <a:latin typeface="Times New Roman" panose="02020603050405020304" pitchFamily="18" charset="0"/>
                <a:cs typeface="Times New Roman" panose="02020603050405020304" pitchFamily="18" charset="0"/>
              </a:rPr>
              <a:t>Informující fáze.</a:t>
            </a:r>
          </a:p>
          <a:p>
            <a:pPr marL="714375" indent="-352425" algn="just">
              <a:buAutoNum type="arabicPeriod"/>
            </a:pPr>
            <a:r>
              <a:rPr lang="cs-CZ" sz="2000" dirty="0" smtClean="0">
                <a:latin typeface="Times New Roman" panose="02020603050405020304" pitchFamily="18" charset="0"/>
                <a:cs typeface="Times New Roman" panose="02020603050405020304" pitchFamily="18" charset="0"/>
              </a:rPr>
              <a:t>Konfrontační (interpretační) fáze.</a:t>
            </a:r>
          </a:p>
          <a:p>
            <a:pPr marL="714375" indent="-352425" algn="just">
              <a:buAutoNum type="arabicPeriod"/>
            </a:pPr>
            <a:r>
              <a:rPr lang="cs-CZ" sz="2000" dirty="0" smtClean="0">
                <a:latin typeface="Times New Roman" panose="02020603050405020304" pitchFamily="18" charset="0"/>
                <a:cs typeface="Times New Roman" panose="02020603050405020304" pitchFamily="18" charset="0"/>
              </a:rPr>
              <a:t>Fáze rekonstrukce řešení situace.</a:t>
            </a:r>
          </a:p>
          <a:p>
            <a:pPr marL="0" indent="0" algn="just">
              <a:buNone/>
            </a:pPr>
            <a:endParaRPr lang="cs-CZ" sz="2000" dirty="0">
              <a:latin typeface="Times New Roman" panose="02020603050405020304" pitchFamily="18" charset="0"/>
              <a:cs typeface="Times New Roman" panose="02020603050405020304" pitchFamily="18" charset="0"/>
            </a:endParaRPr>
          </a:p>
          <a:p>
            <a:pPr marL="361950" indent="0" algn="just">
              <a:buNone/>
            </a:pPr>
            <a:r>
              <a:rPr lang="cs-CZ" sz="2000" b="1" dirty="0" smtClean="0">
                <a:latin typeface="Times New Roman" panose="02020603050405020304" pitchFamily="18" charset="0"/>
                <a:cs typeface="Times New Roman" panose="02020603050405020304" pitchFamily="18" charset="0"/>
              </a:rPr>
              <a:t>1. Popisná fáze: </a:t>
            </a:r>
            <a:r>
              <a:rPr lang="cs-CZ" sz="2000" dirty="0" smtClean="0">
                <a:latin typeface="Times New Roman" panose="02020603050405020304" pitchFamily="18" charset="0"/>
                <a:cs typeface="Times New Roman" panose="02020603050405020304" pitchFamily="18" charset="0"/>
              </a:rPr>
              <a:t>vybavení </a:t>
            </a:r>
            <a:r>
              <a:rPr lang="cs-CZ" sz="2000" dirty="0" err="1" smtClean="0">
                <a:latin typeface="Times New Roman" panose="02020603050405020304" pitchFamily="18" charset="0"/>
                <a:cs typeface="Times New Roman" panose="02020603050405020304" pitchFamily="18" charset="0"/>
              </a:rPr>
              <a:t>vých</a:t>
            </a:r>
            <a:r>
              <a:rPr lang="cs-CZ" sz="2000" dirty="0" smtClean="0">
                <a:latin typeface="Times New Roman" panose="02020603050405020304" pitchFamily="18" charset="0"/>
                <a:cs typeface="Times New Roman" panose="02020603050405020304" pitchFamily="18" charset="0"/>
              </a:rPr>
              <a:t>. situace. Co se stalo, jak jsem reagoval já a jak reagovali žáci. </a:t>
            </a:r>
          </a:p>
          <a:p>
            <a:pPr marL="361950" indent="0" algn="just">
              <a:buNone/>
            </a:pPr>
            <a:r>
              <a:rPr lang="cs-CZ" sz="2000" dirty="0" smtClean="0">
                <a:latin typeface="Times New Roman" panose="02020603050405020304" pitchFamily="18" charset="0"/>
                <a:cs typeface="Times New Roman" panose="02020603050405020304" pitchFamily="18" charset="0"/>
              </a:rPr>
              <a:t> </a:t>
            </a:r>
            <a:endParaRPr lang="cs-CZ" sz="2000" dirty="0">
              <a:latin typeface="Times New Roman" panose="02020603050405020304" pitchFamily="18" charset="0"/>
              <a:cs typeface="Times New Roman" panose="02020603050405020304" pitchFamily="18" charset="0"/>
            </a:endParaRPr>
          </a:p>
          <a:p>
            <a:pPr marL="361950" indent="0" algn="just">
              <a:buNone/>
            </a:pPr>
            <a:r>
              <a:rPr lang="cs-CZ" sz="2000" b="1" dirty="0" smtClean="0">
                <a:latin typeface="Times New Roman" panose="02020603050405020304" pitchFamily="18" charset="0"/>
                <a:cs typeface="Times New Roman" panose="02020603050405020304" pitchFamily="18" charset="0"/>
              </a:rPr>
              <a:t>2. Informující fáze:</a:t>
            </a:r>
            <a:r>
              <a:rPr lang="cs-CZ" sz="2000" dirty="0" smtClean="0">
                <a:latin typeface="Times New Roman" panose="02020603050405020304" pitchFamily="18" charset="0"/>
                <a:cs typeface="Times New Roman" panose="02020603050405020304" pitchFamily="18" charset="0"/>
              </a:rPr>
              <a:t> bližší analýza </a:t>
            </a:r>
            <a:r>
              <a:rPr lang="cs-CZ" sz="2000" dirty="0" err="1" smtClean="0">
                <a:latin typeface="Times New Roman" panose="02020603050405020304" pitchFamily="18" charset="0"/>
                <a:cs typeface="Times New Roman" panose="02020603050405020304" pitchFamily="18" charset="0"/>
              </a:rPr>
              <a:t>vých</a:t>
            </a:r>
            <a:r>
              <a:rPr lang="cs-CZ" sz="2000" dirty="0" smtClean="0">
                <a:latin typeface="Times New Roman" panose="02020603050405020304" pitchFamily="18" charset="0"/>
                <a:cs typeface="Times New Roman" panose="02020603050405020304" pitchFamily="18" charset="0"/>
              </a:rPr>
              <a:t>. </a:t>
            </a:r>
            <a:r>
              <a:rPr lang="cs-CZ" sz="2000" dirty="0">
                <a:latin typeface="Times New Roman" panose="02020603050405020304" pitchFamily="18" charset="0"/>
                <a:cs typeface="Times New Roman" panose="02020603050405020304" pitchFamily="18" charset="0"/>
              </a:rPr>
              <a:t>s</a:t>
            </a:r>
            <a:r>
              <a:rPr lang="cs-CZ" sz="2000" dirty="0" smtClean="0">
                <a:latin typeface="Times New Roman" panose="02020603050405020304" pitchFamily="18" charset="0"/>
                <a:cs typeface="Times New Roman" panose="02020603050405020304" pitchFamily="18" charset="0"/>
              </a:rPr>
              <a:t>ituace. O co se jedná, v jakém kontextu situace vznikla, čím bylo mé chování ovlivněno.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39</a:t>
            </a:fld>
            <a:endParaRPr lang="cs-CZ"/>
          </a:p>
        </p:txBody>
      </p:sp>
    </p:spTree>
    <p:extLst>
      <p:ext uri="{BB962C8B-B14F-4D97-AF65-F5344CB8AC3E}">
        <p14:creationId xmlns:p14="http://schemas.microsoft.com/office/powerpoint/2010/main" val="3320280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120680"/>
          </a:xfrm>
        </p:spPr>
        <p:txBody>
          <a:bodyPr>
            <a:normAutofit lnSpcReduction="10000"/>
          </a:bodyPr>
          <a:lstStyle/>
          <a:p>
            <a:pPr marL="457200" lvl="0" indent="-457200">
              <a:buFont typeface="Arial" panose="020B0604020202020204" pitchFamily="34" charset="0"/>
              <a:buAutoNum type="arabicPeriod"/>
            </a:pPr>
            <a:r>
              <a:rPr lang="cs-CZ" sz="2400" b="1" dirty="0">
                <a:solidFill>
                  <a:schemeClr val="accent6">
                    <a:lumMod val="75000"/>
                  </a:schemeClr>
                </a:solidFill>
                <a:latin typeface="Times New Roman" panose="02020603050405020304" pitchFamily="18" charset="0"/>
                <a:cs typeface="Times New Roman" panose="02020603050405020304" pitchFamily="18" charset="0"/>
              </a:rPr>
              <a:t>Teorie a metodika výchovy v systému pedagogických </a:t>
            </a: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věd</a:t>
            </a:r>
          </a:p>
          <a:p>
            <a:pPr marL="0" lvl="0" indent="0">
              <a:buNone/>
            </a:pPr>
            <a:endParaRPr lang="cs-CZ" sz="20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sz="2000" b="1" dirty="0" smtClean="0">
                <a:latin typeface="Times New Roman" panose="02020603050405020304" pitchFamily="18" charset="0"/>
                <a:cs typeface="Times New Roman" panose="02020603050405020304" pitchFamily="18" charset="0"/>
              </a:rPr>
              <a:t>Věda, která je jedním  z pilířů pedagogiky. </a:t>
            </a:r>
          </a:p>
          <a:p>
            <a:pPr marL="0" indent="0">
              <a:buNone/>
            </a:pPr>
            <a:endParaRPr lang="cs-CZ" sz="2000" b="1" dirty="0" smtClean="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Role učitele: </a:t>
            </a:r>
            <a:r>
              <a:rPr lang="cs-CZ" sz="2000" dirty="0" smtClean="0">
                <a:latin typeface="Times New Roman" panose="02020603050405020304" pitchFamily="18" charset="0"/>
                <a:cs typeface="Times New Roman" panose="02020603050405020304" pitchFamily="18" charset="0"/>
              </a:rPr>
              <a:t>vzdělavatel, vychovatel, veřejný činitel</a:t>
            </a:r>
            <a:r>
              <a:rPr lang="cs-CZ" sz="2000" b="1" dirty="0">
                <a:latin typeface="Times New Roman" panose="02020603050405020304" pitchFamily="18" charset="0"/>
                <a:cs typeface="Times New Roman" panose="02020603050405020304" pitchFamily="18" charset="0"/>
              </a:rPr>
              <a:t>.</a:t>
            </a:r>
            <a:r>
              <a:rPr lang="cs-CZ" sz="2000" b="1" dirty="0" smtClean="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Obecná didaktika a oborové didaktiky vytváří základ pro vzdělávací činnost žáků. Teorie a metodika výchovy připravuje učitele na roli vychovatele. </a:t>
            </a:r>
          </a:p>
          <a:p>
            <a:pPr algn="just"/>
            <a:r>
              <a:rPr lang="cs-CZ" sz="2000" dirty="0" smtClean="0">
                <a:latin typeface="Times New Roman" panose="02020603050405020304" pitchFamily="18" charset="0"/>
                <a:cs typeface="Times New Roman" panose="02020603050405020304" pitchFamily="18" charset="0"/>
              </a:rPr>
              <a:t>Předmět je zaměřen na získání kompetencí k výchově.</a:t>
            </a:r>
          </a:p>
          <a:p>
            <a:pPr marL="0" indent="0" algn="just">
              <a:buNone/>
            </a:pPr>
            <a:r>
              <a:rPr lang="cs-CZ" sz="2000" dirty="0" smtClean="0">
                <a:latin typeface="Times New Roman" panose="02020603050405020304" pitchFamily="18" charset="0"/>
                <a:cs typeface="Times New Roman" panose="02020603050405020304" pitchFamily="18" charset="0"/>
              </a:rPr>
              <a:t> </a:t>
            </a:r>
          </a:p>
          <a:p>
            <a:pPr algn="just"/>
            <a:r>
              <a:rPr lang="cs-CZ" sz="2000" b="1" dirty="0" smtClean="0">
                <a:latin typeface="Times New Roman" panose="02020603050405020304" pitchFamily="18" charset="0"/>
                <a:cs typeface="Times New Roman" panose="02020603050405020304" pitchFamily="18" charset="0"/>
              </a:rPr>
              <a:t>Kompetence-</a:t>
            </a:r>
            <a:r>
              <a:rPr lang="cs-CZ" sz="2000" dirty="0" smtClean="0">
                <a:latin typeface="Times New Roman" panose="02020603050405020304" pitchFamily="18" charset="0"/>
                <a:cs typeface="Times New Roman" panose="02020603050405020304" pitchFamily="18" charset="0"/>
              </a:rPr>
              <a:t> způsobilost k výchovné činnosti v oblasti výchovného působení ve vyučování (kompetence osobnostní, </a:t>
            </a:r>
            <a:r>
              <a:rPr lang="cs-CZ" sz="2000" dirty="0" err="1" smtClean="0">
                <a:latin typeface="Times New Roman" panose="02020603050405020304" pitchFamily="18" charset="0"/>
                <a:cs typeface="Times New Roman" panose="02020603050405020304" pitchFamily="18" charset="0"/>
              </a:rPr>
              <a:t>psychopedagogické</a:t>
            </a:r>
            <a:r>
              <a:rPr lang="cs-CZ" sz="2000" dirty="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a komunikativní) a kompetence k uplatnění jako třídní učitel (kompetence řídící, poradenské a konzultativní).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Výchova -</a:t>
            </a:r>
            <a:r>
              <a:rPr lang="cs-CZ" sz="2000" dirty="0" smtClean="0">
                <a:latin typeface="Times New Roman" panose="02020603050405020304" pitchFamily="18" charset="0"/>
                <a:cs typeface="Times New Roman" panose="02020603050405020304" pitchFamily="18" charset="0"/>
              </a:rPr>
              <a:t> systém formování osobnosti žáka v oblasti personalizace, socializace a </a:t>
            </a:r>
            <a:r>
              <a:rPr lang="cs-CZ" sz="2000" dirty="0" err="1" smtClean="0">
                <a:latin typeface="Times New Roman" panose="02020603050405020304" pitchFamily="18" charset="0"/>
                <a:cs typeface="Times New Roman" panose="02020603050405020304" pitchFamily="18" charset="0"/>
              </a:rPr>
              <a:t>enkulturace</a:t>
            </a:r>
            <a:r>
              <a:rPr lang="cs-CZ" sz="2000" dirty="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jako vytváření a realizace možnosti jeho optimálního rozvoje, který vede k aktivní, samostatné, tvořivé a humánní demokratické životní orientaci.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algn="just"/>
            <a:endParaRPr lang="cs-CZ" sz="2000" dirty="0" smtClean="0">
              <a:latin typeface="Times New Roman" panose="02020603050405020304" pitchFamily="18" charset="0"/>
              <a:cs typeface="Times New Roman" panose="02020603050405020304" pitchFamily="18" charset="0"/>
            </a:endParaRPr>
          </a:p>
          <a:p>
            <a:pPr marL="0" lvl="0" indent="0">
              <a:buNone/>
            </a:pPr>
            <a:endParaRPr lang="cs-CZ" sz="2400" b="1" dirty="0">
              <a:solidFill>
                <a:schemeClr val="accent6">
                  <a:lumMod val="75000"/>
                </a:schemeClr>
              </a:solidFill>
              <a:latin typeface="Times New Roman" panose="02020603050405020304" pitchFamily="18" charset="0"/>
              <a:cs typeface="Times New Roman" panose="02020603050405020304" pitchFamily="18" charset="0"/>
            </a:endParaRPr>
          </a:p>
          <a:p>
            <a:pPr marL="0" indent="0">
              <a:buNone/>
            </a:pPr>
            <a:endParaRPr lang="cs-CZ" sz="1800" dirty="0" smtClean="0"/>
          </a:p>
          <a:p>
            <a:pPr marL="0" indent="0">
              <a:buNone/>
            </a:pPr>
            <a:endParaRPr lang="cs-CZ" sz="1800" dirty="0"/>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4</a:t>
            </a:fld>
            <a:endParaRPr lang="cs-CZ"/>
          </a:p>
        </p:txBody>
      </p:sp>
    </p:spTree>
    <p:extLst>
      <p:ext uri="{BB962C8B-B14F-4D97-AF65-F5344CB8AC3E}">
        <p14:creationId xmlns:p14="http://schemas.microsoft.com/office/powerpoint/2010/main" val="35089799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904656"/>
          </a:xfrm>
        </p:spPr>
        <p:txBody>
          <a:bodyPr>
            <a:normAutofit lnSpcReduction="10000"/>
          </a:bodyPr>
          <a:lstStyle/>
          <a:p>
            <a:pPr marL="361950" lvl="0" indent="0" algn="just">
              <a:buNone/>
            </a:pPr>
            <a:r>
              <a:rPr lang="cs-CZ" sz="1900" b="1" dirty="0" smtClean="0">
                <a:solidFill>
                  <a:prstClr val="black"/>
                </a:solidFill>
                <a:latin typeface="Times New Roman" panose="02020603050405020304" pitchFamily="18" charset="0"/>
                <a:cs typeface="Times New Roman" panose="02020603050405020304" pitchFamily="18" charset="0"/>
              </a:rPr>
              <a:t>3. Konfrontační </a:t>
            </a:r>
            <a:r>
              <a:rPr lang="cs-CZ" sz="1900" b="1" dirty="0">
                <a:solidFill>
                  <a:prstClr val="black"/>
                </a:solidFill>
                <a:latin typeface="Times New Roman" panose="02020603050405020304" pitchFamily="18" charset="0"/>
                <a:cs typeface="Times New Roman" panose="02020603050405020304" pitchFamily="18" charset="0"/>
              </a:rPr>
              <a:t>(interpretační) </a:t>
            </a:r>
            <a:r>
              <a:rPr lang="cs-CZ" sz="1900" b="1" dirty="0" smtClean="0">
                <a:solidFill>
                  <a:prstClr val="black"/>
                </a:solidFill>
                <a:latin typeface="Times New Roman" panose="02020603050405020304" pitchFamily="18" charset="0"/>
                <a:cs typeface="Times New Roman" panose="02020603050405020304" pitchFamily="18" charset="0"/>
              </a:rPr>
              <a:t>fáze</a:t>
            </a:r>
            <a:r>
              <a:rPr lang="cs-CZ" sz="1900" dirty="0" smtClean="0">
                <a:solidFill>
                  <a:prstClr val="black"/>
                </a:solidFill>
                <a:latin typeface="Times New Roman" panose="02020603050405020304" pitchFamily="18" charset="0"/>
                <a:cs typeface="Times New Roman" panose="02020603050405020304" pitchFamily="18" charset="0"/>
              </a:rPr>
              <a:t>: snažíme se zjistit příčiny vzniku  reflektované výchovné situace a volby způsobu řešení. Proč k situaci došlo, kdo ji vyvolat, co jsem použil k jejímu řešení, jsem dobře připraven na řešení takových situací. </a:t>
            </a:r>
          </a:p>
          <a:p>
            <a:pPr marL="361950" lvl="0" indent="0" algn="just">
              <a:buNone/>
            </a:pPr>
            <a:r>
              <a:rPr lang="cs-CZ" sz="1900" b="1" dirty="0" smtClean="0">
                <a:solidFill>
                  <a:prstClr val="black"/>
                </a:solidFill>
                <a:latin typeface="Times New Roman" panose="02020603050405020304" pitchFamily="18" charset="0"/>
                <a:cs typeface="Times New Roman" panose="02020603050405020304" pitchFamily="18" charset="0"/>
              </a:rPr>
              <a:t>4</a:t>
            </a:r>
            <a:r>
              <a:rPr lang="cs-CZ" sz="1900" b="1" dirty="0">
                <a:solidFill>
                  <a:prstClr val="black"/>
                </a:solidFill>
                <a:latin typeface="Times New Roman" panose="02020603050405020304" pitchFamily="18" charset="0"/>
                <a:cs typeface="Times New Roman" panose="02020603050405020304" pitchFamily="18" charset="0"/>
              </a:rPr>
              <a:t>. Fáze rekonstrukce řešení </a:t>
            </a:r>
            <a:r>
              <a:rPr lang="cs-CZ" sz="1900" b="1" dirty="0" smtClean="0">
                <a:solidFill>
                  <a:prstClr val="black"/>
                </a:solidFill>
                <a:latin typeface="Times New Roman" panose="02020603050405020304" pitchFamily="18" charset="0"/>
                <a:cs typeface="Times New Roman" panose="02020603050405020304" pitchFamily="18" charset="0"/>
              </a:rPr>
              <a:t>situace: </a:t>
            </a:r>
            <a:r>
              <a:rPr lang="cs-CZ" sz="1900" dirty="0" smtClean="0">
                <a:solidFill>
                  <a:prstClr val="black"/>
                </a:solidFill>
                <a:latin typeface="Times New Roman" panose="02020603050405020304" pitchFamily="18" charset="0"/>
                <a:cs typeface="Times New Roman" panose="02020603050405020304" pitchFamily="18" charset="0"/>
              </a:rPr>
              <a:t>hledání efektivnějšího řešení </a:t>
            </a:r>
            <a:r>
              <a:rPr lang="cs-CZ" sz="1900" dirty="0" err="1" smtClean="0">
                <a:solidFill>
                  <a:prstClr val="black"/>
                </a:solidFill>
                <a:latin typeface="Times New Roman" panose="02020603050405020304" pitchFamily="18" charset="0"/>
                <a:cs typeface="Times New Roman" panose="02020603050405020304" pitchFamily="18" charset="0"/>
              </a:rPr>
              <a:t>vých</a:t>
            </a:r>
            <a:r>
              <a:rPr lang="cs-CZ" sz="1900" dirty="0" smtClean="0">
                <a:solidFill>
                  <a:prstClr val="black"/>
                </a:solidFill>
                <a:latin typeface="Times New Roman" panose="02020603050405020304" pitchFamily="18" charset="0"/>
                <a:cs typeface="Times New Roman" panose="02020603050405020304" pitchFamily="18" charset="0"/>
              </a:rPr>
              <a:t>. situace. Když mám o situaci informace, jak bych nyní postupoval, co bych použil k jejímu řešení. </a:t>
            </a:r>
          </a:p>
          <a:p>
            <a:pPr marL="0" lvl="0" indent="0" algn="just">
              <a:buNone/>
            </a:pPr>
            <a:endParaRPr lang="cs-CZ" sz="1900" dirty="0">
              <a:solidFill>
                <a:prstClr val="black"/>
              </a:solidFill>
              <a:latin typeface="Times New Roman" panose="02020603050405020304" pitchFamily="18" charset="0"/>
              <a:cs typeface="Times New Roman" panose="02020603050405020304" pitchFamily="18" charset="0"/>
            </a:endParaRPr>
          </a:p>
          <a:p>
            <a:pPr algn="just"/>
            <a:r>
              <a:rPr lang="cs-CZ" sz="1900" dirty="0" smtClean="0">
                <a:solidFill>
                  <a:prstClr val="black"/>
                </a:solidFill>
                <a:latin typeface="Times New Roman" panose="02020603050405020304" pitchFamily="18" charset="0"/>
                <a:cs typeface="Times New Roman" panose="02020603050405020304" pitchFamily="18" charset="0"/>
              </a:rPr>
              <a:t>Pro </a:t>
            </a:r>
            <a:r>
              <a:rPr lang="cs-CZ" sz="1900" b="1" dirty="0" smtClean="0">
                <a:solidFill>
                  <a:prstClr val="black"/>
                </a:solidFill>
                <a:latin typeface="Times New Roman" panose="02020603050405020304" pitchFamily="18" charset="0"/>
                <a:cs typeface="Times New Roman" panose="02020603050405020304" pitchFamily="18" charset="0"/>
              </a:rPr>
              <a:t>efektivní sebereflexi </a:t>
            </a:r>
            <a:r>
              <a:rPr lang="cs-CZ" sz="1900" dirty="0" smtClean="0">
                <a:solidFill>
                  <a:prstClr val="black"/>
                </a:solidFill>
                <a:latin typeface="Times New Roman" panose="02020603050405020304" pitchFamily="18" charset="0"/>
                <a:cs typeface="Times New Roman" panose="02020603050405020304" pitchFamily="18" charset="0"/>
              </a:rPr>
              <a:t>je třeba mít dostatek informací o dané třídě, pedagogicko-psychologické poznatky o typech výchovných situací a možných způsobech řešení. Je třeba mít informace o tom, jak se na naši pedagogickou činnost dívají naši žáci i kolegové.  </a:t>
            </a:r>
          </a:p>
          <a:p>
            <a:pPr algn="just"/>
            <a:endParaRPr lang="cs-CZ" sz="1900" dirty="0">
              <a:solidFill>
                <a:prstClr val="black"/>
              </a:solidFill>
              <a:latin typeface="Times New Roman" panose="02020603050405020304" pitchFamily="18" charset="0"/>
              <a:cs typeface="Times New Roman" panose="02020603050405020304" pitchFamily="18" charset="0"/>
            </a:endParaRPr>
          </a:p>
          <a:p>
            <a:pPr algn="just"/>
            <a:r>
              <a:rPr lang="cs-CZ" sz="1900" b="1" dirty="0" smtClean="0">
                <a:solidFill>
                  <a:prstClr val="black"/>
                </a:solidFill>
                <a:latin typeface="Times New Roman" panose="02020603050405020304" pitchFamily="18" charset="0"/>
                <a:cs typeface="Times New Roman" panose="02020603050405020304" pitchFamily="18" charset="0"/>
              </a:rPr>
              <a:t>Učitelům </a:t>
            </a:r>
            <a:r>
              <a:rPr lang="cs-CZ" sz="1900" b="1" dirty="0" err="1" smtClean="0">
                <a:solidFill>
                  <a:prstClr val="black"/>
                </a:solidFill>
                <a:latin typeface="Times New Roman" panose="02020603050405020304" pitchFamily="18" charset="0"/>
                <a:cs typeface="Times New Roman" panose="02020603050405020304" pitchFamily="18" charset="0"/>
              </a:rPr>
              <a:t>sebereflektivní</a:t>
            </a:r>
            <a:r>
              <a:rPr lang="cs-CZ" sz="1900" b="1" dirty="0" smtClean="0">
                <a:solidFill>
                  <a:prstClr val="black"/>
                </a:solidFill>
                <a:latin typeface="Times New Roman" panose="02020603050405020304" pitchFamily="18" charset="0"/>
                <a:cs typeface="Times New Roman" panose="02020603050405020304" pitchFamily="18" charset="0"/>
              </a:rPr>
              <a:t> deník jako nástroj sebereflexe. </a:t>
            </a:r>
            <a:r>
              <a:rPr lang="cs-CZ" sz="1900" dirty="0" smtClean="0">
                <a:solidFill>
                  <a:prstClr val="black"/>
                </a:solidFill>
                <a:latin typeface="Times New Roman" panose="02020603050405020304" pitchFamily="18" charset="0"/>
                <a:cs typeface="Times New Roman" panose="02020603050405020304" pitchFamily="18" charset="0"/>
              </a:rPr>
              <a:t>Do deníku lze zaznamenávat události, pocity, úvahy o učitelské profesi, dilemata a otázky, předsevzetí.  Je vhodné o záznamech mluvit se zkušenějšími kolegy, inspirovat se jejich zkušenostmi. Zkušenosti začínajících učitelů říkají, že jim deník pomohl v následujícím: zpětně ohlédnutí za činností, vede k přemýšlení, psaní pomáhá se soustředit na problémy, soustředit se na něj, analyzovat ho a dospět k určitým přínosným závěrům. </a:t>
            </a:r>
            <a:endParaRPr lang="cs-CZ" sz="19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19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dirty="0"/>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40</a:t>
            </a:fld>
            <a:endParaRPr lang="cs-CZ"/>
          </a:p>
        </p:txBody>
      </p:sp>
    </p:spTree>
    <p:extLst>
      <p:ext uri="{BB962C8B-B14F-4D97-AF65-F5344CB8AC3E}">
        <p14:creationId xmlns:p14="http://schemas.microsoft.com/office/powerpoint/2010/main" val="33036158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lgn="l">
              <a:spcBef>
                <a:spcPct val="20000"/>
              </a:spcBef>
            </a:pPr>
            <a:r>
              <a:rPr lang="cs-CZ" sz="2400" b="1" dirty="0">
                <a:solidFill>
                  <a:srgbClr val="F79646">
                    <a:lumMod val="75000"/>
                  </a:srgbClr>
                </a:solidFill>
                <a:latin typeface="Times New Roman" panose="02020603050405020304" pitchFamily="18" charset="0"/>
                <a:ea typeface="+mn-ea"/>
                <a:cs typeface="Times New Roman" panose="02020603050405020304" pitchFamily="18" charset="0"/>
              </a:rPr>
              <a:t>11. Utváření klimatu ve škole a výchovné </a:t>
            </a:r>
            <a:r>
              <a:rPr lang="cs-CZ" sz="2400" b="1" dirty="0" smtClean="0">
                <a:solidFill>
                  <a:srgbClr val="F79646">
                    <a:lumMod val="75000"/>
                  </a:srgbClr>
                </a:solidFill>
                <a:latin typeface="Times New Roman" panose="02020603050405020304" pitchFamily="18" charset="0"/>
                <a:ea typeface="+mn-ea"/>
                <a:cs typeface="Times New Roman" panose="02020603050405020304" pitchFamily="18" charset="0"/>
              </a:rPr>
              <a:t>skupině</a:t>
            </a:r>
            <a:endParaRPr lang="cs-CZ" dirty="0"/>
          </a:p>
        </p:txBody>
      </p:sp>
      <p:sp>
        <p:nvSpPr>
          <p:cNvPr id="3" name="Zástupný symbol pro obsah 2"/>
          <p:cNvSpPr>
            <a:spLocks noGrp="1"/>
          </p:cNvSpPr>
          <p:nvPr>
            <p:ph idx="1"/>
          </p:nvPr>
        </p:nvSpPr>
        <p:spPr>
          <a:xfrm>
            <a:off x="457200" y="1340768"/>
            <a:ext cx="8229600" cy="5040560"/>
          </a:xfrm>
        </p:spPr>
        <p:txBody>
          <a:bodyPr>
            <a:normAutofit/>
          </a:bodyPr>
          <a:lstStyle/>
          <a:p>
            <a:pPr algn="just" fontAlgn="base">
              <a:lnSpc>
                <a:spcPct val="90000"/>
              </a:lnSpc>
              <a:spcAft>
                <a:spcPct val="0"/>
              </a:spcAft>
              <a:buClr>
                <a:schemeClr val="tx1"/>
              </a:buClr>
              <a:buSzPct val="120000"/>
            </a:pPr>
            <a:r>
              <a:rPr lang="cs-CZ" altLang="cs-CZ" sz="2000" b="1" kern="0" dirty="0">
                <a:latin typeface="Times New Roman" panose="02020603050405020304" pitchFamily="18" charset="0"/>
                <a:cs typeface="Times New Roman" panose="02020603050405020304" pitchFamily="18" charset="0"/>
              </a:rPr>
              <a:t>Klima </a:t>
            </a:r>
            <a:r>
              <a:rPr lang="cs-CZ" altLang="cs-CZ" sz="2000" b="1" kern="0" dirty="0" smtClean="0">
                <a:latin typeface="Times New Roman" panose="02020603050405020304" pitchFamily="18" charset="0"/>
                <a:cs typeface="Times New Roman" panose="02020603050405020304" pitchFamily="18" charset="0"/>
              </a:rPr>
              <a:t>třídy-</a:t>
            </a:r>
            <a:r>
              <a:rPr lang="cs-CZ" altLang="cs-CZ" sz="2000" kern="0" dirty="0" smtClean="0">
                <a:latin typeface="Times New Roman" panose="02020603050405020304" pitchFamily="18" charset="0"/>
                <a:cs typeface="Times New Roman" panose="02020603050405020304" pitchFamily="18" charset="0"/>
              </a:rPr>
              <a:t>sociálně </a:t>
            </a:r>
            <a:r>
              <a:rPr lang="cs-CZ" altLang="cs-CZ" sz="2000" kern="0" dirty="0">
                <a:latin typeface="Times New Roman" panose="02020603050405020304" pitchFamily="18" charset="0"/>
                <a:cs typeface="Times New Roman" panose="02020603050405020304" pitchFamily="18" charset="0"/>
              </a:rPr>
              <a:t>psychologická proměnná. Představuje dlouhodobější stav (dlouhodobější sociálně emocionální naladění, zobecněné postoje a vztahy, emocionální odpovědi žáků dané třídy na události ve třídě). </a:t>
            </a:r>
          </a:p>
          <a:p>
            <a:pPr marL="0" lvl="0" indent="19050" algn="just" fontAlgn="base">
              <a:lnSpc>
                <a:spcPct val="90000"/>
              </a:lnSpc>
              <a:spcAft>
                <a:spcPct val="0"/>
              </a:spcAft>
              <a:buClr>
                <a:srgbClr val="FFCC00"/>
              </a:buClr>
              <a:buSzPct val="120000"/>
              <a:buNone/>
            </a:pPr>
            <a:endParaRPr lang="cs-CZ" altLang="cs-CZ" sz="2000" kern="0" dirty="0" smtClean="0">
              <a:latin typeface="Times New Roman" panose="02020603050405020304" pitchFamily="18" charset="0"/>
              <a:cs typeface="Times New Roman" panose="02020603050405020304" pitchFamily="18" charset="0"/>
            </a:endParaRPr>
          </a:p>
          <a:p>
            <a:pPr algn="just" fontAlgn="base">
              <a:lnSpc>
                <a:spcPct val="90000"/>
              </a:lnSpc>
              <a:spcAft>
                <a:spcPct val="0"/>
              </a:spcAft>
              <a:buClr>
                <a:schemeClr val="tx1"/>
              </a:buClr>
              <a:buSzPct val="120000"/>
            </a:pPr>
            <a:r>
              <a:rPr lang="cs-CZ" altLang="cs-CZ" sz="2000" kern="0" dirty="0" smtClean="0">
                <a:latin typeface="Times New Roman" panose="02020603050405020304" pitchFamily="18" charset="0"/>
                <a:cs typeface="Times New Roman" panose="02020603050405020304" pitchFamily="18" charset="0"/>
              </a:rPr>
              <a:t>Klima </a:t>
            </a:r>
            <a:r>
              <a:rPr lang="cs-CZ" altLang="cs-CZ" sz="2000" kern="0" dirty="0">
                <a:latin typeface="Times New Roman" panose="02020603050405020304" pitchFamily="18" charset="0"/>
                <a:cs typeface="Times New Roman" panose="02020603050405020304" pitchFamily="18" charset="0"/>
              </a:rPr>
              <a:t>ovlivňuje žákovo učení i učitelovo vyučování. Podílí se na něm tyto prvky: </a:t>
            </a:r>
            <a:r>
              <a:rPr lang="cs-CZ" altLang="cs-CZ" sz="2000" b="1" kern="0" dirty="0">
                <a:latin typeface="Times New Roman" panose="02020603050405020304" pitchFamily="18" charset="0"/>
                <a:cs typeface="Times New Roman" panose="02020603050405020304" pitchFamily="18" charset="0"/>
              </a:rPr>
              <a:t>typ školy, </a:t>
            </a:r>
            <a:r>
              <a:rPr lang="cs-CZ" altLang="cs-CZ" sz="2000" b="1" kern="0" dirty="0" smtClean="0">
                <a:latin typeface="Times New Roman" panose="02020603050405020304" pitchFamily="18" charset="0"/>
                <a:cs typeface="Times New Roman" panose="02020603050405020304" pitchFamily="18" charset="0"/>
              </a:rPr>
              <a:t>zvláštnosti </a:t>
            </a:r>
            <a:r>
              <a:rPr lang="cs-CZ" altLang="cs-CZ" sz="2000" b="1" kern="0" dirty="0">
                <a:latin typeface="Times New Roman" panose="02020603050405020304" pitchFamily="18" charset="0"/>
                <a:cs typeface="Times New Roman" panose="02020603050405020304" pitchFamily="18" charset="0"/>
              </a:rPr>
              <a:t>třídy, ročník a věk žáků, pohlaví žáků, zvláštnosti žáků, charakter vyuč. Předmětů, osobnost učitele.</a:t>
            </a:r>
          </a:p>
          <a:p>
            <a:pPr marL="0" lvl="0" indent="19050" algn="just" fontAlgn="base">
              <a:lnSpc>
                <a:spcPct val="90000"/>
              </a:lnSpc>
              <a:spcAft>
                <a:spcPct val="0"/>
              </a:spcAft>
              <a:buClr>
                <a:srgbClr val="FFCC00"/>
              </a:buClr>
              <a:buSzPct val="120000"/>
              <a:buNone/>
            </a:pPr>
            <a:endParaRPr lang="cs-CZ" altLang="cs-CZ" sz="1800" b="1" kern="0" dirty="0" smtClean="0">
              <a:latin typeface="Times New Roman" panose="02020603050405020304" pitchFamily="18" charset="0"/>
              <a:cs typeface="Times New Roman" panose="02020603050405020304" pitchFamily="18" charset="0"/>
            </a:endParaRPr>
          </a:p>
          <a:p>
            <a:pPr algn="just" fontAlgn="base">
              <a:lnSpc>
                <a:spcPct val="90000"/>
              </a:lnSpc>
              <a:spcAft>
                <a:spcPct val="0"/>
              </a:spcAft>
              <a:buClr>
                <a:schemeClr val="tx1"/>
              </a:buClr>
              <a:buSzPct val="120000"/>
            </a:pPr>
            <a:r>
              <a:rPr lang="cs-CZ" altLang="cs-CZ" sz="2000" b="1" kern="0" dirty="0" smtClean="0">
                <a:latin typeface="Times New Roman" panose="02020603050405020304" pitchFamily="18" charset="0"/>
                <a:cs typeface="Times New Roman" panose="02020603050405020304" pitchFamily="18" charset="0"/>
              </a:rPr>
              <a:t>Klima </a:t>
            </a:r>
            <a:r>
              <a:rPr lang="cs-CZ" altLang="cs-CZ" sz="2000" b="1" kern="0" dirty="0">
                <a:latin typeface="Times New Roman" panose="02020603050405020304" pitchFamily="18" charset="0"/>
                <a:cs typeface="Times New Roman" panose="02020603050405020304" pitchFamily="18" charset="0"/>
              </a:rPr>
              <a:t>školy (třídy) by mělo být: </a:t>
            </a:r>
            <a:r>
              <a:rPr lang="cs-CZ" altLang="cs-CZ" sz="2000" kern="0" dirty="0">
                <a:latin typeface="Times New Roman" panose="02020603050405020304" pitchFamily="18" charset="0"/>
                <a:cs typeface="Times New Roman" panose="02020603050405020304" pitchFamily="18" charset="0"/>
              </a:rPr>
              <a:t>optimistické, v duchu spolupráce. Prostředí aktivizující, </a:t>
            </a:r>
            <a:r>
              <a:rPr lang="cs-CZ" altLang="cs-CZ" sz="2000" kern="0" dirty="0" smtClean="0">
                <a:latin typeface="Times New Roman" panose="02020603050405020304" pitchFamily="18" charset="0"/>
                <a:cs typeface="Times New Roman" panose="02020603050405020304" pitchFamily="18" charset="0"/>
              </a:rPr>
              <a:t>přiměřené </a:t>
            </a:r>
            <a:r>
              <a:rPr lang="cs-CZ" altLang="cs-CZ" sz="2000" kern="0" dirty="0">
                <a:latin typeface="Times New Roman" panose="02020603050405020304" pitchFamily="18" charset="0"/>
                <a:cs typeface="Times New Roman" panose="02020603050405020304" pitchFamily="18" charset="0"/>
              </a:rPr>
              <a:t>náročnosti, vzájemné důvěry, pedagogického taktu  a radostné pracovní pohody</a:t>
            </a:r>
            <a:r>
              <a:rPr lang="cs-CZ" altLang="cs-CZ" sz="2000" kern="0" dirty="0" smtClean="0">
                <a:latin typeface="Times New Roman" panose="02020603050405020304" pitchFamily="18" charset="0"/>
                <a:cs typeface="Times New Roman" panose="02020603050405020304" pitchFamily="18" charset="0"/>
              </a:rPr>
              <a:t>.</a:t>
            </a:r>
          </a:p>
          <a:p>
            <a:pPr marL="0" indent="0" algn="just" fontAlgn="base">
              <a:lnSpc>
                <a:spcPct val="90000"/>
              </a:lnSpc>
              <a:spcAft>
                <a:spcPct val="0"/>
              </a:spcAft>
              <a:buClr>
                <a:schemeClr val="tx1"/>
              </a:buClr>
              <a:buSzPct val="120000"/>
              <a:buNone/>
            </a:pPr>
            <a:endParaRPr lang="cs-CZ" altLang="cs-CZ" sz="2000" b="1" kern="0" dirty="0">
              <a:latin typeface="Times New Roman" panose="02020603050405020304" pitchFamily="18" charset="0"/>
              <a:cs typeface="Times New Roman" panose="02020603050405020304" pitchFamily="18" charset="0"/>
            </a:endParaRPr>
          </a:p>
          <a:p>
            <a:pPr algn="just" fontAlgn="base">
              <a:lnSpc>
                <a:spcPct val="90000"/>
              </a:lnSpc>
              <a:spcAft>
                <a:spcPct val="0"/>
              </a:spcAft>
              <a:buClr>
                <a:schemeClr val="tx1"/>
              </a:buClr>
              <a:buSzPct val="120000"/>
            </a:pPr>
            <a:r>
              <a:rPr lang="cs-CZ" altLang="cs-CZ" sz="2000" b="1" kern="0" dirty="0">
                <a:latin typeface="Times New Roman" panose="02020603050405020304" pitchFamily="18" charset="0"/>
                <a:cs typeface="Times New Roman" panose="02020603050405020304" pitchFamily="18" charset="0"/>
              </a:rPr>
              <a:t>Atmosféra ve </a:t>
            </a:r>
            <a:r>
              <a:rPr lang="cs-CZ" altLang="cs-CZ" sz="2000" b="1" kern="0" dirty="0" smtClean="0">
                <a:latin typeface="Times New Roman" panose="02020603050405020304" pitchFamily="18" charset="0"/>
                <a:cs typeface="Times New Roman" panose="02020603050405020304" pitchFamily="18" charset="0"/>
              </a:rPr>
              <a:t>třídě</a:t>
            </a:r>
            <a:r>
              <a:rPr lang="cs-CZ" altLang="cs-CZ" sz="2000" kern="0" dirty="0" smtClean="0">
                <a:latin typeface="Times New Roman" panose="02020603050405020304" pitchFamily="18" charset="0"/>
                <a:cs typeface="Times New Roman" panose="02020603050405020304" pitchFamily="18" charset="0"/>
              </a:rPr>
              <a:t>–krátkodobější </a:t>
            </a:r>
            <a:r>
              <a:rPr lang="cs-CZ" altLang="cs-CZ" sz="2000" kern="0" dirty="0">
                <a:latin typeface="Times New Roman" panose="02020603050405020304" pitchFamily="18" charset="0"/>
                <a:cs typeface="Times New Roman" panose="02020603050405020304" pitchFamily="18" charset="0"/>
              </a:rPr>
              <a:t>jev ve třídě (škole). Je podmíněn vzniklou pedagogickou situací. Může se změnit během dne i vyučovací hodiny. Specifickou atmosféru vyvolávají neobvyklé (konfliktní) situace. Jiná atmosféra je u mírnějšího učitele a jiná u přísného učitele. </a:t>
            </a:r>
          </a:p>
          <a:p>
            <a:pPr marL="0" indent="19050">
              <a:buNone/>
            </a:pPr>
            <a:endParaRPr lang="cs-CZ"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41</a:t>
            </a:fld>
            <a:endParaRPr lang="cs-CZ"/>
          </a:p>
        </p:txBody>
      </p:sp>
    </p:spTree>
    <p:extLst>
      <p:ext uri="{BB962C8B-B14F-4D97-AF65-F5344CB8AC3E}">
        <p14:creationId xmlns:p14="http://schemas.microsoft.com/office/powerpoint/2010/main" val="27236525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algn="just" fontAlgn="base">
              <a:lnSpc>
                <a:spcPct val="90000"/>
              </a:lnSpc>
              <a:spcAft>
                <a:spcPct val="0"/>
              </a:spcAft>
              <a:buClr>
                <a:schemeClr val="tx1"/>
              </a:buClr>
              <a:buSzPct val="120000"/>
            </a:pPr>
            <a:r>
              <a:rPr lang="cs-CZ" altLang="cs-CZ" sz="2000" b="1" kern="0" dirty="0" smtClean="0">
                <a:latin typeface="Times New Roman" panose="02020603050405020304" pitchFamily="18" charset="0"/>
                <a:cs typeface="Times New Roman" panose="02020603050405020304" pitchFamily="18" charset="0"/>
              </a:rPr>
              <a:t>Prostředí -</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obecnější pojem, zahrnuje kromě sociálně psychologických faktorů také vlivy architektonické, ergonomické (vybavení třídy</a:t>
            </a:r>
            <a:r>
              <a:rPr lang="cs-CZ" altLang="cs-CZ" sz="2000" kern="0" dirty="0" smtClean="0">
                <a:latin typeface="Times New Roman" panose="02020603050405020304" pitchFamily="18" charset="0"/>
                <a:cs typeface="Times New Roman" panose="02020603050405020304" pitchFamily="18" charset="0"/>
              </a:rPr>
              <a:t>, způsob </a:t>
            </a:r>
            <a:r>
              <a:rPr lang="cs-CZ" altLang="cs-CZ" sz="2000" kern="0" dirty="0">
                <a:latin typeface="Times New Roman" panose="02020603050405020304" pitchFamily="18" charset="0"/>
                <a:cs typeface="Times New Roman" panose="02020603050405020304" pitchFamily="18" charset="0"/>
              </a:rPr>
              <a:t>uspořádání pracovních míst) a hygienické (vhodnost osvětlení, vytápění, větrání) apod. </a:t>
            </a:r>
            <a:endParaRPr lang="cs-CZ" altLang="cs-CZ" sz="2000" kern="0" dirty="0" smtClean="0">
              <a:latin typeface="Times New Roman" panose="02020603050405020304" pitchFamily="18" charset="0"/>
              <a:cs typeface="Times New Roman" panose="02020603050405020304" pitchFamily="18" charset="0"/>
            </a:endParaRPr>
          </a:p>
          <a:p>
            <a:pPr algn="just" fontAlgn="base">
              <a:lnSpc>
                <a:spcPct val="90000"/>
              </a:lnSpc>
              <a:spcAft>
                <a:spcPct val="0"/>
              </a:spcAft>
              <a:buClr>
                <a:schemeClr val="tx1"/>
              </a:buClr>
              <a:buSzPct val="120000"/>
            </a:pPr>
            <a:endParaRPr lang="cs-CZ" altLang="cs-CZ" sz="2000" kern="0" dirty="0">
              <a:latin typeface="Times New Roman" panose="02020603050405020304" pitchFamily="18" charset="0"/>
              <a:cs typeface="Times New Roman" panose="02020603050405020304" pitchFamily="18" charset="0"/>
            </a:endParaRPr>
          </a:p>
          <a:p>
            <a:pPr algn="just" fontAlgn="base">
              <a:spcAft>
                <a:spcPct val="0"/>
              </a:spcAft>
              <a:buSzPct val="120000"/>
            </a:pPr>
            <a:r>
              <a:rPr lang="cs-CZ" altLang="cs-CZ" sz="2000" kern="0" dirty="0">
                <a:latin typeface="Times New Roman" panose="02020603050405020304" pitchFamily="18" charset="0"/>
                <a:cs typeface="Times New Roman" panose="02020603050405020304" pitchFamily="18" charset="0"/>
              </a:rPr>
              <a:t>Existují různé přístupy k </a:t>
            </a:r>
            <a:r>
              <a:rPr lang="cs-CZ" altLang="cs-CZ" sz="2000" b="1" kern="0" dirty="0">
                <a:latin typeface="Times New Roman" panose="02020603050405020304" pitchFamily="18" charset="0"/>
                <a:cs typeface="Times New Roman" panose="02020603050405020304" pitchFamily="18" charset="0"/>
              </a:rPr>
              <a:t>diagnostice klimatu školní třídy. Lze využít různých metod a technik. </a:t>
            </a:r>
          </a:p>
          <a:p>
            <a:pPr lvl="0" indent="19050" algn="just" fontAlgn="base">
              <a:spcAft>
                <a:spcPct val="0"/>
              </a:spcAft>
              <a:buSzPct val="120000"/>
              <a:buFontTx/>
              <a:buChar char="-"/>
            </a:pPr>
            <a:r>
              <a:rPr lang="cs-CZ" altLang="cs-CZ" sz="2000" kern="0" dirty="0" smtClean="0">
                <a:latin typeface="Times New Roman" panose="02020603050405020304" pitchFamily="18" charset="0"/>
                <a:cs typeface="Times New Roman" panose="02020603050405020304" pitchFamily="18" charset="0"/>
              </a:rPr>
              <a:t> Pozorování </a:t>
            </a:r>
            <a:r>
              <a:rPr lang="cs-CZ" altLang="cs-CZ" sz="2000" kern="0" dirty="0">
                <a:latin typeface="Times New Roman" panose="02020603050405020304" pitchFamily="18" charset="0"/>
                <a:cs typeface="Times New Roman" panose="02020603050405020304" pitchFamily="18" charset="0"/>
              </a:rPr>
              <a:t>činnosti </a:t>
            </a:r>
            <a:r>
              <a:rPr lang="cs-CZ" altLang="cs-CZ" sz="2000" kern="0" dirty="0" smtClean="0">
                <a:latin typeface="Times New Roman" panose="02020603050405020304" pitchFamily="18" charset="0"/>
                <a:cs typeface="Times New Roman" panose="02020603050405020304" pitchFamily="18" charset="0"/>
              </a:rPr>
              <a:t>učitelů a </a:t>
            </a:r>
            <a:r>
              <a:rPr lang="cs-CZ" altLang="cs-CZ" sz="2000" kern="0" dirty="0">
                <a:latin typeface="Times New Roman" panose="02020603050405020304" pitchFamily="18" charset="0"/>
                <a:cs typeface="Times New Roman" panose="02020603050405020304" pitchFamily="18" charset="0"/>
              </a:rPr>
              <a:t>žáků.</a:t>
            </a:r>
          </a:p>
          <a:p>
            <a:pPr lvl="0" indent="19050" algn="just" fontAlgn="base">
              <a:spcAft>
                <a:spcPct val="0"/>
              </a:spcAft>
              <a:buSzPct val="120000"/>
              <a:buFontTx/>
              <a:buChar char="-"/>
            </a:pPr>
            <a:r>
              <a:rPr lang="cs-CZ" altLang="cs-CZ" sz="2000" kern="0" dirty="0" smtClean="0">
                <a:latin typeface="Times New Roman" panose="02020603050405020304" pitchFamily="18" charset="0"/>
                <a:cs typeface="Times New Roman" panose="02020603050405020304" pitchFamily="18" charset="0"/>
              </a:rPr>
              <a:t> Dotazníky </a:t>
            </a:r>
            <a:r>
              <a:rPr lang="cs-CZ" altLang="cs-CZ" sz="2000" kern="0" dirty="0">
                <a:latin typeface="Times New Roman" panose="02020603050405020304" pitchFamily="18" charset="0"/>
                <a:cs typeface="Times New Roman" panose="02020603050405020304" pitchFamily="18" charset="0"/>
              </a:rPr>
              <a:t>a posuzovací škály.</a:t>
            </a:r>
          </a:p>
          <a:p>
            <a:pPr algn="just" fontAlgn="base">
              <a:lnSpc>
                <a:spcPct val="90000"/>
              </a:lnSpc>
              <a:spcAft>
                <a:spcPct val="0"/>
              </a:spcAft>
              <a:buClr>
                <a:schemeClr val="tx1"/>
              </a:buClr>
              <a:buSzPct val="120000"/>
            </a:pPr>
            <a:endParaRPr lang="cs-CZ" altLang="cs-CZ" sz="2000" kern="0" dirty="0">
              <a:latin typeface="Times New Roman" panose="02020603050405020304" pitchFamily="18" charset="0"/>
              <a:cs typeface="Times New Roman" panose="02020603050405020304" pitchFamily="18" charset="0"/>
            </a:endParaRPr>
          </a:p>
          <a:p>
            <a:pPr marL="0" indent="19050">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42</a:t>
            </a:fld>
            <a:endParaRPr lang="cs-CZ"/>
          </a:p>
        </p:txBody>
      </p:sp>
    </p:spTree>
    <p:extLst>
      <p:ext uri="{BB962C8B-B14F-4D97-AF65-F5344CB8AC3E}">
        <p14:creationId xmlns:p14="http://schemas.microsoft.com/office/powerpoint/2010/main" val="777542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normAutofit/>
          </a:bodyPr>
          <a:lstStyle/>
          <a:p>
            <a:pPr algn="l"/>
            <a:r>
              <a:rPr lang="cs-CZ" sz="2400" b="1" dirty="0">
                <a:solidFill>
                  <a:srgbClr val="F79646">
                    <a:lumMod val="75000"/>
                  </a:srgbClr>
                </a:solidFill>
                <a:latin typeface="Times New Roman" panose="02020603050405020304" pitchFamily="18" charset="0"/>
                <a:cs typeface="Times New Roman" panose="02020603050405020304" pitchFamily="18" charset="0"/>
              </a:rPr>
              <a:t>12. Výchova mimo </a:t>
            </a:r>
            <a:r>
              <a:rPr lang="cs-CZ" sz="2400" b="1" dirty="0" smtClean="0">
                <a:solidFill>
                  <a:srgbClr val="F79646">
                    <a:lumMod val="75000"/>
                  </a:srgbClr>
                </a:solidFill>
                <a:latin typeface="Times New Roman" panose="02020603050405020304" pitchFamily="18" charset="0"/>
                <a:cs typeface="Times New Roman" panose="02020603050405020304" pitchFamily="18" charset="0"/>
              </a:rPr>
              <a:t>školu</a:t>
            </a:r>
            <a:endParaRPr lang="cs-CZ" sz="2400" dirty="0"/>
          </a:p>
        </p:txBody>
      </p:sp>
      <p:sp>
        <p:nvSpPr>
          <p:cNvPr id="3" name="Zástupný symbol pro obsah 2"/>
          <p:cNvSpPr>
            <a:spLocks noGrp="1"/>
          </p:cNvSpPr>
          <p:nvPr>
            <p:ph idx="1"/>
          </p:nvPr>
        </p:nvSpPr>
        <p:spPr>
          <a:xfrm>
            <a:off x="457200" y="980728"/>
            <a:ext cx="8229600" cy="5760640"/>
          </a:xfrm>
        </p:spPr>
        <p:txBody>
          <a:bodyPr>
            <a:normAutofit lnSpcReduction="10000"/>
          </a:bodyPr>
          <a:lstStyle/>
          <a:p>
            <a:pPr algn="just"/>
            <a:r>
              <a:rPr lang="cs-CZ" sz="2000" b="1" dirty="0">
                <a:latin typeface="Times New Roman" panose="02020603050405020304" pitchFamily="18" charset="0"/>
                <a:cs typeface="Times New Roman" panose="02020603050405020304" pitchFamily="18" charset="0"/>
              </a:rPr>
              <a:t>Volný </a:t>
            </a:r>
            <a:r>
              <a:rPr lang="cs-CZ" sz="2000" b="1" dirty="0" smtClean="0">
                <a:latin typeface="Times New Roman" panose="02020603050405020304" pitchFamily="18" charset="0"/>
                <a:cs typeface="Times New Roman" panose="02020603050405020304" pitchFamily="18" charset="0"/>
              </a:rPr>
              <a:t>čas</a:t>
            </a:r>
            <a:r>
              <a:rPr lang="cs-CZ" sz="2000" dirty="0" smtClean="0">
                <a:latin typeface="Times New Roman" panose="02020603050405020304" pitchFamily="18" charset="0"/>
                <a:cs typeface="Times New Roman" panose="02020603050405020304" pitchFamily="18" charset="0"/>
              </a:rPr>
              <a:t> - opak </a:t>
            </a:r>
            <a:r>
              <a:rPr lang="cs-CZ" sz="2000" dirty="0">
                <a:latin typeface="Times New Roman" panose="02020603050405020304" pitchFamily="18" charset="0"/>
                <a:cs typeface="Times New Roman" panose="02020603050405020304" pitchFamily="18" charset="0"/>
              </a:rPr>
              <a:t>doby </a:t>
            </a:r>
            <a:r>
              <a:rPr lang="cs-CZ" sz="2000" dirty="0" smtClean="0">
                <a:latin typeface="Times New Roman" panose="02020603050405020304" pitchFamily="18" charset="0"/>
                <a:cs typeface="Times New Roman" panose="02020603050405020304" pitchFamily="18" charset="0"/>
              </a:rPr>
              <a:t>potřebné k práci </a:t>
            </a:r>
            <a:r>
              <a:rPr lang="cs-CZ" sz="2000" dirty="0">
                <a:latin typeface="Times New Roman" panose="02020603050405020304" pitchFamily="18" charset="0"/>
                <a:cs typeface="Times New Roman" panose="02020603050405020304" pitchFamily="18" charset="0"/>
              </a:rPr>
              <a:t>a povinností a doby nutné k </a:t>
            </a:r>
            <a:r>
              <a:rPr lang="cs-CZ" sz="2000" dirty="0" smtClean="0">
                <a:latin typeface="Times New Roman" panose="02020603050405020304" pitchFamily="18" charset="0"/>
                <a:cs typeface="Times New Roman" panose="02020603050405020304" pitchFamily="18" charset="0"/>
              </a:rPr>
              <a:t>regeneraci </a:t>
            </a:r>
            <a:r>
              <a:rPr lang="cs-CZ" sz="2000" dirty="0">
                <a:latin typeface="Times New Roman" panose="02020603050405020304" pitchFamily="18" charset="0"/>
                <a:cs typeface="Times New Roman" panose="02020603050405020304" pitchFamily="18" charset="0"/>
              </a:rPr>
              <a:t>sil. D</a:t>
            </a:r>
            <a:r>
              <a:rPr lang="cs-CZ" sz="2000" dirty="0" smtClean="0">
                <a:latin typeface="Times New Roman" panose="02020603050405020304" pitchFamily="18" charset="0"/>
                <a:cs typeface="Times New Roman" panose="02020603050405020304" pitchFamily="18" charset="0"/>
              </a:rPr>
              <a:t>oba</a:t>
            </a:r>
            <a:r>
              <a:rPr lang="cs-CZ" sz="2000" dirty="0">
                <a:latin typeface="Times New Roman" panose="02020603050405020304" pitchFamily="18" charset="0"/>
                <a:cs typeface="Times New Roman" panose="02020603050405020304" pitchFamily="18" charset="0"/>
              </a:rPr>
              <a:t>, kdy si </a:t>
            </a:r>
            <a:r>
              <a:rPr lang="cs-CZ" sz="2000" dirty="0" smtClean="0">
                <a:latin typeface="Times New Roman" panose="02020603050405020304" pitchFamily="18" charset="0"/>
                <a:cs typeface="Times New Roman" panose="02020603050405020304" pitchFamily="18" charset="0"/>
              </a:rPr>
              <a:t>člověk činnosti  </a:t>
            </a:r>
            <a:r>
              <a:rPr lang="cs-CZ" sz="2000" dirty="0">
                <a:latin typeface="Times New Roman" panose="02020603050405020304" pitchFamily="18" charset="0"/>
                <a:cs typeface="Times New Roman" panose="02020603050405020304" pitchFamily="18" charset="0"/>
              </a:rPr>
              <a:t>svobodně </a:t>
            </a:r>
            <a:r>
              <a:rPr lang="cs-CZ" sz="2000" dirty="0" smtClean="0">
                <a:latin typeface="Times New Roman" panose="02020603050405020304" pitchFamily="18" charset="0"/>
                <a:cs typeface="Times New Roman" panose="02020603050405020304" pitchFamily="18" charset="0"/>
              </a:rPr>
              <a:t>vybere, dělá </a:t>
            </a:r>
            <a:r>
              <a:rPr lang="cs-CZ" sz="2000" dirty="0">
                <a:latin typeface="Times New Roman" panose="02020603050405020304" pitchFamily="18" charset="0"/>
                <a:cs typeface="Times New Roman" panose="02020603050405020304" pitchFamily="18" charset="0"/>
              </a:rPr>
              <a:t>je dobrovolně a </a:t>
            </a:r>
            <a:r>
              <a:rPr lang="cs-CZ" sz="2000" dirty="0" smtClean="0">
                <a:latin typeface="Times New Roman" panose="02020603050405020304" pitchFamily="18" charset="0"/>
                <a:cs typeface="Times New Roman" panose="02020603050405020304" pitchFamily="18" charset="0"/>
              </a:rPr>
              <a:t>rád. Tyto činnosti mu </a:t>
            </a:r>
            <a:r>
              <a:rPr lang="cs-CZ" sz="2000" dirty="0">
                <a:latin typeface="Times New Roman" panose="02020603050405020304" pitchFamily="18" charset="0"/>
                <a:cs typeface="Times New Roman" panose="02020603050405020304" pitchFamily="18" charset="0"/>
              </a:rPr>
              <a:t>přinášejí </a:t>
            </a:r>
            <a:r>
              <a:rPr lang="cs-CZ" sz="2000" dirty="0" smtClean="0">
                <a:latin typeface="Times New Roman" panose="02020603050405020304" pitchFamily="18" charset="0"/>
                <a:cs typeface="Times New Roman" panose="02020603050405020304" pitchFamily="18" charset="0"/>
              </a:rPr>
              <a:t>uspokojení </a:t>
            </a:r>
            <a:r>
              <a:rPr lang="cs-CZ" sz="2000" dirty="0">
                <a:latin typeface="Times New Roman" panose="02020603050405020304" pitchFamily="18" charset="0"/>
                <a:cs typeface="Times New Roman" panose="02020603050405020304" pitchFamily="18" charset="0"/>
              </a:rPr>
              <a:t>a </a:t>
            </a:r>
            <a:r>
              <a:rPr lang="cs-CZ" sz="2000" dirty="0" smtClean="0">
                <a:latin typeface="Times New Roman" panose="02020603050405020304" pitchFamily="18" charset="0"/>
                <a:cs typeface="Times New Roman" panose="02020603050405020304" pitchFamily="18" charset="0"/>
              </a:rPr>
              <a:t>uvolnění. </a:t>
            </a:r>
          </a:p>
          <a:p>
            <a:pPr marL="0" indent="0" algn="just">
              <a:buNone/>
            </a:pPr>
            <a:endParaRPr lang="cs-CZ" sz="2000" dirty="0">
              <a:latin typeface="Times New Roman" panose="02020603050405020304" pitchFamily="18" charset="0"/>
              <a:cs typeface="Times New Roman" panose="02020603050405020304" pitchFamily="18" charset="0"/>
            </a:endParaRPr>
          </a:p>
          <a:p>
            <a:pPr algn="just"/>
            <a:r>
              <a:rPr lang="cs-CZ" sz="2000" b="1" dirty="0">
                <a:latin typeface="Times New Roman" panose="02020603050405020304" pitchFamily="18" charset="0"/>
                <a:cs typeface="Times New Roman" panose="02020603050405020304" pitchFamily="18" charset="0"/>
              </a:rPr>
              <a:t>Pedagogika volného </a:t>
            </a:r>
            <a:r>
              <a:rPr lang="cs-CZ" sz="2000" b="1" dirty="0" smtClean="0">
                <a:latin typeface="Times New Roman" panose="02020603050405020304" pitchFamily="18" charset="0"/>
                <a:cs typeface="Times New Roman" panose="02020603050405020304" pitchFamily="18" charset="0"/>
              </a:rPr>
              <a:t>času</a:t>
            </a:r>
            <a:r>
              <a:rPr lang="cs-CZ" sz="2000" dirty="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 </a:t>
            </a:r>
            <a:r>
              <a:rPr lang="cs-CZ" sz="2000" dirty="0">
                <a:latin typeface="Times New Roman" panose="02020603050405020304" pitchFamily="18" charset="0"/>
                <a:cs typeface="Times New Roman" panose="02020603050405020304" pitchFamily="18" charset="0"/>
              </a:rPr>
              <a:t>ve světě nazývaná </a:t>
            </a:r>
            <a:r>
              <a:rPr lang="cs-CZ" sz="2000" dirty="0" smtClean="0">
                <a:latin typeface="Times New Roman" panose="02020603050405020304" pitchFamily="18" charset="0"/>
                <a:cs typeface="Times New Roman" panose="02020603050405020304" pitchFamily="18" charset="0"/>
              </a:rPr>
              <a:t>jako mimoškolní vzdělávání. </a:t>
            </a:r>
            <a:r>
              <a:rPr lang="cs-CZ" sz="2000" dirty="0">
                <a:latin typeface="Times New Roman" panose="02020603050405020304" pitchFamily="18" charset="0"/>
                <a:cs typeface="Times New Roman" panose="02020603050405020304" pitchFamily="18" charset="0"/>
              </a:rPr>
              <a:t>V</a:t>
            </a:r>
            <a:r>
              <a:rPr lang="cs-CZ" sz="2000" dirty="0" smtClean="0">
                <a:latin typeface="Times New Roman" panose="02020603050405020304" pitchFamily="18" charset="0"/>
                <a:cs typeface="Times New Roman" panose="02020603050405020304" pitchFamily="18" charset="0"/>
              </a:rPr>
              <a:t>ědní </a:t>
            </a:r>
            <a:r>
              <a:rPr lang="cs-CZ" sz="2000" dirty="0">
                <a:latin typeface="Times New Roman" panose="02020603050405020304" pitchFamily="18" charset="0"/>
                <a:cs typeface="Times New Roman" panose="02020603050405020304" pitchFamily="18" charset="0"/>
              </a:rPr>
              <a:t>obor, který se zabývá teorií a praxí výchovy ve volném čase, a jednou z oblastí výchovy je i výchova mimo vyučování. Má vysokou společenskou </a:t>
            </a:r>
            <a:r>
              <a:rPr lang="cs-CZ" sz="2000" dirty="0" smtClean="0">
                <a:latin typeface="Times New Roman" panose="02020603050405020304" pitchFamily="18" charset="0"/>
                <a:cs typeface="Times New Roman" panose="02020603050405020304" pitchFamily="18" charset="0"/>
              </a:rPr>
              <a:t>důležitost. Zabývá </a:t>
            </a:r>
            <a:r>
              <a:rPr lang="cs-CZ" sz="2000" dirty="0">
                <a:latin typeface="Times New Roman" panose="02020603050405020304" pitchFamily="18" charset="0"/>
                <a:cs typeface="Times New Roman" panose="02020603050405020304" pitchFamily="18" charset="0"/>
              </a:rPr>
              <a:t>se činnostmi </a:t>
            </a:r>
            <a:r>
              <a:rPr lang="cs-CZ" sz="2000" dirty="0" smtClean="0">
                <a:latin typeface="Times New Roman" panose="02020603050405020304" pitchFamily="18" charset="0"/>
                <a:cs typeface="Times New Roman" panose="02020603050405020304" pitchFamily="18" charset="0"/>
              </a:rPr>
              <a:t>ve </a:t>
            </a:r>
            <a:r>
              <a:rPr lang="cs-CZ" sz="2000" dirty="0">
                <a:latin typeface="Times New Roman" panose="02020603050405020304" pitchFamily="18" charset="0"/>
                <a:cs typeface="Times New Roman" panose="02020603050405020304" pitchFamily="18" charset="0"/>
              </a:rPr>
              <a:t>volném čase dětí a mládeže. Mohou to být sportovní či kulturní aktivity, příprava na školní výuku, </a:t>
            </a:r>
            <a:r>
              <a:rPr lang="cs-CZ" sz="2000" dirty="0" smtClean="0">
                <a:latin typeface="Times New Roman" panose="02020603050405020304" pitchFamily="18" charset="0"/>
                <a:cs typeface="Times New Roman" panose="02020603050405020304" pitchFamily="18" charset="0"/>
              </a:rPr>
              <a:t>ale nežádoucí a </a:t>
            </a:r>
            <a:r>
              <a:rPr lang="cs-CZ" sz="2000" dirty="0">
                <a:latin typeface="Times New Roman" panose="02020603050405020304" pitchFamily="18" charset="0"/>
                <a:cs typeface="Times New Roman" panose="02020603050405020304" pitchFamily="18" charset="0"/>
              </a:rPr>
              <a:t>kriminální </a:t>
            </a:r>
            <a:r>
              <a:rPr lang="cs-CZ" sz="2000" dirty="0" smtClean="0">
                <a:latin typeface="Times New Roman" panose="02020603050405020304" pitchFamily="18" charset="0"/>
                <a:cs typeface="Times New Roman" panose="02020603050405020304" pitchFamily="18" charset="0"/>
              </a:rPr>
              <a:t>činnost. </a:t>
            </a:r>
            <a:r>
              <a:rPr lang="cs-CZ" sz="2000" dirty="0">
                <a:latin typeface="Times New Roman" panose="02020603050405020304" pitchFamily="18" charset="0"/>
                <a:cs typeface="Times New Roman" panose="02020603050405020304" pitchFamily="18" charset="0"/>
              </a:rPr>
              <a:t>P</a:t>
            </a:r>
            <a:r>
              <a:rPr lang="cs-CZ" sz="2000" dirty="0" smtClean="0">
                <a:latin typeface="Times New Roman" panose="02020603050405020304" pitchFamily="18" charset="0"/>
                <a:cs typeface="Times New Roman" panose="02020603050405020304" pitchFamily="18" charset="0"/>
              </a:rPr>
              <a:t>roto </a:t>
            </a:r>
            <a:r>
              <a:rPr lang="cs-CZ" sz="2000" dirty="0">
                <a:latin typeface="Times New Roman" panose="02020603050405020304" pitchFamily="18" charset="0"/>
                <a:cs typeface="Times New Roman" panose="02020603050405020304" pitchFamily="18" charset="0"/>
              </a:rPr>
              <a:t>je jejím posláním </a:t>
            </a:r>
            <a:r>
              <a:rPr lang="cs-CZ" sz="2000" dirty="0" smtClean="0">
                <a:latin typeface="Times New Roman" panose="02020603050405020304" pitchFamily="18" charset="0"/>
                <a:cs typeface="Times New Roman" panose="02020603050405020304" pitchFamily="18" charset="0"/>
              </a:rPr>
              <a:t>také prevence.</a:t>
            </a:r>
          </a:p>
          <a:p>
            <a:pPr marL="0" indent="0">
              <a:buNone/>
            </a:pPr>
            <a:endParaRPr lang="cs-CZ" sz="2000" dirty="0" smtClean="0"/>
          </a:p>
          <a:p>
            <a:pPr algn="just"/>
            <a:r>
              <a:rPr lang="cs-CZ" sz="2000" b="1" dirty="0" smtClean="0">
                <a:latin typeface="Times New Roman" panose="02020603050405020304" pitchFamily="18" charset="0"/>
                <a:cs typeface="Times New Roman" panose="02020603050405020304" pitchFamily="18" charset="0"/>
              </a:rPr>
              <a:t>Nabízené organizace </a:t>
            </a:r>
            <a:r>
              <a:rPr lang="cs-CZ" sz="2000" b="1" dirty="0">
                <a:latin typeface="Times New Roman" panose="02020603050405020304" pitchFamily="18" charset="0"/>
                <a:cs typeface="Times New Roman" panose="02020603050405020304" pitchFamily="18" charset="0"/>
              </a:rPr>
              <a:t>a </a:t>
            </a:r>
            <a:r>
              <a:rPr lang="cs-CZ" sz="2000" b="1" dirty="0" smtClean="0">
                <a:latin typeface="Times New Roman" panose="02020603050405020304" pitchFamily="18" charset="0"/>
                <a:cs typeface="Times New Roman" panose="02020603050405020304" pitchFamily="18" charset="0"/>
              </a:rPr>
              <a:t>instituce</a:t>
            </a:r>
            <a:r>
              <a:rPr lang="cs-CZ" sz="2000" dirty="0" smtClean="0">
                <a:latin typeface="Times New Roman" panose="02020603050405020304" pitchFamily="18" charset="0"/>
                <a:cs typeface="Times New Roman" panose="02020603050405020304" pitchFamily="18" charset="0"/>
              </a:rPr>
              <a:t>, </a:t>
            </a:r>
            <a:r>
              <a:rPr lang="cs-CZ" sz="2000" dirty="0">
                <a:latin typeface="Times New Roman" panose="02020603050405020304" pitchFamily="18" charset="0"/>
                <a:cs typeface="Times New Roman" panose="02020603050405020304" pitchFamily="18" charset="0"/>
              </a:rPr>
              <a:t>které spadají do kategorie výchovy mimo </a:t>
            </a:r>
            <a:r>
              <a:rPr lang="cs-CZ" sz="2000" dirty="0" smtClean="0">
                <a:latin typeface="Times New Roman" panose="02020603050405020304" pitchFamily="18" charset="0"/>
                <a:cs typeface="Times New Roman" panose="02020603050405020304" pitchFamily="18" charset="0"/>
              </a:rPr>
              <a:t>vyučování:</a:t>
            </a:r>
          </a:p>
          <a:p>
            <a:pPr marL="800100" indent="-457200" algn="just">
              <a:buFont typeface="+mj-lt"/>
              <a:buAutoNum type="arabicPeriod"/>
            </a:pPr>
            <a:r>
              <a:rPr lang="cs-CZ" sz="2000" dirty="0" smtClean="0">
                <a:latin typeface="Times New Roman" panose="02020603050405020304" pitchFamily="18" charset="0"/>
                <a:cs typeface="Times New Roman" panose="02020603050405020304" pitchFamily="18" charset="0"/>
              </a:rPr>
              <a:t>Výchova mimotřídní organizace</a:t>
            </a:r>
            <a:r>
              <a:rPr lang="cs-CZ" sz="2000" dirty="0">
                <a:latin typeface="Times New Roman" panose="02020603050405020304" pitchFamily="18" charset="0"/>
                <a:cs typeface="Times New Roman" panose="02020603050405020304" pitchFamily="18" charset="0"/>
              </a:rPr>
              <a:t>, které spadají pod školská </a:t>
            </a:r>
            <a:r>
              <a:rPr lang="cs-CZ" sz="2000" dirty="0" smtClean="0">
                <a:latin typeface="Times New Roman" panose="02020603050405020304" pitchFamily="18" charset="0"/>
                <a:cs typeface="Times New Roman" panose="02020603050405020304" pitchFamily="18" charset="0"/>
              </a:rPr>
              <a:t>zařízení: školní družina, školní klub.</a:t>
            </a:r>
          </a:p>
          <a:p>
            <a:pPr marL="800100" indent="-457200" algn="just">
              <a:buFont typeface="+mj-lt"/>
              <a:buAutoNum type="arabicPeriod"/>
            </a:pPr>
            <a:r>
              <a:rPr lang="cs-CZ" sz="2000" dirty="0">
                <a:latin typeface="Times New Roman" panose="02020603050405020304" pitchFamily="18" charset="0"/>
                <a:cs typeface="Times New Roman" panose="02020603050405020304" pitchFamily="18" charset="0"/>
              </a:rPr>
              <a:t>A</a:t>
            </a:r>
            <a:r>
              <a:rPr lang="cs-CZ" sz="2000" dirty="0" smtClean="0">
                <a:latin typeface="Times New Roman" panose="02020603050405020304" pitchFamily="18" charset="0"/>
                <a:cs typeface="Times New Roman" panose="02020603050405020304" pitchFamily="18" charset="0"/>
              </a:rPr>
              <a:t>ktivity</a:t>
            </a:r>
            <a:r>
              <a:rPr lang="cs-CZ" sz="2000" dirty="0">
                <a:latin typeface="Times New Roman" panose="02020603050405020304" pitchFamily="18" charset="0"/>
                <a:cs typeface="Times New Roman" panose="02020603050405020304" pitchFamily="18" charset="0"/>
              </a:rPr>
              <a:t>, které jsou organizovány školou nad rámec </a:t>
            </a:r>
            <a:r>
              <a:rPr lang="cs-CZ" sz="2000" dirty="0" smtClean="0">
                <a:latin typeface="Times New Roman" panose="02020603050405020304" pitchFamily="18" charset="0"/>
                <a:cs typeface="Times New Roman" panose="02020603050405020304" pitchFamily="18" charset="0"/>
              </a:rPr>
              <a:t>vyučování: práce </a:t>
            </a:r>
            <a:r>
              <a:rPr lang="cs-CZ" sz="2000" dirty="0">
                <a:latin typeface="Times New Roman" panose="02020603050405020304" pitchFamily="18" charset="0"/>
                <a:cs typeface="Times New Roman" panose="02020603050405020304" pitchFamily="18" charset="0"/>
              </a:rPr>
              <a:t>v zájmových kroužcích</a:t>
            </a:r>
            <a:r>
              <a:rPr lang="cs-CZ" sz="2000" dirty="0" smtClean="0">
                <a:latin typeface="Times New Roman" panose="02020603050405020304" pitchFamily="18" charset="0"/>
                <a:cs typeface="Times New Roman" panose="02020603050405020304" pitchFamily="18" charset="0"/>
              </a:rPr>
              <a:t>, volitelných předmětech, </a:t>
            </a:r>
            <a:r>
              <a:rPr lang="cs-CZ" sz="2000" dirty="0">
                <a:latin typeface="Times New Roman" panose="02020603050405020304" pitchFamily="18" charset="0"/>
                <a:cs typeface="Times New Roman" panose="02020603050405020304" pitchFamily="18" charset="0"/>
              </a:rPr>
              <a:t>výchovné koncerty, soutěže, </a:t>
            </a:r>
            <a:r>
              <a:rPr lang="cs-CZ" sz="2000" dirty="0" smtClean="0">
                <a:latin typeface="Times New Roman" panose="02020603050405020304" pitchFamily="18" charset="0"/>
                <a:cs typeface="Times New Roman" panose="02020603050405020304" pitchFamily="18" charset="0"/>
              </a:rPr>
              <a:t>hry</a:t>
            </a:r>
            <a:r>
              <a:rPr lang="cs-CZ" sz="2000" dirty="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apod.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43</a:t>
            </a:fld>
            <a:endParaRPr lang="cs-CZ"/>
          </a:p>
        </p:txBody>
      </p:sp>
    </p:spTree>
    <p:extLst>
      <p:ext uri="{BB962C8B-B14F-4D97-AF65-F5344CB8AC3E}">
        <p14:creationId xmlns:p14="http://schemas.microsoft.com/office/powerpoint/2010/main" val="42188935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lnSpcReduction="10000"/>
          </a:bodyPr>
          <a:lstStyle/>
          <a:p>
            <a:pPr marL="0" indent="450215" algn="just">
              <a:spcBef>
                <a:spcPts val="0"/>
              </a:spcBef>
              <a:spcAft>
                <a:spcPts val="0"/>
              </a:spcAft>
            </a:pPr>
            <a:r>
              <a:rPr lang="cs-CZ" sz="2000" b="1" dirty="0" smtClean="0">
                <a:latin typeface="Times New Roman" panose="02020603050405020304" pitchFamily="18" charset="0"/>
                <a:cs typeface="Times New Roman" panose="02020603050405020304" pitchFamily="18" charset="0"/>
              </a:rPr>
              <a:t>Mimoškolní výchova (výchova ve volném čase): </a:t>
            </a:r>
            <a:r>
              <a:rPr lang="cs-CZ" sz="2000" dirty="0" smtClean="0">
                <a:latin typeface="Times New Roman"/>
                <a:ea typeface="Times New Roman"/>
              </a:rPr>
              <a:t>výchovná </a:t>
            </a:r>
            <a:r>
              <a:rPr lang="cs-CZ" sz="2000" dirty="0">
                <a:latin typeface="Times New Roman"/>
                <a:ea typeface="Times New Roman"/>
              </a:rPr>
              <a:t>činnost, která je organizována pedagogickými pracovníky, rodiči nebo jinými odborníky mimo </a:t>
            </a:r>
            <a:r>
              <a:rPr lang="cs-CZ" sz="2000" dirty="0" smtClean="0">
                <a:latin typeface="Times New Roman"/>
                <a:ea typeface="Times New Roman"/>
              </a:rPr>
              <a:t>školu. Patří sem </a:t>
            </a:r>
            <a:r>
              <a:rPr lang="cs-CZ" sz="2000" dirty="0">
                <a:latin typeface="Times New Roman"/>
                <a:ea typeface="Times New Roman"/>
              </a:rPr>
              <a:t>zařízení volného času, různá kulturní zařízení, společenské organizace a další </a:t>
            </a:r>
            <a:r>
              <a:rPr lang="cs-CZ" sz="2000" dirty="0" smtClean="0">
                <a:latin typeface="Times New Roman"/>
                <a:ea typeface="Times New Roman"/>
              </a:rPr>
              <a:t>subjekty: např. hromadné </a:t>
            </a:r>
            <a:r>
              <a:rPr lang="cs-CZ" sz="2000" dirty="0">
                <a:latin typeface="Times New Roman"/>
                <a:ea typeface="Times New Roman"/>
              </a:rPr>
              <a:t>sdělovací </a:t>
            </a:r>
            <a:r>
              <a:rPr lang="cs-CZ" sz="2000" dirty="0" smtClean="0">
                <a:latin typeface="Times New Roman"/>
                <a:ea typeface="Times New Roman"/>
              </a:rPr>
              <a:t>prostředky, střediska </a:t>
            </a:r>
            <a:r>
              <a:rPr lang="cs-CZ" sz="2000" dirty="0">
                <a:latin typeface="Times New Roman"/>
                <a:ea typeface="Times New Roman"/>
              </a:rPr>
              <a:t>pro volný </a:t>
            </a:r>
            <a:r>
              <a:rPr lang="cs-CZ" sz="2000" dirty="0" smtClean="0">
                <a:latin typeface="Times New Roman"/>
                <a:ea typeface="Times New Roman"/>
              </a:rPr>
              <a:t>čas, domovy mládeže, základní </a:t>
            </a:r>
            <a:r>
              <a:rPr lang="cs-CZ" sz="2000" dirty="0">
                <a:latin typeface="Times New Roman"/>
                <a:ea typeface="Times New Roman"/>
              </a:rPr>
              <a:t>umělecké </a:t>
            </a:r>
            <a:r>
              <a:rPr lang="cs-CZ" sz="2000" dirty="0" smtClean="0">
                <a:latin typeface="Times New Roman"/>
                <a:ea typeface="Times New Roman"/>
              </a:rPr>
              <a:t>školy, kulturní </a:t>
            </a:r>
            <a:r>
              <a:rPr lang="cs-CZ" sz="2000" dirty="0">
                <a:latin typeface="Times New Roman"/>
                <a:ea typeface="Times New Roman"/>
              </a:rPr>
              <a:t>zařízení (</a:t>
            </a:r>
            <a:r>
              <a:rPr lang="cs-CZ" sz="2000" dirty="0" smtClean="0">
                <a:latin typeface="Times New Roman"/>
                <a:ea typeface="Times New Roman"/>
              </a:rPr>
              <a:t>muzea</a:t>
            </a:r>
            <a:r>
              <a:rPr lang="cs-CZ" sz="2000" dirty="0">
                <a:latin typeface="Times New Roman"/>
                <a:ea typeface="Times New Roman"/>
              </a:rPr>
              <a:t>, galerie, knihovny, divadla, </a:t>
            </a:r>
            <a:r>
              <a:rPr lang="cs-CZ" sz="2000" dirty="0" smtClean="0">
                <a:latin typeface="Times New Roman"/>
                <a:ea typeface="Times New Roman"/>
              </a:rPr>
              <a:t>apod.), společenské organizace (církve</a:t>
            </a:r>
            <a:r>
              <a:rPr lang="cs-CZ" sz="2000" dirty="0">
                <a:latin typeface="Times New Roman"/>
                <a:ea typeface="Times New Roman"/>
              </a:rPr>
              <a:t>, skaut, junák, Ekologická centra, </a:t>
            </a:r>
            <a:r>
              <a:rPr lang="cs-CZ" sz="2000" dirty="0" smtClean="0">
                <a:latin typeface="Times New Roman"/>
                <a:ea typeface="Times New Roman"/>
              </a:rPr>
              <a:t>apod.).</a:t>
            </a:r>
          </a:p>
          <a:p>
            <a:pPr marL="0" indent="450215" algn="just">
              <a:spcBef>
                <a:spcPts val="0"/>
              </a:spcBef>
              <a:spcAft>
                <a:spcPts val="0"/>
              </a:spcAft>
            </a:pPr>
            <a:endParaRPr lang="cs-CZ" sz="2000" b="1" dirty="0">
              <a:latin typeface="Times New Roman"/>
              <a:cs typeface="Times New Roman" panose="02020603050405020304" pitchFamily="18" charset="0"/>
            </a:endParaRPr>
          </a:p>
          <a:p>
            <a:pPr marL="0" indent="450215" algn="just">
              <a:spcBef>
                <a:spcPts val="0"/>
              </a:spcBef>
              <a:spcAft>
                <a:spcPts val="0"/>
              </a:spcAft>
            </a:pPr>
            <a:r>
              <a:rPr lang="cs-CZ" sz="2000" b="1" dirty="0" smtClean="0">
                <a:latin typeface="Times New Roman"/>
                <a:cs typeface="Times New Roman" panose="02020603050405020304" pitchFamily="18" charset="0"/>
              </a:rPr>
              <a:t>Zážitková pedagogika: </a:t>
            </a:r>
            <a:r>
              <a:rPr lang="cs-CZ" sz="2000" dirty="0" smtClean="0">
                <a:latin typeface="Times New Roman"/>
              </a:rPr>
              <a:t>v</a:t>
            </a:r>
            <a:r>
              <a:rPr lang="cs-CZ" sz="2000" dirty="0">
                <a:latin typeface="Times New Roman"/>
                <a:ea typeface="Times New Roman"/>
              </a:rPr>
              <a:t> rámci pedagogiky volného času jsou často využívány aktivity, které </a:t>
            </a:r>
            <a:r>
              <a:rPr lang="cs-CZ" sz="2000" dirty="0" smtClean="0">
                <a:latin typeface="Times New Roman"/>
                <a:ea typeface="Times New Roman"/>
              </a:rPr>
              <a:t>jsou založeny na přímé </a:t>
            </a:r>
            <a:r>
              <a:rPr lang="cs-CZ" sz="2000" dirty="0">
                <a:latin typeface="Times New Roman"/>
                <a:ea typeface="Times New Roman"/>
              </a:rPr>
              <a:t>zkušenosti nebo </a:t>
            </a:r>
            <a:r>
              <a:rPr lang="cs-CZ" sz="2000" dirty="0" smtClean="0">
                <a:latin typeface="Times New Roman"/>
                <a:ea typeface="Times New Roman"/>
              </a:rPr>
              <a:t>silném prožitku spojeném s</a:t>
            </a:r>
            <a:r>
              <a:rPr lang="cs-CZ" sz="2000" dirty="0">
                <a:latin typeface="Times New Roman"/>
                <a:ea typeface="Times New Roman"/>
              </a:rPr>
              <a:t> dobrodružstvím a adrenalinem při aktivní účasti v programu. </a:t>
            </a:r>
            <a:r>
              <a:rPr lang="cs-CZ" sz="2000" dirty="0" smtClean="0">
                <a:latin typeface="Times New Roman"/>
                <a:ea typeface="Times New Roman"/>
              </a:rPr>
              <a:t>Činnosti často </a:t>
            </a:r>
            <a:r>
              <a:rPr lang="cs-CZ" sz="2000" dirty="0">
                <a:latin typeface="Times New Roman"/>
                <a:ea typeface="Times New Roman"/>
              </a:rPr>
              <a:t>spojené s určitou mírou (navozeného a kontrolovaného) subjektivního pocitu </a:t>
            </a:r>
            <a:r>
              <a:rPr lang="cs-CZ" sz="2000" dirty="0" smtClean="0">
                <a:latin typeface="Times New Roman"/>
                <a:ea typeface="Times New Roman"/>
              </a:rPr>
              <a:t>rizika (seskok  </a:t>
            </a:r>
            <a:r>
              <a:rPr lang="cs-CZ" sz="2000" dirty="0">
                <a:latin typeface="Times New Roman"/>
                <a:ea typeface="Times New Roman"/>
              </a:rPr>
              <a:t>padákem, </a:t>
            </a:r>
            <a:r>
              <a:rPr lang="cs-CZ" sz="2000" dirty="0" smtClean="0">
                <a:latin typeface="Times New Roman"/>
                <a:ea typeface="Times New Roman"/>
              </a:rPr>
              <a:t>seskok </a:t>
            </a:r>
            <a:r>
              <a:rPr lang="cs-CZ" sz="2000" dirty="0">
                <a:latin typeface="Times New Roman"/>
                <a:ea typeface="Times New Roman"/>
              </a:rPr>
              <a:t>z vrtulníku do vody, </a:t>
            </a:r>
            <a:r>
              <a:rPr lang="cs-CZ" sz="2000" dirty="0" smtClean="0">
                <a:latin typeface="Times New Roman"/>
                <a:ea typeface="Times New Roman"/>
              </a:rPr>
              <a:t>lyžařská akrobacie, </a:t>
            </a:r>
            <a:r>
              <a:rPr lang="cs-CZ" sz="2000" dirty="0">
                <a:latin typeface="Times New Roman"/>
                <a:ea typeface="Times New Roman"/>
              </a:rPr>
              <a:t>létání ve vzduchovém tunelu, lanové, vodní či moto aktivity, lanová </a:t>
            </a:r>
            <a:r>
              <a:rPr lang="cs-CZ" sz="2000" dirty="0" smtClean="0">
                <a:latin typeface="Times New Roman"/>
                <a:ea typeface="Times New Roman"/>
              </a:rPr>
              <a:t>centra, sjíždění divokých řek, horolezectví apod</a:t>
            </a:r>
            <a:r>
              <a:rPr lang="cs-CZ" sz="2000" dirty="0">
                <a:latin typeface="Times New Roman"/>
                <a:ea typeface="Times New Roman"/>
              </a:rPr>
              <a:t>.). Tyto aktivity dělíme na dvě skupiny:</a:t>
            </a:r>
          </a:p>
          <a:p>
            <a:pPr marL="361950" indent="0" algn="just">
              <a:spcBef>
                <a:spcPts val="0"/>
              </a:spcBef>
              <a:spcAft>
                <a:spcPts val="0"/>
              </a:spcAft>
              <a:buNone/>
              <a:tabLst>
                <a:tab pos="990600" algn="l"/>
              </a:tabLst>
            </a:pPr>
            <a:r>
              <a:rPr lang="cs-CZ" sz="2000" dirty="0" smtClean="0">
                <a:latin typeface="Times New Roman"/>
                <a:ea typeface="Times New Roman"/>
              </a:rPr>
              <a:t>1. </a:t>
            </a:r>
            <a:r>
              <a:rPr lang="cs-CZ" sz="2000" dirty="0" err="1" smtClean="0">
                <a:latin typeface="Times New Roman"/>
                <a:ea typeface="Times New Roman"/>
              </a:rPr>
              <a:t>Outdoorové</a:t>
            </a:r>
            <a:r>
              <a:rPr lang="cs-CZ" sz="2000" dirty="0" smtClean="0">
                <a:latin typeface="Times New Roman"/>
                <a:ea typeface="Times New Roman"/>
              </a:rPr>
              <a:t> – realizované v </a:t>
            </a:r>
            <a:r>
              <a:rPr lang="cs-CZ" sz="2000" dirty="0">
                <a:latin typeface="Times New Roman"/>
                <a:ea typeface="Times New Roman"/>
              </a:rPr>
              <a:t>přírodě. </a:t>
            </a:r>
            <a:r>
              <a:rPr lang="cs-CZ" sz="2000" dirty="0" smtClean="0">
                <a:latin typeface="Times New Roman"/>
                <a:ea typeface="Times New Roman"/>
              </a:rPr>
              <a:t>Fyzicky náročnější (horolezectví</a:t>
            </a:r>
            <a:r>
              <a:rPr lang="cs-CZ" sz="2000" dirty="0">
                <a:latin typeface="Times New Roman"/>
                <a:ea typeface="Times New Roman"/>
              </a:rPr>
              <a:t>, sjíždění řek, plavba na </a:t>
            </a:r>
            <a:r>
              <a:rPr lang="cs-CZ" sz="2000" dirty="0" smtClean="0">
                <a:latin typeface="Times New Roman"/>
                <a:ea typeface="Times New Roman"/>
              </a:rPr>
              <a:t>plachetnici</a:t>
            </a:r>
            <a:r>
              <a:rPr lang="cs-CZ" sz="2000" dirty="0">
                <a:latin typeface="Times New Roman"/>
                <a:ea typeface="Times New Roman"/>
              </a:rPr>
              <a:t> </a:t>
            </a:r>
            <a:r>
              <a:rPr lang="cs-CZ" sz="2000" dirty="0" smtClean="0">
                <a:latin typeface="Times New Roman"/>
                <a:ea typeface="Times New Roman"/>
              </a:rPr>
              <a:t>apod.). </a:t>
            </a:r>
            <a:endParaRPr lang="cs-CZ" sz="2000" dirty="0">
              <a:latin typeface="Times New Roman"/>
              <a:ea typeface="Times New Roman"/>
            </a:endParaRPr>
          </a:p>
          <a:p>
            <a:pPr marL="361950" indent="0" algn="just">
              <a:spcBef>
                <a:spcPts val="0"/>
              </a:spcBef>
              <a:spcAft>
                <a:spcPts val="0"/>
              </a:spcAft>
              <a:buNone/>
            </a:pPr>
            <a:r>
              <a:rPr lang="cs-CZ" sz="2000" dirty="0" smtClean="0">
                <a:latin typeface="Times New Roman"/>
                <a:ea typeface="Times New Roman"/>
              </a:rPr>
              <a:t>2. </a:t>
            </a:r>
            <a:r>
              <a:rPr lang="cs-CZ" sz="2000" dirty="0" err="1" smtClean="0">
                <a:latin typeface="Times New Roman"/>
                <a:ea typeface="Times New Roman"/>
              </a:rPr>
              <a:t>Indoorové</a:t>
            </a:r>
            <a:r>
              <a:rPr lang="cs-CZ" sz="2000" dirty="0">
                <a:latin typeface="Times New Roman"/>
                <a:ea typeface="Times New Roman"/>
              </a:rPr>
              <a:t>, které se uskutečňují v místnosti, jsou zpravidla méně fyzicky náročné, aktivizující a většinou s výraznějším edukačním charakterem.</a:t>
            </a:r>
          </a:p>
          <a:p>
            <a:pPr marL="0" indent="450215" algn="just">
              <a:spcBef>
                <a:spcPts val="0"/>
              </a:spcBef>
              <a:spcAft>
                <a:spcPts val="0"/>
              </a:spcAft>
            </a:pPr>
            <a:endParaRPr lang="cs-CZ" sz="2000" b="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44</a:t>
            </a:fld>
            <a:endParaRPr lang="cs-CZ"/>
          </a:p>
        </p:txBody>
      </p:sp>
    </p:spTree>
    <p:extLst>
      <p:ext uri="{BB962C8B-B14F-4D97-AF65-F5344CB8AC3E}">
        <p14:creationId xmlns:p14="http://schemas.microsoft.com/office/powerpoint/2010/main" val="2963630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lnSpcReduction="10000"/>
          </a:bodyPr>
          <a:lstStyle/>
          <a:p>
            <a:r>
              <a:rPr lang="cs-CZ" sz="2000" b="1" dirty="0" smtClean="0">
                <a:latin typeface="Times New Roman" panose="02020603050405020304" pitchFamily="18" charset="0"/>
                <a:cs typeface="Times New Roman" panose="02020603050405020304" pitchFamily="18" charset="0"/>
              </a:rPr>
              <a:t>Způsoby využívání volného času: </a:t>
            </a:r>
          </a:p>
          <a:p>
            <a:pPr marL="628650" indent="-266700" algn="just">
              <a:buAutoNum type="arabicPeriod"/>
            </a:pPr>
            <a:r>
              <a:rPr lang="cs-CZ" sz="2000" u="sng" dirty="0" smtClean="0">
                <a:latin typeface="Times New Roman" panose="02020603050405020304" pitchFamily="18" charset="0"/>
                <a:cs typeface="Times New Roman" panose="02020603050405020304" pitchFamily="18" charset="0"/>
              </a:rPr>
              <a:t>Pasivní využívání volného času:</a:t>
            </a:r>
            <a:r>
              <a:rPr lang="cs-CZ" sz="2000" u="sng" dirty="0">
                <a:latin typeface="Times New Roman" panose="02020603050405020304" pitchFamily="18" charset="0"/>
                <a:cs typeface="Times New Roman" panose="02020603050405020304" pitchFamily="18" charset="0"/>
              </a:rPr>
              <a:t> </a:t>
            </a:r>
            <a:r>
              <a:rPr lang="cs-CZ" sz="2000" dirty="0" smtClean="0">
                <a:solidFill>
                  <a:srgbClr val="000000"/>
                </a:solidFill>
                <a:latin typeface="Times New Roman"/>
                <a:ea typeface="Times New Roman"/>
              </a:rPr>
              <a:t>televize</a:t>
            </a:r>
            <a:r>
              <a:rPr lang="cs-CZ" sz="2000" dirty="0">
                <a:solidFill>
                  <a:srgbClr val="000000"/>
                </a:solidFill>
                <a:latin typeface="Times New Roman"/>
                <a:ea typeface="Times New Roman"/>
              </a:rPr>
              <a:t>, internet, hrací automaty nebo také protispolečenské jednání, aj. Příčinou takového selhání bývá nedostatek přesvědčivých a motivujících informací. Z toho vyplývá malý zájem o aktivní činnost v kroužcích nebo zařízeních pro výchovu mimo vyučování. </a:t>
            </a:r>
            <a:endParaRPr lang="cs-CZ" sz="2000" dirty="0" smtClean="0">
              <a:solidFill>
                <a:srgbClr val="000000"/>
              </a:solidFill>
              <a:latin typeface="Times New Roman"/>
              <a:ea typeface="Times New Roman"/>
            </a:endParaRPr>
          </a:p>
          <a:p>
            <a:pPr marL="628650" indent="-266700" algn="just">
              <a:buAutoNum type="arabicPeriod"/>
            </a:pPr>
            <a:r>
              <a:rPr lang="cs-CZ" sz="2000" u="sng" dirty="0" smtClean="0">
                <a:solidFill>
                  <a:srgbClr val="000000"/>
                </a:solidFill>
                <a:latin typeface="Times New Roman"/>
                <a:ea typeface="Times New Roman"/>
              </a:rPr>
              <a:t>Aktivní využívání </a:t>
            </a:r>
            <a:r>
              <a:rPr lang="cs-CZ" sz="2000" u="sng" dirty="0">
                <a:solidFill>
                  <a:srgbClr val="000000"/>
                </a:solidFill>
                <a:latin typeface="Times New Roman"/>
                <a:ea typeface="Times New Roman"/>
              </a:rPr>
              <a:t>volného </a:t>
            </a:r>
            <a:r>
              <a:rPr lang="cs-CZ" sz="2000" u="sng" dirty="0" smtClean="0">
                <a:solidFill>
                  <a:srgbClr val="000000"/>
                </a:solidFill>
                <a:latin typeface="Times New Roman"/>
                <a:ea typeface="Times New Roman"/>
              </a:rPr>
              <a:t>času:</a:t>
            </a:r>
            <a:r>
              <a:rPr lang="cs-CZ" sz="2000" dirty="0" smtClean="0">
                <a:solidFill>
                  <a:srgbClr val="000000"/>
                </a:solidFill>
                <a:latin typeface="Times New Roman"/>
                <a:ea typeface="Times New Roman"/>
              </a:rPr>
              <a:t> nedílná součást </a:t>
            </a:r>
            <a:r>
              <a:rPr lang="cs-CZ" sz="2000" dirty="0">
                <a:solidFill>
                  <a:srgbClr val="000000"/>
                </a:solidFill>
                <a:latin typeface="Times New Roman"/>
                <a:ea typeface="Times New Roman"/>
              </a:rPr>
              <a:t>všech fází lidského života od dětství a dospívání přes dospělost až po </a:t>
            </a:r>
            <a:r>
              <a:rPr lang="cs-CZ" sz="2000" dirty="0" smtClean="0">
                <a:solidFill>
                  <a:srgbClr val="000000"/>
                </a:solidFill>
                <a:latin typeface="Times New Roman"/>
                <a:ea typeface="Times New Roman"/>
              </a:rPr>
              <a:t>pokročilý věk</a:t>
            </a:r>
            <a:r>
              <a:rPr lang="cs-CZ" sz="2000" dirty="0">
                <a:solidFill>
                  <a:srgbClr val="000000"/>
                </a:solidFill>
                <a:latin typeface="Times New Roman"/>
                <a:ea typeface="Times New Roman"/>
              </a:rPr>
              <a:t>. </a:t>
            </a:r>
            <a:r>
              <a:rPr lang="cs-CZ" sz="2000" dirty="0" smtClean="0">
                <a:solidFill>
                  <a:srgbClr val="000000"/>
                </a:solidFill>
                <a:latin typeface="Times New Roman"/>
                <a:ea typeface="Times New Roman"/>
              </a:rPr>
              <a:t>Tito lidé prožívají </a:t>
            </a:r>
            <a:r>
              <a:rPr lang="cs-CZ" sz="2000" dirty="0">
                <a:solidFill>
                  <a:srgbClr val="000000"/>
                </a:solidFill>
                <a:latin typeface="Times New Roman"/>
                <a:ea typeface="Times New Roman"/>
              </a:rPr>
              <a:t>radost z úspěchů i zklamání z nezdarů, rozvojem vlastních zájmů a sociálních kontaktů spoluvytvářejí svůj životní </a:t>
            </a:r>
            <a:r>
              <a:rPr lang="cs-CZ" sz="2000" dirty="0" smtClean="0">
                <a:solidFill>
                  <a:srgbClr val="000000"/>
                </a:solidFill>
                <a:latin typeface="Times New Roman"/>
                <a:ea typeface="Times New Roman"/>
              </a:rPr>
              <a:t>program. </a:t>
            </a:r>
          </a:p>
          <a:p>
            <a:pPr marL="0" indent="0" algn="just">
              <a:buNone/>
            </a:pPr>
            <a:endParaRPr lang="cs-CZ" sz="2000" dirty="0">
              <a:solidFill>
                <a:srgbClr val="000000"/>
              </a:solidFill>
              <a:latin typeface="Times New Roman"/>
              <a:ea typeface="Times New Roman"/>
            </a:endParaRPr>
          </a:p>
          <a:p>
            <a:pPr algn="just">
              <a:lnSpc>
                <a:spcPct val="110000"/>
              </a:lnSpc>
              <a:spcBef>
                <a:spcPts val="0"/>
              </a:spcBef>
            </a:pPr>
            <a:r>
              <a:rPr lang="cs-CZ" sz="2000" b="1" dirty="0" smtClean="0">
                <a:solidFill>
                  <a:srgbClr val="000000"/>
                </a:solidFill>
                <a:latin typeface="Times New Roman"/>
                <a:ea typeface="Times New Roman"/>
              </a:rPr>
              <a:t>Základní </a:t>
            </a:r>
            <a:r>
              <a:rPr lang="cs-CZ" sz="2000" b="1" dirty="0">
                <a:solidFill>
                  <a:srgbClr val="000000"/>
                </a:solidFill>
                <a:latin typeface="Times New Roman"/>
                <a:ea typeface="Times New Roman"/>
              </a:rPr>
              <a:t>oblasti zájmových činností:</a:t>
            </a:r>
          </a:p>
          <a:p>
            <a:pPr marL="628650" indent="-276225" algn="just">
              <a:lnSpc>
                <a:spcPct val="110000"/>
              </a:lnSpc>
              <a:spcBef>
                <a:spcPts val="0"/>
              </a:spcBef>
              <a:buAutoNum type="arabicPeriod"/>
            </a:pPr>
            <a:r>
              <a:rPr lang="cs-CZ" sz="2000" dirty="0" smtClean="0">
                <a:solidFill>
                  <a:srgbClr val="000000"/>
                </a:solidFill>
                <a:latin typeface="Times New Roman"/>
                <a:ea typeface="Times New Roman"/>
              </a:rPr>
              <a:t>Společenskovědní.</a:t>
            </a:r>
            <a:endParaRPr lang="cs-CZ" sz="2000" dirty="0">
              <a:solidFill>
                <a:srgbClr val="000000"/>
              </a:solidFill>
              <a:latin typeface="Times New Roman"/>
              <a:ea typeface="Times New Roman"/>
            </a:endParaRPr>
          </a:p>
          <a:p>
            <a:pPr marL="628650" indent="-276225" algn="just">
              <a:lnSpc>
                <a:spcPct val="110000"/>
              </a:lnSpc>
              <a:spcBef>
                <a:spcPts val="0"/>
              </a:spcBef>
              <a:buAutoNum type="arabicPeriod"/>
            </a:pPr>
            <a:r>
              <a:rPr lang="cs-CZ" sz="2000" dirty="0" smtClean="0">
                <a:solidFill>
                  <a:srgbClr val="000000"/>
                </a:solidFill>
                <a:latin typeface="Times New Roman"/>
                <a:ea typeface="Times New Roman"/>
              </a:rPr>
              <a:t>Přírodovědné.</a:t>
            </a:r>
            <a:endParaRPr lang="cs-CZ" sz="2000" dirty="0">
              <a:solidFill>
                <a:srgbClr val="000000"/>
              </a:solidFill>
              <a:latin typeface="Times New Roman"/>
              <a:ea typeface="Times New Roman"/>
            </a:endParaRPr>
          </a:p>
          <a:p>
            <a:pPr marL="628650" indent="-276225" algn="just">
              <a:lnSpc>
                <a:spcPct val="110000"/>
              </a:lnSpc>
              <a:spcBef>
                <a:spcPts val="0"/>
              </a:spcBef>
              <a:buAutoNum type="arabicPeriod"/>
            </a:pPr>
            <a:r>
              <a:rPr lang="cs-CZ" sz="2000" dirty="0" smtClean="0">
                <a:solidFill>
                  <a:srgbClr val="000000"/>
                </a:solidFill>
                <a:latin typeface="Times New Roman"/>
                <a:ea typeface="Times New Roman"/>
              </a:rPr>
              <a:t>Pracovně-technické.</a:t>
            </a:r>
            <a:endParaRPr lang="cs-CZ" sz="2000" dirty="0">
              <a:solidFill>
                <a:srgbClr val="000000"/>
              </a:solidFill>
              <a:latin typeface="Times New Roman"/>
              <a:ea typeface="Times New Roman"/>
            </a:endParaRPr>
          </a:p>
          <a:p>
            <a:pPr marL="628650" indent="-276225" algn="just">
              <a:lnSpc>
                <a:spcPct val="110000"/>
              </a:lnSpc>
              <a:spcBef>
                <a:spcPts val="0"/>
              </a:spcBef>
              <a:buAutoNum type="arabicPeriod"/>
            </a:pPr>
            <a:r>
              <a:rPr lang="cs-CZ" sz="2000" dirty="0" smtClean="0">
                <a:solidFill>
                  <a:srgbClr val="000000"/>
                </a:solidFill>
                <a:latin typeface="Times New Roman"/>
                <a:ea typeface="Times New Roman"/>
              </a:rPr>
              <a:t>Tělovýchovné.</a:t>
            </a:r>
            <a:endParaRPr lang="cs-CZ" sz="2000" dirty="0">
              <a:solidFill>
                <a:srgbClr val="000000"/>
              </a:solidFill>
              <a:latin typeface="Times New Roman"/>
              <a:ea typeface="Times New Roman"/>
            </a:endParaRPr>
          </a:p>
          <a:p>
            <a:pPr marL="628650" indent="-276225" algn="just">
              <a:lnSpc>
                <a:spcPct val="110000"/>
              </a:lnSpc>
              <a:spcBef>
                <a:spcPts val="0"/>
              </a:spcBef>
              <a:buAutoNum type="arabicPeriod"/>
            </a:pPr>
            <a:r>
              <a:rPr lang="cs-CZ" sz="2000" dirty="0" smtClean="0">
                <a:solidFill>
                  <a:srgbClr val="000000"/>
                </a:solidFill>
                <a:latin typeface="Times New Roman"/>
                <a:ea typeface="Times New Roman"/>
              </a:rPr>
              <a:t>Sportovní. </a:t>
            </a:r>
          </a:p>
          <a:p>
            <a:pPr marL="628650" indent="-276225" algn="just">
              <a:lnSpc>
                <a:spcPct val="110000"/>
              </a:lnSpc>
              <a:spcBef>
                <a:spcPts val="0"/>
              </a:spcBef>
              <a:buAutoNum type="arabicPeriod"/>
            </a:pPr>
            <a:r>
              <a:rPr lang="cs-CZ" sz="2000" dirty="0" err="1" smtClean="0">
                <a:solidFill>
                  <a:srgbClr val="000000"/>
                </a:solidFill>
                <a:latin typeface="Times New Roman"/>
                <a:ea typeface="Times New Roman"/>
              </a:rPr>
              <a:t>Estetickovýchovné</a:t>
            </a:r>
            <a:r>
              <a:rPr lang="cs-CZ" sz="2000" dirty="0" smtClean="0">
                <a:solidFill>
                  <a:srgbClr val="000000"/>
                </a:solidFill>
                <a:latin typeface="Times New Roman"/>
                <a:ea typeface="Times New Roman"/>
              </a:rPr>
              <a:t>. </a:t>
            </a:r>
            <a:endParaRPr lang="cs-CZ" sz="2000" dirty="0">
              <a:solidFill>
                <a:srgbClr val="000000"/>
              </a:solidFill>
              <a:latin typeface="Times New Roman"/>
              <a:ea typeface="Times New Roman"/>
            </a:endParaRPr>
          </a:p>
          <a:p>
            <a:pPr marL="904875" indent="-457200" algn="just">
              <a:buAutoNum type="arabicPeriod"/>
            </a:pPr>
            <a:endParaRPr lang="cs-CZ" sz="2000" dirty="0">
              <a:solidFill>
                <a:srgbClr val="000000"/>
              </a:solidFill>
              <a:latin typeface="Times New Roman"/>
              <a:ea typeface="Times New Roman"/>
            </a:endParaRPr>
          </a:p>
          <a:p>
            <a:pPr marL="0" indent="0">
              <a:buNone/>
            </a:pPr>
            <a:endParaRPr lang="cs-CZ" sz="2000" b="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45</a:t>
            </a:fld>
            <a:endParaRPr lang="cs-CZ"/>
          </a:p>
        </p:txBody>
      </p:sp>
    </p:spTree>
    <p:extLst>
      <p:ext uri="{BB962C8B-B14F-4D97-AF65-F5344CB8AC3E}">
        <p14:creationId xmlns:p14="http://schemas.microsoft.com/office/powerpoint/2010/main" val="11353679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algn="just"/>
            <a:r>
              <a:rPr lang="cs-CZ" sz="2000" b="1" dirty="0" smtClean="0">
                <a:latin typeface="Times New Roman" panose="02020603050405020304" pitchFamily="18" charset="0"/>
                <a:cs typeface="Times New Roman" panose="02020603050405020304" pitchFamily="18" charset="0"/>
              </a:rPr>
              <a:t>Možnosti školy v oblasti zapojení žáků do zájmových volnočasových aktivit: </a:t>
            </a:r>
            <a:r>
              <a:rPr lang="cs-CZ" sz="2000" dirty="0" smtClean="0">
                <a:latin typeface="Times New Roman" panose="02020603050405020304" pitchFamily="18" charset="0"/>
                <a:cs typeface="Times New Roman" panose="02020603050405020304" pitchFamily="18" charset="0"/>
              </a:rPr>
              <a:t>organizace soutěží a mimoškolních akcí, vedení žáků k zájmu o danou oblast v podobě motivačních vstupů, systematické působení na žáky v podobě nabídky volitelných zájmových aktivit (volitelné předměty,</a:t>
            </a:r>
            <a:r>
              <a:rPr lang="cs-CZ" sz="2000" dirty="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kurzy apod.), tematické akce, vycházky. </a:t>
            </a: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46</a:t>
            </a:fld>
            <a:endParaRPr lang="cs-CZ"/>
          </a:p>
        </p:txBody>
      </p:sp>
    </p:spTree>
    <p:extLst>
      <p:ext uri="{BB962C8B-B14F-4D97-AF65-F5344CB8AC3E}">
        <p14:creationId xmlns:p14="http://schemas.microsoft.com/office/powerpoint/2010/main" val="3942619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marL="0" indent="0">
              <a:buNone/>
            </a:pP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Použité prameny:</a:t>
            </a:r>
          </a:p>
          <a:p>
            <a:pPr marL="0" indent="0" algn="just">
              <a:spcBef>
                <a:spcPts val="0"/>
              </a:spcBef>
              <a:buNone/>
            </a:pPr>
            <a:endParaRPr lang="cs-CZ" sz="2000" dirty="0" smtClean="0">
              <a:solidFill>
                <a:srgbClr val="000000"/>
              </a:solidFill>
              <a:latin typeface="Times New Roman"/>
              <a:ea typeface="Times New Roman"/>
            </a:endParaRPr>
          </a:p>
          <a:p>
            <a:pPr marL="0" indent="0" algn="just">
              <a:spcBef>
                <a:spcPts val="0"/>
              </a:spcBef>
              <a:buNone/>
            </a:pPr>
            <a:r>
              <a:rPr lang="cs-CZ" sz="2000" dirty="0" smtClean="0">
                <a:solidFill>
                  <a:srgbClr val="000000"/>
                </a:solidFill>
                <a:latin typeface="Times New Roman"/>
                <a:ea typeface="Times New Roman"/>
              </a:rPr>
              <a:t>HRNČIŘÍKOVÁ</a:t>
            </a:r>
            <a:r>
              <a:rPr lang="cs-CZ" sz="2000" dirty="0">
                <a:solidFill>
                  <a:srgbClr val="000000"/>
                </a:solidFill>
                <a:latin typeface="Times New Roman"/>
                <a:ea typeface="Times New Roman"/>
              </a:rPr>
              <a:t>, Jana. </a:t>
            </a:r>
            <a:r>
              <a:rPr lang="cs-CZ" sz="2000" i="1" dirty="0">
                <a:solidFill>
                  <a:srgbClr val="000000"/>
                </a:solidFill>
                <a:latin typeface="Times New Roman"/>
                <a:ea typeface="Times New Roman"/>
              </a:rPr>
              <a:t>Volný čas a volnočasové aktivity mladé generace </a:t>
            </a:r>
            <a:br>
              <a:rPr lang="cs-CZ" sz="2000" i="1" dirty="0">
                <a:solidFill>
                  <a:srgbClr val="000000"/>
                </a:solidFill>
                <a:latin typeface="Times New Roman"/>
                <a:ea typeface="Times New Roman"/>
              </a:rPr>
            </a:br>
            <a:r>
              <a:rPr lang="cs-CZ" sz="2000" i="1" dirty="0">
                <a:solidFill>
                  <a:srgbClr val="000000"/>
                </a:solidFill>
                <a:latin typeface="Times New Roman"/>
                <a:ea typeface="Times New Roman"/>
              </a:rPr>
              <a:t>v Hustopečích: bakalářská práce</a:t>
            </a:r>
            <a:r>
              <a:rPr lang="cs-CZ" sz="2000" dirty="0">
                <a:solidFill>
                  <a:srgbClr val="000000"/>
                </a:solidFill>
                <a:latin typeface="Times New Roman"/>
                <a:ea typeface="Times New Roman"/>
              </a:rPr>
              <a:t>. Brno: Masarykova univerzita, Fakulta pedagogická, Katedra fyziky, chemie a odborného vzdělávání, 2015. 57 s., 5 s. příloh. Vedoucí bakalářské práce Mgr. Pavel Pecina, Ph.D.  </a:t>
            </a:r>
          </a:p>
          <a:p>
            <a:pPr marL="0" lvl="0" indent="0">
              <a:spcBef>
                <a:spcPts val="0"/>
              </a:spcBef>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cs-CZ" sz="2000" dirty="0" smtClean="0">
                <a:solidFill>
                  <a:prstClr val="black"/>
                </a:solidFill>
                <a:latin typeface="Times New Roman" panose="02020603050405020304" pitchFamily="18" charset="0"/>
                <a:cs typeface="Times New Roman" panose="02020603050405020304" pitchFamily="18" charset="0"/>
              </a:rPr>
              <a:t>STŘELEC</a:t>
            </a:r>
            <a:r>
              <a:rPr lang="cs-CZ" sz="2000" dirty="0">
                <a:solidFill>
                  <a:prstClr val="black"/>
                </a:solidFill>
                <a:latin typeface="Times New Roman" panose="02020603050405020304" pitchFamily="18" charset="0"/>
                <a:cs typeface="Times New Roman" panose="02020603050405020304" pitchFamily="18" charset="0"/>
              </a:rPr>
              <a:t>, S. (</a:t>
            </a:r>
            <a:r>
              <a:rPr lang="cs-CZ" sz="2000" dirty="0" err="1">
                <a:solidFill>
                  <a:prstClr val="black"/>
                </a:solidFill>
                <a:latin typeface="Times New Roman" panose="02020603050405020304" pitchFamily="18" charset="0"/>
                <a:cs typeface="Times New Roman" panose="02020603050405020304" pitchFamily="18" charset="0"/>
              </a:rPr>
              <a:t>ed</a:t>
            </a:r>
            <a:r>
              <a:rPr lang="cs-CZ" sz="2000" dirty="0">
                <a:solidFill>
                  <a:prstClr val="black"/>
                </a:solidFill>
                <a:latin typeface="Times New Roman" panose="02020603050405020304" pitchFamily="18" charset="0"/>
                <a:cs typeface="Times New Roman" panose="02020603050405020304" pitchFamily="18" charset="0"/>
              </a:rPr>
              <a:t>.). </a:t>
            </a:r>
            <a:r>
              <a:rPr lang="cs-CZ" sz="2000" i="1" dirty="0">
                <a:solidFill>
                  <a:prstClr val="black"/>
                </a:solidFill>
                <a:latin typeface="Times New Roman" panose="02020603050405020304" pitchFamily="18" charset="0"/>
                <a:cs typeface="Times New Roman" panose="02020603050405020304" pitchFamily="18" charset="0"/>
              </a:rPr>
              <a:t>Studie z teorie a metodiky výchovy I. </a:t>
            </a:r>
            <a:r>
              <a:rPr lang="cs-CZ" sz="2000" dirty="0">
                <a:solidFill>
                  <a:prstClr val="black"/>
                </a:solidFill>
                <a:latin typeface="Times New Roman" panose="02020603050405020304" pitchFamily="18" charset="0"/>
                <a:cs typeface="Times New Roman" panose="02020603050405020304" pitchFamily="18" charset="0"/>
              </a:rPr>
              <a:t>Brno: </a:t>
            </a:r>
            <a:r>
              <a:rPr lang="cs-CZ" sz="2000" dirty="0" err="1">
                <a:solidFill>
                  <a:prstClr val="black"/>
                </a:solidFill>
                <a:latin typeface="Times New Roman" panose="02020603050405020304" pitchFamily="18" charset="0"/>
                <a:cs typeface="Times New Roman" panose="02020603050405020304" pitchFamily="18" charset="0"/>
              </a:rPr>
              <a:t>PdF</a:t>
            </a:r>
            <a:r>
              <a:rPr lang="cs-CZ" sz="2000" dirty="0">
                <a:solidFill>
                  <a:prstClr val="black"/>
                </a:solidFill>
                <a:latin typeface="Times New Roman" panose="02020603050405020304" pitchFamily="18" charset="0"/>
                <a:cs typeface="Times New Roman" panose="02020603050405020304" pitchFamily="18" charset="0"/>
              </a:rPr>
              <a:t> MU, 2004. ISBN </a:t>
            </a:r>
            <a:r>
              <a:rPr lang="cs-CZ" sz="2000" dirty="0" smtClean="0">
                <a:solidFill>
                  <a:prstClr val="black"/>
                </a:solidFill>
                <a:latin typeface="Times New Roman" panose="02020603050405020304" pitchFamily="18" charset="0"/>
                <a:cs typeface="Times New Roman" panose="02020603050405020304" pitchFamily="18" charset="0"/>
              </a:rPr>
              <a:t>80-86633-21-7</a:t>
            </a:r>
          </a:p>
          <a:p>
            <a:pPr marL="0" lvl="0" indent="0">
              <a:spcBef>
                <a:spcPts val="0"/>
              </a:spcBef>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cs-CZ" sz="2000" dirty="0">
                <a:solidFill>
                  <a:prstClr val="black"/>
                </a:solidFill>
                <a:latin typeface="Times New Roman" panose="02020603050405020304" pitchFamily="18" charset="0"/>
                <a:cs typeface="Times New Roman" panose="02020603050405020304" pitchFamily="18" charset="0"/>
              </a:rPr>
              <a:t>STŘELEC, S. (</a:t>
            </a:r>
            <a:r>
              <a:rPr lang="cs-CZ" sz="2000" dirty="0" err="1">
                <a:solidFill>
                  <a:prstClr val="black"/>
                </a:solidFill>
                <a:latin typeface="Times New Roman" panose="02020603050405020304" pitchFamily="18" charset="0"/>
                <a:cs typeface="Times New Roman" panose="02020603050405020304" pitchFamily="18" charset="0"/>
              </a:rPr>
              <a:t>ed</a:t>
            </a:r>
            <a:r>
              <a:rPr lang="cs-CZ" sz="2000" dirty="0">
                <a:solidFill>
                  <a:prstClr val="black"/>
                </a:solidFill>
                <a:latin typeface="Times New Roman" panose="02020603050405020304" pitchFamily="18" charset="0"/>
                <a:cs typeface="Times New Roman" panose="02020603050405020304" pitchFamily="18" charset="0"/>
              </a:rPr>
              <a:t>.). </a:t>
            </a:r>
            <a:r>
              <a:rPr lang="cs-CZ" sz="2000" i="1" dirty="0">
                <a:solidFill>
                  <a:prstClr val="black"/>
                </a:solidFill>
                <a:latin typeface="Times New Roman" panose="02020603050405020304" pitchFamily="18" charset="0"/>
                <a:cs typeface="Times New Roman" panose="02020603050405020304" pitchFamily="18" charset="0"/>
              </a:rPr>
              <a:t>Studie z teorie a metodiky výchovy II. </a:t>
            </a:r>
            <a:r>
              <a:rPr lang="cs-CZ" sz="2000" dirty="0">
                <a:solidFill>
                  <a:prstClr val="black"/>
                </a:solidFill>
                <a:latin typeface="Times New Roman" panose="02020603050405020304" pitchFamily="18" charset="0"/>
                <a:cs typeface="Times New Roman" panose="02020603050405020304" pitchFamily="18" charset="0"/>
              </a:rPr>
              <a:t>Brno: </a:t>
            </a:r>
            <a:r>
              <a:rPr lang="cs-CZ" sz="2000" dirty="0" err="1">
                <a:solidFill>
                  <a:prstClr val="black"/>
                </a:solidFill>
                <a:latin typeface="Times New Roman" panose="02020603050405020304" pitchFamily="18" charset="0"/>
                <a:cs typeface="Times New Roman" panose="02020603050405020304" pitchFamily="18" charset="0"/>
              </a:rPr>
              <a:t>PdF</a:t>
            </a:r>
            <a:r>
              <a:rPr lang="cs-CZ" sz="2000" dirty="0">
                <a:solidFill>
                  <a:prstClr val="black"/>
                </a:solidFill>
                <a:latin typeface="Times New Roman" panose="02020603050405020304" pitchFamily="18" charset="0"/>
                <a:cs typeface="Times New Roman" panose="02020603050405020304" pitchFamily="18" charset="0"/>
              </a:rPr>
              <a:t> MU, 2005. ISBN 80-210-3687-7</a:t>
            </a:r>
          </a:p>
          <a:p>
            <a:pPr marL="0" indent="0">
              <a:buNone/>
            </a:pPr>
            <a:endParaRPr lang="cs-CZ" altLang="cs-CZ" sz="2000" dirty="0" smtClean="0">
              <a:solidFill>
                <a:srgbClr val="000000"/>
              </a:solidFill>
              <a:latin typeface="Times New Roman" panose="02020603050405020304" pitchFamily="18" charset="0"/>
              <a:cs typeface="Times New Roman" panose="02020603050405020304" pitchFamily="18" charset="0"/>
            </a:endParaRPr>
          </a:p>
          <a:p>
            <a:pPr marL="0" indent="0" algn="just">
              <a:buNone/>
            </a:pPr>
            <a:r>
              <a:rPr lang="cs-CZ" altLang="cs-CZ" sz="2000" dirty="0" smtClean="0">
                <a:solidFill>
                  <a:srgbClr val="000000"/>
                </a:solidFill>
                <a:latin typeface="Times New Roman" panose="02020603050405020304" pitchFamily="18" charset="0"/>
                <a:cs typeface="Times New Roman" panose="02020603050405020304" pitchFamily="18" charset="0"/>
              </a:rPr>
              <a:t>ŠVEC,V., FILOVÁ</a:t>
            </a:r>
            <a:r>
              <a:rPr lang="cs-CZ" altLang="cs-CZ" sz="2000" dirty="0">
                <a:solidFill>
                  <a:srgbClr val="000000"/>
                </a:solidFill>
                <a:latin typeface="Times New Roman" panose="02020603050405020304" pitchFamily="18" charset="0"/>
                <a:cs typeface="Times New Roman" panose="02020603050405020304" pitchFamily="18" charset="0"/>
              </a:rPr>
              <a:t>, H., ŠIMONÍK, O. </a:t>
            </a:r>
            <a:r>
              <a:rPr lang="cs-CZ" altLang="cs-CZ" sz="2000" i="1" dirty="0">
                <a:solidFill>
                  <a:srgbClr val="000000"/>
                </a:solidFill>
                <a:latin typeface="Times New Roman" panose="02020603050405020304" pitchFamily="18" charset="0"/>
                <a:cs typeface="Times New Roman" panose="02020603050405020304" pitchFamily="18" charset="0"/>
              </a:rPr>
              <a:t>Praktikum didaktických dovedností</a:t>
            </a:r>
            <a:r>
              <a:rPr lang="cs-CZ" altLang="cs-CZ" sz="2000" i="1" dirty="0" smtClean="0">
                <a:solidFill>
                  <a:srgbClr val="000000"/>
                </a:solidFill>
                <a:latin typeface="Times New Roman" panose="02020603050405020304" pitchFamily="18" charset="0"/>
                <a:cs typeface="Times New Roman" panose="02020603050405020304" pitchFamily="18" charset="0"/>
              </a:rPr>
              <a:t>. </a:t>
            </a:r>
            <a:r>
              <a:rPr lang="cs-CZ" altLang="cs-CZ" sz="2000" dirty="0" smtClean="0">
                <a:solidFill>
                  <a:srgbClr val="000000"/>
                </a:solidFill>
                <a:latin typeface="Times New Roman" panose="02020603050405020304" pitchFamily="18" charset="0"/>
                <a:cs typeface="Times New Roman" panose="02020603050405020304" pitchFamily="18" charset="0"/>
              </a:rPr>
              <a:t>Brno: MU,1996</a:t>
            </a:r>
            <a:r>
              <a:rPr lang="cs-CZ" altLang="cs-CZ" sz="2000" dirty="0">
                <a:solidFill>
                  <a:srgbClr val="000000"/>
                </a:solidFill>
                <a:latin typeface="Times New Roman" panose="02020603050405020304" pitchFamily="18" charset="0"/>
                <a:cs typeface="Times New Roman" panose="02020603050405020304" pitchFamily="18" charset="0"/>
              </a:rPr>
              <a:t>. ISBN 80-210-2698-7</a:t>
            </a:r>
          </a:p>
          <a:p>
            <a:pPr marL="0" indent="0">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47</a:t>
            </a:fld>
            <a:endParaRPr lang="cs-CZ"/>
          </a:p>
        </p:txBody>
      </p:sp>
    </p:spTree>
    <p:extLst>
      <p:ext uri="{BB962C8B-B14F-4D97-AF65-F5344CB8AC3E}">
        <p14:creationId xmlns:p14="http://schemas.microsoft.com/office/powerpoint/2010/main" val="2860889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688632"/>
          </a:xfrm>
        </p:spPr>
        <p:txBody>
          <a:bodyPr>
            <a:normAutofit/>
          </a:bodyPr>
          <a:lstStyle/>
          <a:p>
            <a:pPr marL="0" indent="0">
              <a:buNone/>
            </a:pPr>
            <a:r>
              <a:rPr lang="cs-CZ" sz="2000" b="1" dirty="0" smtClean="0">
                <a:latin typeface="Times New Roman" panose="02020603050405020304" pitchFamily="18" charset="0"/>
                <a:cs typeface="Times New Roman" panose="02020603050405020304" pitchFamily="18" charset="0"/>
              </a:rPr>
              <a:t>Řešená témata teorie a metodiky výchovy (koncepce předmětu)</a:t>
            </a:r>
          </a:p>
          <a:p>
            <a:pPr marL="0" indent="0" algn="just">
              <a:buNone/>
            </a:pPr>
            <a:r>
              <a:rPr lang="cs-CZ" sz="2000" dirty="0" smtClean="0">
                <a:latin typeface="Times New Roman" panose="02020603050405020304" pitchFamily="18" charset="0"/>
                <a:cs typeface="Times New Roman" panose="02020603050405020304" pitchFamily="18" charset="0"/>
              </a:rPr>
              <a:t>Zaměříme se na vybrané poznatky z filozofie výchovy, teorie etické výchovy, estetické výchovy, pracovní a technické výchovy. Prolínají se i poznatky ze sociologie a psychologie. </a:t>
            </a:r>
          </a:p>
          <a:p>
            <a:pPr marL="0" indent="0" algn="just">
              <a:buNone/>
            </a:pPr>
            <a:r>
              <a:rPr lang="cs-CZ" sz="2000" dirty="0" smtClean="0">
                <a:latin typeface="Times New Roman" panose="02020603050405020304" pitchFamily="18" charset="0"/>
                <a:cs typeface="Times New Roman" panose="02020603050405020304" pitchFamily="18" charset="0"/>
              </a:rPr>
              <a:t>Řešená témata:</a:t>
            </a:r>
          </a:p>
          <a:p>
            <a:pPr algn="just"/>
            <a:r>
              <a:rPr lang="cs-CZ" sz="2000" dirty="0" smtClean="0">
                <a:latin typeface="Times New Roman" panose="02020603050405020304" pitchFamily="18" charset="0"/>
                <a:cs typeface="Times New Roman" panose="02020603050405020304" pitchFamily="18" charset="0"/>
              </a:rPr>
              <a:t>Výchova a výchovné působení ve škole. </a:t>
            </a:r>
          </a:p>
          <a:p>
            <a:pPr algn="just"/>
            <a:r>
              <a:rPr lang="cs-CZ" sz="2000" dirty="0" smtClean="0">
                <a:solidFill>
                  <a:prstClr val="black"/>
                </a:solidFill>
                <a:latin typeface="Times New Roman" panose="02020603050405020304" pitchFamily="18" charset="0"/>
                <a:cs typeface="Times New Roman" panose="02020603050405020304" pitchFamily="18" charset="0"/>
              </a:rPr>
              <a:t>Hodnotová </a:t>
            </a:r>
            <a:r>
              <a:rPr lang="cs-CZ" sz="2000" dirty="0">
                <a:solidFill>
                  <a:prstClr val="black"/>
                </a:solidFill>
                <a:latin typeface="Times New Roman" panose="02020603050405020304" pitchFamily="18" charset="0"/>
                <a:cs typeface="Times New Roman" panose="02020603050405020304" pitchFamily="18" charset="0"/>
              </a:rPr>
              <a:t>orientace v současnosti a výchova.</a:t>
            </a:r>
          </a:p>
          <a:p>
            <a:r>
              <a:rPr lang="cs-CZ" sz="2000" dirty="0">
                <a:solidFill>
                  <a:prstClr val="black"/>
                </a:solidFill>
                <a:latin typeface="Times New Roman" panose="02020603050405020304" pitchFamily="18" charset="0"/>
                <a:cs typeface="Times New Roman" panose="02020603050405020304" pitchFamily="18" charset="0"/>
              </a:rPr>
              <a:t>Mravní výchova žáků. </a:t>
            </a:r>
          </a:p>
          <a:p>
            <a:pPr algn="just"/>
            <a:r>
              <a:rPr lang="cs-CZ" sz="2000" dirty="0">
                <a:solidFill>
                  <a:prstClr val="black"/>
                </a:solidFill>
                <a:latin typeface="Times New Roman" panose="02020603050405020304" pitchFamily="18" charset="0"/>
                <a:cs typeface="Times New Roman" panose="02020603050405020304" pitchFamily="18" charset="0"/>
              </a:rPr>
              <a:t>Kázeň a ukázněnost jako společenské a pedagogické jevy</a:t>
            </a:r>
            <a:r>
              <a:rPr lang="cs-CZ" sz="2000" dirty="0" smtClean="0">
                <a:solidFill>
                  <a:prstClr val="black"/>
                </a:solidFill>
                <a:latin typeface="Times New Roman" panose="02020603050405020304" pitchFamily="18" charset="0"/>
                <a:cs typeface="Times New Roman" panose="02020603050405020304" pitchFamily="18" charset="0"/>
              </a:rPr>
              <a:t>.</a:t>
            </a:r>
          </a:p>
          <a:p>
            <a:pPr algn="just"/>
            <a:r>
              <a:rPr lang="cs-CZ" sz="2000" dirty="0" smtClean="0">
                <a:solidFill>
                  <a:prstClr val="black"/>
                </a:solidFill>
                <a:latin typeface="Times New Roman" panose="02020603050405020304" pitchFamily="18" charset="0"/>
                <a:cs typeface="Times New Roman" panose="02020603050405020304" pitchFamily="18" charset="0"/>
              </a:rPr>
              <a:t>Sociálně patologické jevy žáků.</a:t>
            </a:r>
          </a:p>
          <a:p>
            <a:pPr algn="just"/>
            <a:r>
              <a:rPr lang="cs-CZ" sz="2000" dirty="0" smtClean="0">
                <a:solidFill>
                  <a:prstClr val="black"/>
                </a:solidFill>
                <a:latin typeface="Times New Roman" panose="02020603050405020304" pitchFamily="18" charset="0"/>
                <a:cs typeface="Times New Roman" panose="02020603050405020304" pitchFamily="18" charset="0"/>
              </a:rPr>
              <a:t>Spolupráce školy a rodiny a veřejnosti jako výchovných činitelů.</a:t>
            </a:r>
          </a:p>
          <a:p>
            <a:pPr algn="just"/>
            <a:r>
              <a:rPr lang="cs-CZ" sz="2000" dirty="0" smtClean="0">
                <a:solidFill>
                  <a:prstClr val="black"/>
                </a:solidFill>
                <a:latin typeface="Times New Roman" panose="02020603050405020304" pitchFamily="18" charset="0"/>
                <a:cs typeface="Times New Roman" panose="02020603050405020304" pitchFamily="18" charset="0"/>
              </a:rPr>
              <a:t>Profesní orientace žáků, profesně pracovní způsobilost.</a:t>
            </a:r>
          </a:p>
          <a:p>
            <a:pPr algn="just"/>
            <a:r>
              <a:rPr lang="cs-CZ" sz="2000" dirty="0" smtClean="0">
                <a:solidFill>
                  <a:prstClr val="black"/>
                </a:solidFill>
                <a:latin typeface="Times New Roman" panose="02020603050405020304" pitchFamily="18" charset="0"/>
                <a:cs typeface="Times New Roman" panose="02020603050405020304" pitchFamily="18" charset="0"/>
              </a:rPr>
              <a:t>Sebereflexe učitelova výchovného působení. </a:t>
            </a:r>
          </a:p>
          <a:p>
            <a:pPr algn="just"/>
            <a:r>
              <a:rPr lang="cs-CZ" sz="2000" dirty="0" smtClean="0">
                <a:solidFill>
                  <a:prstClr val="black"/>
                </a:solidFill>
                <a:latin typeface="Times New Roman" panose="02020603050405020304" pitchFamily="18" charset="0"/>
                <a:cs typeface="Times New Roman" panose="02020603050405020304" pitchFamily="18" charset="0"/>
              </a:rPr>
              <a:t>Klima školy a třídy, atmosféra ve výuce.</a:t>
            </a:r>
          </a:p>
          <a:p>
            <a:pPr algn="just"/>
            <a:r>
              <a:rPr lang="cs-CZ" sz="2000" dirty="0" smtClean="0">
                <a:solidFill>
                  <a:prstClr val="black"/>
                </a:solidFill>
                <a:latin typeface="Times New Roman" panose="02020603050405020304" pitchFamily="18" charset="0"/>
                <a:cs typeface="Times New Roman" panose="02020603050405020304" pitchFamily="18" charset="0"/>
              </a:rPr>
              <a:t>Mimoškolní výchova. </a:t>
            </a:r>
            <a:endParaRPr lang="cs-CZ" sz="2000" dirty="0">
              <a:solidFill>
                <a:prstClr val="black"/>
              </a:solidFill>
              <a:latin typeface="Times New Roman" panose="02020603050405020304" pitchFamily="18" charset="0"/>
              <a:cs typeface="Times New Roman" panose="02020603050405020304" pitchFamily="18" charset="0"/>
            </a:endParaRPr>
          </a:p>
          <a:p>
            <a:pPr marL="0" indent="0" algn="just">
              <a:buNone/>
            </a:pPr>
            <a:endParaRPr lang="cs-CZ" sz="2000" dirty="0" smtClean="0">
              <a:latin typeface="Times New Roman" panose="02020603050405020304" pitchFamily="18" charset="0"/>
              <a:cs typeface="Times New Roman" panose="02020603050405020304" pitchFamily="18" charset="0"/>
            </a:endParaRPr>
          </a:p>
          <a:p>
            <a:pPr marL="0" indent="0" algn="just">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5</a:t>
            </a:fld>
            <a:endParaRPr lang="cs-CZ"/>
          </a:p>
        </p:txBody>
      </p:sp>
    </p:spTree>
    <p:extLst>
      <p:ext uri="{BB962C8B-B14F-4D97-AF65-F5344CB8AC3E}">
        <p14:creationId xmlns:p14="http://schemas.microsoft.com/office/powerpoint/2010/main" val="2229668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a:bodyPr>
          <a:lstStyle/>
          <a:p>
            <a:pPr marL="0" indent="0" algn="just">
              <a:buNone/>
            </a:pPr>
            <a:r>
              <a:rPr lang="cs-CZ" sz="2000" dirty="0" smtClean="0">
                <a:latin typeface="Times New Roman" panose="02020603050405020304" pitchFamily="18" charset="0"/>
                <a:cs typeface="Times New Roman" panose="02020603050405020304" pitchFamily="18" charset="0"/>
              </a:rPr>
              <a:t>Součástí předmětu je teoretická i prakticko-metodická příprava. Součástí prakticko-metodické přípravy jsou následující oblasti:</a:t>
            </a:r>
          </a:p>
          <a:p>
            <a:pPr algn="just"/>
            <a:r>
              <a:rPr lang="cs-CZ" sz="2000" dirty="0" smtClean="0">
                <a:latin typeface="Times New Roman" panose="02020603050405020304" pitchFamily="18" charset="0"/>
                <a:cs typeface="Times New Roman" panose="02020603050405020304" pitchFamily="18" charset="0"/>
              </a:rPr>
              <a:t>Prezentace případových studii, rozbor a řešení výchovných situací. Budou prezentovány případy, které se staly s důrazem na řešení a doporučení pro pedagogickou praxi.</a:t>
            </a:r>
          </a:p>
          <a:p>
            <a:pPr algn="just"/>
            <a:r>
              <a:rPr lang="cs-CZ" sz="2000" dirty="0" smtClean="0">
                <a:latin typeface="Times New Roman" panose="02020603050405020304" pitchFamily="18" charset="0"/>
                <a:cs typeface="Times New Roman" panose="02020603050405020304" pitchFamily="18" charset="0"/>
              </a:rPr>
              <a:t>Individuální práce s problémovými žáky.</a:t>
            </a:r>
          </a:p>
          <a:p>
            <a:pPr algn="just"/>
            <a:r>
              <a:rPr lang="cs-CZ" sz="2000" dirty="0" smtClean="0">
                <a:latin typeface="Times New Roman" panose="02020603050405020304" pitchFamily="18" charset="0"/>
                <a:cs typeface="Times New Roman" panose="02020603050405020304" pitchFamily="18" charset="0"/>
              </a:rPr>
              <a:t>Nácvik verbálních a neverbálních komunikačních prostředků.</a:t>
            </a:r>
          </a:p>
          <a:p>
            <a:pPr algn="just"/>
            <a:r>
              <a:rPr lang="cs-CZ" sz="2000" dirty="0" smtClean="0">
                <a:latin typeface="Times New Roman" panose="02020603050405020304" pitchFamily="18" charset="0"/>
                <a:cs typeface="Times New Roman" panose="02020603050405020304" pitchFamily="18" charset="0"/>
              </a:rPr>
              <a:t>Prezentace témat pro pedagogickou práci s rodiči žáků.</a:t>
            </a:r>
          </a:p>
          <a:p>
            <a:pPr marL="0" indent="0" algn="just">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6</a:t>
            </a:fld>
            <a:endParaRPr lang="cs-CZ"/>
          </a:p>
        </p:txBody>
      </p:sp>
    </p:spTree>
    <p:extLst>
      <p:ext uri="{BB962C8B-B14F-4D97-AF65-F5344CB8AC3E}">
        <p14:creationId xmlns:p14="http://schemas.microsoft.com/office/powerpoint/2010/main" val="152946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pPr algn="l"/>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2. Výchovné </a:t>
            </a:r>
            <a:r>
              <a:rPr lang="cs-CZ" sz="2400" b="1" dirty="0">
                <a:solidFill>
                  <a:schemeClr val="accent6">
                    <a:lumMod val="75000"/>
                  </a:schemeClr>
                </a:solidFill>
                <a:latin typeface="Times New Roman" panose="02020603050405020304" pitchFamily="18" charset="0"/>
                <a:cs typeface="Times New Roman" panose="02020603050405020304" pitchFamily="18" charset="0"/>
              </a:rPr>
              <a:t>působení školy</a:t>
            </a:r>
            <a:endParaRPr lang="cs-CZ" sz="2400" b="1" dirty="0">
              <a:solidFill>
                <a:schemeClr val="accent6">
                  <a:lumMod val="75000"/>
                </a:schemeClr>
              </a:solidFill>
            </a:endParaRPr>
          </a:p>
        </p:txBody>
      </p:sp>
      <p:sp>
        <p:nvSpPr>
          <p:cNvPr id="3" name="Zástupný symbol pro obsah 2"/>
          <p:cNvSpPr>
            <a:spLocks noGrp="1"/>
          </p:cNvSpPr>
          <p:nvPr>
            <p:ph idx="1"/>
          </p:nvPr>
        </p:nvSpPr>
        <p:spPr>
          <a:xfrm>
            <a:off x="457200" y="1196752"/>
            <a:ext cx="8229600" cy="5112568"/>
          </a:xfrm>
        </p:spPr>
        <p:txBody>
          <a:bodyPr>
            <a:normAutofit lnSpcReduction="10000"/>
          </a:bodyPr>
          <a:lstStyle/>
          <a:p>
            <a:pPr algn="just"/>
            <a:r>
              <a:rPr lang="cs-CZ" sz="2000" b="1" dirty="0" smtClean="0">
                <a:latin typeface="Times New Roman" panose="02020603050405020304" pitchFamily="18" charset="0"/>
                <a:cs typeface="Times New Roman" panose="02020603050405020304" pitchFamily="18" charset="0"/>
              </a:rPr>
              <a:t>Těžiště je ve výchovném působení výuky</a:t>
            </a:r>
            <a:r>
              <a:rPr lang="cs-CZ" sz="2000" dirty="0" smtClean="0">
                <a:latin typeface="Times New Roman" panose="02020603050405020304" pitchFamily="18" charset="0"/>
                <a:cs typeface="Times New Roman" panose="02020603050405020304" pitchFamily="18" charset="0"/>
              </a:rPr>
              <a:t>. Ve výuce dochází k osvojování vědomostí, dovedností, návyků, postojů a utváření žákovy osobnosti. </a:t>
            </a:r>
          </a:p>
          <a:p>
            <a:pPr algn="just"/>
            <a:r>
              <a:rPr lang="cs-CZ" sz="2000" dirty="0" smtClean="0">
                <a:latin typeface="Times New Roman" panose="02020603050405020304" pitchFamily="18" charset="0"/>
                <a:cs typeface="Times New Roman" panose="02020603050405020304" pitchFamily="18" charset="0"/>
              </a:rPr>
              <a:t>V současném institucionálním vzdělávání dominují </a:t>
            </a:r>
            <a:r>
              <a:rPr lang="cs-CZ" sz="2000" b="1" dirty="0" smtClean="0">
                <a:latin typeface="Times New Roman" panose="02020603050405020304" pitchFamily="18" charset="0"/>
                <a:cs typeface="Times New Roman" panose="02020603050405020304" pitchFamily="18" charset="0"/>
              </a:rPr>
              <a:t>humanistické přístupy </a:t>
            </a:r>
            <a:r>
              <a:rPr lang="cs-CZ" sz="2000" dirty="0" smtClean="0">
                <a:latin typeface="Times New Roman" panose="02020603050405020304" pitchFamily="18" charset="0"/>
                <a:cs typeface="Times New Roman" panose="02020603050405020304" pitchFamily="18" charset="0"/>
              </a:rPr>
              <a:t>a tendence. Humanismus je orientován na celistvou lidskou osobnost, její možnosti, rozvoj a vnitřní hodnoty.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Hodnotami</a:t>
            </a:r>
            <a:r>
              <a:rPr lang="cs-CZ" sz="2000" dirty="0" smtClean="0">
                <a:latin typeface="Times New Roman" panose="02020603050405020304" pitchFamily="18" charset="0"/>
                <a:cs typeface="Times New Roman" panose="02020603050405020304" pitchFamily="18" charset="0"/>
              </a:rPr>
              <a:t> rozumíme následující (Střelec a kol., 2005): ideál lidské svobody, potřeba sociální spravedlnosti, solidarita, demokracie, odpovědnost, kritické myšlení, tvořivost, konstruktivní chování, nutnost zachování zdravého životního prostředí, zachování kulturní rozmanitosti. </a:t>
            </a:r>
          </a:p>
          <a:p>
            <a:pPr marL="0" indent="0" algn="just">
              <a:buNone/>
            </a:pPr>
            <a:endParaRPr lang="cs-CZ" sz="2000" dirty="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Jako </a:t>
            </a:r>
            <a:r>
              <a:rPr lang="cs-CZ" sz="2000" b="1" dirty="0" smtClean="0">
                <a:latin typeface="Times New Roman" panose="02020603050405020304" pitchFamily="18" charset="0"/>
                <a:cs typeface="Times New Roman" panose="02020603050405020304" pitchFamily="18" charset="0"/>
              </a:rPr>
              <a:t>protiklad</a:t>
            </a:r>
            <a:r>
              <a:rPr lang="cs-CZ" sz="2000" dirty="0" smtClean="0">
                <a:latin typeface="Times New Roman" panose="02020603050405020304" pitchFamily="18" charset="0"/>
                <a:cs typeface="Times New Roman" panose="02020603050405020304" pitchFamily="18" charset="0"/>
              </a:rPr>
              <a:t> se k uvedeným hodnotám staví tendence dlouhodobě kritizované v činnosti ško</a:t>
            </a:r>
            <a:r>
              <a:rPr lang="cs-CZ" sz="2000" dirty="0">
                <a:latin typeface="Times New Roman" panose="02020603050405020304" pitchFamily="18" charset="0"/>
                <a:cs typeface="Times New Roman" panose="02020603050405020304" pitchFamily="18" charset="0"/>
              </a:rPr>
              <a:t>l</a:t>
            </a:r>
            <a:r>
              <a:rPr lang="cs-CZ" sz="2000" dirty="0" smtClean="0">
                <a:latin typeface="Times New Roman" panose="02020603050405020304" pitchFamily="18" charset="0"/>
                <a:cs typeface="Times New Roman" panose="02020603050405020304" pitchFamily="18" charset="0"/>
              </a:rPr>
              <a:t>: přetíženost učivem, orientace na pasivní přijímání poznatků, izolace vzdělání od osobních perspektiv a osobního rozvoje žáků s důrazem na individuální schopnosti a nadání, ostré oddělování role učitele a žáka. </a:t>
            </a: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7</a:t>
            </a:fld>
            <a:endParaRPr lang="cs-CZ"/>
          </a:p>
        </p:txBody>
      </p:sp>
    </p:spTree>
    <p:extLst>
      <p:ext uri="{BB962C8B-B14F-4D97-AF65-F5344CB8AC3E}">
        <p14:creationId xmlns:p14="http://schemas.microsoft.com/office/powerpoint/2010/main" val="914971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688632"/>
          </a:xfrm>
        </p:spPr>
        <p:txBody>
          <a:bodyPr>
            <a:normAutofit lnSpcReduction="10000"/>
          </a:bodyPr>
          <a:lstStyle/>
          <a:p>
            <a:pPr lvl="0" algn="just"/>
            <a:r>
              <a:rPr lang="cs-CZ" sz="2000" dirty="0">
                <a:solidFill>
                  <a:prstClr val="black"/>
                </a:solidFill>
                <a:latin typeface="Times New Roman" panose="02020603050405020304" pitchFamily="18" charset="0"/>
                <a:cs typeface="Times New Roman" panose="02020603050405020304" pitchFamily="18" charset="0"/>
              </a:rPr>
              <a:t>Je nutná nová kultura výuky. </a:t>
            </a:r>
            <a:r>
              <a:rPr lang="cs-CZ" sz="2000" b="1" dirty="0">
                <a:solidFill>
                  <a:prstClr val="black"/>
                </a:solidFill>
                <a:latin typeface="Times New Roman" panose="02020603050405020304" pitchFamily="18" charset="0"/>
                <a:cs typeface="Times New Roman" panose="02020603050405020304" pitchFamily="18" charset="0"/>
              </a:rPr>
              <a:t>Základním předpokladem</a:t>
            </a:r>
            <a:r>
              <a:rPr lang="cs-CZ" sz="2000" dirty="0">
                <a:solidFill>
                  <a:prstClr val="black"/>
                </a:solidFill>
                <a:latin typeface="Times New Roman" panose="02020603050405020304" pitchFamily="18" charset="0"/>
                <a:cs typeface="Times New Roman" panose="02020603050405020304" pitchFamily="18" charset="0"/>
              </a:rPr>
              <a:t> pozitivních změn výuky jsou kvalitní kurikulární dokumenty (RVP, ŠVP).</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algn="just"/>
            <a:r>
              <a:rPr lang="cs-CZ" sz="2000" dirty="0" smtClean="0">
                <a:latin typeface="Times New Roman" panose="02020603050405020304" pitchFamily="18" charset="0"/>
                <a:cs typeface="Times New Roman" panose="02020603050405020304" pitchFamily="18" charset="0"/>
              </a:rPr>
              <a:t>V Rámcových vzdělávacích programech pro středoškolské odborné vzdělávání jsou definovány </a:t>
            </a:r>
            <a:r>
              <a:rPr lang="cs-CZ" sz="2000" b="1" dirty="0" smtClean="0">
                <a:latin typeface="Times New Roman" panose="02020603050405020304" pitchFamily="18" charset="0"/>
                <a:cs typeface="Times New Roman" panose="02020603050405020304" pitchFamily="18" charset="0"/>
              </a:rPr>
              <a:t>cíle</a:t>
            </a:r>
            <a:r>
              <a:rPr lang="cs-CZ" sz="2000" dirty="0" smtClean="0">
                <a:latin typeface="Times New Roman" panose="02020603050405020304" pitchFamily="18" charset="0"/>
                <a:cs typeface="Times New Roman" panose="02020603050405020304" pitchFamily="18" charset="0"/>
              </a:rPr>
              <a:t>, ke kterým by měla výchovná činnost směřovat.</a:t>
            </a:r>
          </a:p>
          <a:p>
            <a:pPr algn="just"/>
            <a:endParaRPr lang="cs-CZ" sz="2000" dirty="0" smtClean="0">
              <a:latin typeface="Times New Roman" panose="02020603050405020304" pitchFamily="18" charset="0"/>
              <a:cs typeface="Times New Roman" panose="02020603050405020304" pitchFamily="18" charset="0"/>
            </a:endParaRPr>
          </a:p>
          <a:p>
            <a:pPr algn="just"/>
            <a:r>
              <a:rPr lang="cs-CZ" sz="2000" b="1" dirty="0" smtClean="0">
                <a:latin typeface="Times New Roman" panose="02020603050405020304" pitchFamily="18" charset="0"/>
                <a:cs typeface="Times New Roman" panose="02020603050405020304" pitchFamily="18" charset="0"/>
              </a:rPr>
              <a:t>Obecné cíle vzdělávání </a:t>
            </a:r>
            <a:r>
              <a:rPr lang="cs-CZ" sz="2000" dirty="0" smtClean="0">
                <a:latin typeface="Times New Roman" panose="02020603050405020304" pitchFamily="18" charset="0"/>
                <a:cs typeface="Times New Roman" panose="02020603050405020304" pitchFamily="18" charset="0"/>
              </a:rPr>
              <a:t>jsou společné pro všechny RVP a vyjadřují požadavek na vzdělanostní a osobnostní  profil žáka. Záměrem středoškolského odborného vzdělávání je připravit žáka na úspěšný a smysluplný profesní i soukromý život v podmínkách vyvíjejícího se světa: učit se poznávat, učit se pracovat a jednat, učit se být, učit se žít společně. </a:t>
            </a:r>
          </a:p>
          <a:p>
            <a:pPr marL="0" indent="0" algn="just">
              <a:buNone/>
            </a:pPr>
            <a:r>
              <a:rPr lang="cs-CZ" sz="2000" dirty="0" smtClean="0">
                <a:latin typeface="Times New Roman" panose="02020603050405020304" pitchFamily="18" charset="0"/>
                <a:cs typeface="Times New Roman" panose="02020603050405020304" pitchFamily="18" charset="0"/>
              </a:rPr>
              <a:t> </a:t>
            </a:r>
          </a:p>
          <a:p>
            <a:pPr algn="just"/>
            <a:r>
              <a:rPr lang="cs-CZ" sz="2000" dirty="0" smtClean="0">
                <a:latin typeface="Times New Roman" panose="02020603050405020304" pitchFamily="18" charset="0"/>
                <a:cs typeface="Times New Roman" panose="02020603050405020304" pitchFamily="18" charset="0"/>
              </a:rPr>
              <a:t>Obecné cílové kategorie jsou formulovány pomocí tzv. </a:t>
            </a:r>
            <a:r>
              <a:rPr lang="cs-CZ" sz="2000" b="1" dirty="0" smtClean="0">
                <a:latin typeface="Times New Roman" panose="02020603050405020304" pitchFamily="18" charset="0"/>
                <a:cs typeface="Times New Roman" panose="02020603050405020304" pitchFamily="18" charset="0"/>
              </a:rPr>
              <a:t>klíčových kompetencí (hlavních, přenositelných kvalit osobnosti, které jsou třeba pro úspěšný život v dnešní společnosti). </a:t>
            </a:r>
            <a:r>
              <a:rPr lang="cs-CZ" sz="2000" dirty="0" smtClean="0">
                <a:latin typeface="Times New Roman" panose="02020603050405020304" pitchFamily="18" charset="0"/>
                <a:cs typeface="Times New Roman" panose="02020603050405020304" pitchFamily="18" charset="0"/>
              </a:rPr>
              <a:t>Jsou to hlavní pilíře, které jsou společně pro všechny obory na středních školách a obsahují vědomosti, dovednosti, postoje a hodnotové orientace. </a:t>
            </a: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8</a:t>
            </a:fld>
            <a:endParaRPr lang="cs-CZ"/>
          </a:p>
        </p:txBody>
      </p:sp>
    </p:spTree>
    <p:extLst>
      <p:ext uri="{BB962C8B-B14F-4D97-AF65-F5344CB8AC3E}">
        <p14:creationId xmlns:p14="http://schemas.microsoft.com/office/powerpoint/2010/main" val="2223770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688632"/>
          </a:xfrm>
        </p:spPr>
        <p:txBody>
          <a:bodyPr/>
          <a:lstStyle/>
          <a:p>
            <a:pPr lvl="0" algn="just"/>
            <a:r>
              <a:rPr lang="cs-CZ" sz="2000" dirty="0">
                <a:solidFill>
                  <a:prstClr val="black"/>
                </a:solidFill>
                <a:latin typeface="Times New Roman" panose="02020603050405020304" pitchFamily="18" charset="0"/>
                <a:cs typeface="Times New Roman" panose="02020603050405020304" pitchFamily="18" charset="0"/>
              </a:rPr>
              <a:t>Klíčové kompetence jsou </a:t>
            </a:r>
            <a:r>
              <a:rPr lang="cs-CZ" sz="2000" b="1" dirty="0">
                <a:solidFill>
                  <a:prstClr val="black"/>
                </a:solidFill>
                <a:latin typeface="Times New Roman" panose="02020603050405020304" pitchFamily="18" charset="0"/>
                <a:cs typeface="Times New Roman" panose="02020603050405020304" pitchFamily="18" charset="0"/>
              </a:rPr>
              <a:t>následující:</a:t>
            </a:r>
            <a:r>
              <a:rPr lang="cs-CZ" sz="2000" dirty="0">
                <a:solidFill>
                  <a:prstClr val="black"/>
                </a:solidFill>
                <a:latin typeface="Times New Roman" panose="02020603050405020304" pitchFamily="18" charset="0"/>
                <a:cs typeface="Times New Roman" panose="02020603050405020304" pitchFamily="18" charset="0"/>
              </a:rPr>
              <a:t> komunikativní kompetence, personální kompetence, sociální kompetence, kompetence k řešení problémů, kompetence využívat prostředky informačních a komunikačních technologií, kompetence, aplikovat základní matematické postupy při řešení praktických úloh, kompetence k pracovnímu uplatnění. </a:t>
            </a:r>
          </a:p>
          <a:p>
            <a:pPr marL="0" lvl="0" indent="0" algn="just">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lvl="0" algn="just"/>
            <a:r>
              <a:rPr lang="cs-CZ" sz="2000" dirty="0" smtClean="0">
                <a:solidFill>
                  <a:prstClr val="black"/>
                </a:solidFill>
                <a:latin typeface="Times New Roman" panose="02020603050405020304" pitchFamily="18" charset="0"/>
                <a:cs typeface="Times New Roman" panose="02020603050405020304" pitchFamily="18" charset="0"/>
              </a:rPr>
              <a:t>Specifické </a:t>
            </a:r>
            <a:r>
              <a:rPr lang="cs-CZ" sz="2000" dirty="0">
                <a:solidFill>
                  <a:prstClr val="black"/>
                </a:solidFill>
                <a:latin typeface="Times New Roman" panose="02020603050405020304" pitchFamily="18" charset="0"/>
                <a:cs typeface="Times New Roman" panose="02020603050405020304" pitchFamily="18" charset="0"/>
              </a:rPr>
              <a:t>jsou </a:t>
            </a:r>
            <a:r>
              <a:rPr lang="cs-CZ" sz="2000" b="1" dirty="0">
                <a:solidFill>
                  <a:prstClr val="black"/>
                </a:solidFill>
                <a:latin typeface="Times New Roman" panose="02020603050405020304" pitchFamily="18" charset="0"/>
                <a:cs typeface="Times New Roman" panose="02020603050405020304" pitchFamily="18" charset="0"/>
              </a:rPr>
              <a:t>odborné kompetence,</a:t>
            </a:r>
            <a:r>
              <a:rPr lang="cs-CZ" sz="2000" dirty="0">
                <a:solidFill>
                  <a:prstClr val="black"/>
                </a:solidFill>
                <a:latin typeface="Times New Roman" panose="02020603050405020304" pitchFamily="18" charset="0"/>
                <a:cs typeface="Times New Roman" panose="02020603050405020304" pitchFamily="18" charset="0"/>
              </a:rPr>
              <a:t> které se vztahují k danému povolání a výkonu činností v rámci daného oboru. Odvíjejí se od kvalifikačních požadavků na výkon příslušného povolání. </a:t>
            </a:r>
            <a:r>
              <a:rPr lang="cs-CZ" sz="2000" dirty="0" smtClean="0">
                <a:solidFill>
                  <a:prstClr val="black"/>
                </a:solidFill>
                <a:latin typeface="Times New Roman" panose="02020603050405020304" pitchFamily="18" charset="0"/>
                <a:cs typeface="Times New Roman" panose="02020603050405020304" pitchFamily="18" charset="0"/>
              </a:rPr>
              <a:t>Příklad odborných kompetencí (obor automechanik): </a:t>
            </a:r>
          </a:p>
          <a:p>
            <a:pPr marL="360363" lvl="0" indent="0" algn="just">
              <a:buNone/>
            </a:pPr>
            <a:r>
              <a:rPr lang="cs-CZ" sz="2000" dirty="0" smtClean="0">
                <a:solidFill>
                  <a:prstClr val="black"/>
                </a:solidFill>
                <a:latin typeface="Times New Roman" panose="02020603050405020304" pitchFamily="18" charset="0"/>
                <a:cs typeface="Times New Roman" panose="02020603050405020304" pitchFamily="18" charset="0"/>
              </a:rPr>
              <a:t>1. Provádět montáže, opravy a seřízení silničních vozidel (absolvent zvládá přípravu a organizaci pracoviště, volí a používá vhodnou technickou dokumentaci, volí a používá stroje, nástroje, zařízení, běžné i speciální nářadí….).</a:t>
            </a:r>
            <a:endParaRPr lang="cs-CZ" dirty="0" smtClean="0"/>
          </a:p>
          <a:p>
            <a:pPr marL="360363" lvl="0" indent="0" algn="just">
              <a:buNone/>
            </a:pPr>
            <a:r>
              <a:rPr lang="cs-CZ" sz="2000" dirty="0" smtClean="0">
                <a:solidFill>
                  <a:prstClr val="black"/>
                </a:solidFill>
                <a:latin typeface="Times New Roman" panose="02020603050405020304" pitchFamily="18" charset="0"/>
                <a:cs typeface="Times New Roman" panose="02020603050405020304" pitchFamily="18" charset="0"/>
              </a:rPr>
              <a:t>2. Usilovat o nejvyšší kvalitu své práce, výrobků a služeb (absolvent chápe kvalitu jako významný nástroj konkurenceschopnosti a dobrého jména podniku, dodržuje stanovené normy…).</a:t>
            </a:r>
            <a:endParaRPr lang="cs-CZ" sz="2000"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9E4450E5-EFE9-4847-957B-B1EDDFF3ACBD}" type="slidenum">
              <a:rPr lang="cs-CZ" smtClean="0"/>
              <a:t>9</a:t>
            </a:fld>
            <a:endParaRPr lang="cs-CZ"/>
          </a:p>
        </p:txBody>
      </p:sp>
    </p:spTree>
    <p:extLst>
      <p:ext uri="{BB962C8B-B14F-4D97-AF65-F5344CB8AC3E}">
        <p14:creationId xmlns:p14="http://schemas.microsoft.com/office/powerpoint/2010/main" val="2557418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1693</TotalTime>
  <Words>6272</Words>
  <Application>Microsoft Office PowerPoint</Application>
  <PresentationFormat>Předvádění na obrazovce (4:3)</PresentationFormat>
  <Paragraphs>386</Paragraphs>
  <Slides>47</Slides>
  <Notes>0</Notes>
  <HiddenSlides>0</HiddenSlides>
  <MMClips>0</MMClips>
  <ScaleCrop>false</ScaleCrop>
  <HeadingPairs>
    <vt:vector size="4" baseType="variant">
      <vt:variant>
        <vt:lpstr>Motiv</vt:lpstr>
      </vt:variant>
      <vt:variant>
        <vt:i4>1</vt:i4>
      </vt:variant>
      <vt:variant>
        <vt:lpstr>Nadpisy snímků</vt:lpstr>
      </vt:variant>
      <vt:variant>
        <vt:i4>47</vt:i4>
      </vt:variant>
    </vt:vector>
  </HeadingPairs>
  <TitlesOfParts>
    <vt:vector size="48" baseType="lpstr">
      <vt:lpstr>Motiv systému Office</vt:lpstr>
      <vt:lpstr>Teorie a metodika výchovy pro střední odborné školy (vybrané kapitoly)   Výuková opora</vt:lpstr>
      <vt:lpstr>Prezentace aplikace PowerPoint</vt:lpstr>
      <vt:lpstr>Prezentace aplikace PowerPoint</vt:lpstr>
      <vt:lpstr>Prezentace aplikace PowerPoint</vt:lpstr>
      <vt:lpstr>Prezentace aplikace PowerPoint</vt:lpstr>
      <vt:lpstr>Prezentace aplikace PowerPoint</vt:lpstr>
      <vt:lpstr>2. Výchovné působení školy</vt:lpstr>
      <vt:lpstr>Prezentace aplikace PowerPoint</vt:lpstr>
      <vt:lpstr>Prezentace aplikace PowerPoint</vt:lpstr>
      <vt:lpstr>3. Hodnotová orientace v současnosti a výchova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5. Kázeň a ukázněnost jako společenské a pedagogické jevy </vt:lpstr>
      <vt:lpstr>Prezentace aplikace PowerPoint</vt:lpstr>
      <vt:lpstr>Prezentace aplikace PowerPoint</vt:lpstr>
      <vt:lpstr>Prezentace aplikace PowerPoint</vt:lpstr>
      <vt:lpstr>Prezentace aplikace PowerPoint</vt:lpstr>
      <vt:lpstr>6. Škola a sociálně patologické jevy žáků</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7. Diagnostika problémových žáků ve škole</vt:lpstr>
      <vt:lpstr>Prezentace aplikace PowerPoint</vt:lpstr>
      <vt:lpstr>Prezentace aplikace PowerPoint</vt:lpstr>
      <vt:lpstr>Prezentace aplikace PowerPoint</vt:lpstr>
      <vt:lpstr>Prezentace aplikace PowerPoint</vt:lpstr>
      <vt:lpstr>Prezentace aplikace PowerPoint</vt:lpstr>
      <vt:lpstr>8. Škola a rodina jako výchovní činitelé</vt:lpstr>
      <vt:lpstr>Prezentace aplikace PowerPoint</vt:lpstr>
      <vt:lpstr>9. Profesní orientace žáků</vt:lpstr>
      <vt:lpstr>Prezentace aplikace PowerPoint</vt:lpstr>
      <vt:lpstr>Prezentace aplikace PowerPoint</vt:lpstr>
      <vt:lpstr>Prezentace aplikace PowerPoint</vt:lpstr>
      <vt:lpstr>11. Utváření klimatu ve škole a výchovné skupině</vt:lpstr>
      <vt:lpstr>Prezentace aplikace PowerPoint</vt:lpstr>
      <vt:lpstr>12. Výchova mimo školu</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a metodika výchovy pro bakalářské studium učitelství praktického vyučování   Výuková opora</dc:title>
  <dc:creator>PPecina</dc:creator>
  <cp:lastModifiedBy>PPecina</cp:lastModifiedBy>
  <cp:revision>116</cp:revision>
  <dcterms:created xsi:type="dcterms:W3CDTF">2016-02-10T12:01:06Z</dcterms:created>
  <dcterms:modified xsi:type="dcterms:W3CDTF">2016-04-09T07:00:39Z</dcterms:modified>
</cp:coreProperties>
</file>