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64" r:id="rId11"/>
    <p:sldId id="273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91" d="100"/>
          <a:sy n="91" d="100"/>
        </p:scale>
        <p:origin x="-210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C64E1F-67B8-49F7-A7AE-F67D3D5FCA0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00FB1-98C6-4F7D-9002-D077F26B55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29987-31C3-4587-A133-1ABC44ECB84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14F1A-DA62-4F83-9A88-3F010E01BC9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B7EF-E47F-4C33-9D17-A8984E01B2B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673888-C7B7-490A-A11A-8D1F93B8906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F35B7-0AC1-451F-BF21-6D3CB092A19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155D3-7748-4CAD-B537-9AED7FF070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7F81B-F204-4E2C-AFE5-2357D1B4BF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779D10-0A70-48E8-9881-C420F46672B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A1EB1F-1258-4E2A-BF1D-A05C6384A49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E576E9A-F9F5-423B-930C-84BD78341F9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 w="9525"/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cs-CZ" altLang="cs-CZ" sz="4400" b="1" dirty="0" smtClean="0"/>
              <a:t>J</a:t>
            </a:r>
            <a:r>
              <a:rPr lang="cs-CZ" altLang="cs-CZ" sz="4400" b="1" cap="none" dirty="0" smtClean="0"/>
              <a:t>ak se děti učí</a:t>
            </a:r>
            <a:r>
              <a:rPr lang="cs-CZ" altLang="cs-CZ" sz="4400" b="1" dirty="0"/>
              <a:t/>
            </a:r>
            <a:br>
              <a:rPr lang="cs-CZ" altLang="cs-CZ" sz="4400" b="1" dirty="0"/>
            </a:br>
            <a:r>
              <a:rPr lang="cs-CZ" altLang="cs-CZ" sz="3600" b="1" dirty="0"/>
              <a:t>           </a:t>
            </a:r>
            <a:r>
              <a:rPr lang="cs-CZ" altLang="cs-CZ" sz="3600" b="1" dirty="0" smtClean="0"/>
              <a:t>                           </a:t>
            </a:r>
            <a:r>
              <a:rPr lang="cs-CZ" altLang="cs-CZ" sz="3200" dirty="0" smtClean="0"/>
              <a:t>(</a:t>
            </a:r>
            <a:r>
              <a:rPr lang="cs-CZ" altLang="cs-CZ" sz="3200" cap="none" dirty="0"/>
              <a:t>jak poznávají svět</a:t>
            </a:r>
            <a:r>
              <a:rPr lang="cs-CZ" altLang="cs-CZ" sz="3200" dirty="0"/>
              <a:t>)</a:t>
            </a:r>
            <a:endParaRPr lang="cs-CZ" altLang="cs-CZ" sz="32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645024"/>
            <a:ext cx="6400800" cy="1152128"/>
          </a:xfrm>
          <a:ln w="9525"/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 dirty="0" smtClean="0"/>
              <a:t>Geneze pojetí času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Operační cvičení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cs-CZ" altLang="cs-CZ" sz="2300" dirty="0" smtClean="0">
                <a:cs typeface="Times New Roman" pitchFamily="18" charset="0"/>
              </a:rPr>
              <a:t>Nakresli svůj vlastní rodokmen (stěžejní úkol) – uvědomění </a:t>
            </a:r>
            <a:r>
              <a:rPr lang="cs-CZ" altLang="cs-CZ" sz="2300" dirty="0">
                <a:cs typeface="Times New Roman" pitchFamily="18" charset="0"/>
              </a:rPr>
              <a:t>si významu pojmu </a:t>
            </a:r>
            <a:r>
              <a:rPr lang="cs-CZ" altLang="cs-CZ" sz="2300" dirty="0" smtClean="0">
                <a:cs typeface="Times New Roman" pitchFamily="18" charset="0"/>
              </a:rPr>
              <a:t>„matka“</a:t>
            </a:r>
            <a:endParaRPr lang="cs-CZ" altLang="cs-CZ" sz="2300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300" i="1" dirty="0" smtClean="0">
                <a:cs typeface="Times New Roman" pitchFamily="18" charset="0"/>
              </a:rPr>
              <a:t>Můžou </a:t>
            </a:r>
            <a:r>
              <a:rPr lang="cs-CZ" altLang="cs-CZ" sz="2300" i="1" dirty="0">
                <a:cs typeface="Times New Roman" pitchFamily="18" charset="0"/>
              </a:rPr>
              <a:t>existovat na světě lidé, kteří nemají matku (otce)</a:t>
            </a:r>
            <a:r>
              <a:rPr lang="cs-CZ" altLang="cs-CZ" sz="2300" i="1" dirty="0"/>
              <a:t>? </a:t>
            </a:r>
            <a:r>
              <a:rPr lang="cs-CZ" altLang="cs-CZ" sz="2300" i="1" dirty="0">
                <a:cs typeface="Times New Roman" pitchFamily="18" charset="0"/>
              </a:rPr>
              <a:t>Proč ne (ano)? Všichni lidé mají matku (otce), i když je nemusí </a:t>
            </a:r>
            <a:r>
              <a:rPr lang="cs-CZ" altLang="cs-CZ" sz="2300" i="1" dirty="0" smtClean="0">
                <a:cs typeface="Times New Roman" pitchFamily="18" charset="0"/>
              </a:rPr>
              <a:t>znát.</a:t>
            </a:r>
            <a:r>
              <a:rPr lang="cs-CZ" altLang="cs-CZ" sz="2300" dirty="0" smtClean="0">
                <a:cs typeface="Times New Roman" pitchFamily="18" charset="0"/>
              </a:rPr>
              <a:t> </a:t>
            </a:r>
            <a:r>
              <a:rPr lang="cs-CZ" altLang="cs-CZ" sz="2300" i="1" dirty="0" smtClean="0">
                <a:cs typeface="Times New Roman" pitchFamily="18" charset="0"/>
              </a:rPr>
              <a:t>Hlavním </a:t>
            </a:r>
            <a:r>
              <a:rPr lang="cs-CZ" altLang="cs-CZ" sz="2300" i="1" dirty="0">
                <a:cs typeface="Times New Roman" pitchFamily="18" charset="0"/>
              </a:rPr>
              <a:t>zdrojem poznatků je jazyk dětí: Jak víš, že ta maminka, kterou máš, je tvoje maminka? (jméno, podoba, péče, fotografie, </a:t>
            </a:r>
            <a:r>
              <a:rPr lang="cs-CZ" altLang="cs-CZ" sz="2300" i="1" dirty="0" smtClean="0">
                <a:cs typeface="Times New Roman" pitchFamily="18" charset="0"/>
              </a:rPr>
              <a:t>povídání prarodičů…) </a:t>
            </a:r>
            <a:r>
              <a:rPr lang="cs-CZ" altLang="cs-CZ" sz="2300" i="1" dirty="0">
                <a:cs typeface="Times New Roman" pitchFamily="18" charset="0"/>
              </a:rPr>
              <a:t>- jde o tzv. zástupné </a:t>
            </a:r>
            <a:r>
              <a:rPr lang="cs-CZ" altLang="cs-CZ" sz="2300" i="1" dirty="0" smtClean="0">
                <a:cs typeface="Times New Roman" pitchFamily="18" charset="0"/>
              </a:rPr>
              <a:t>role.</a:t>
            </a:r>
            <a:r>
              <a:rPr lang="cs-CZ" altLang="cs-CZ" sz="2300" i="1" dirty="0" smtClean="0"/>
              <a:t> </a:t>
            </a:r>
            <a:r>
              <a:rPr lang="cs-CZ" altLang="cs-CZ" sz="2300" i="1" dirty="0" smtClean="0">
                <a:cs typeface="Times New Roman" pitchFamily="18" charset="0"/>
              </a:rPr>
              <a:t>Nezástupná </a:t>
            </a:r>
            <a:r>
              <a:rPr lang="cs-CZ" altLang="cs-CZ" sz="2300" i="1" dirty="0">
                <a:cs typeface="Times New Roman" pitchFamily="18" charset="0"/>
              </a:rPr>
              <a:t>role matky</a:t>
            </a:r>
            <a:r>
              <a:rPr lang="cs-CZ" altLang="cs-CZ" sz="2300" i="1" dirty="0"/>
              <a:t> </a:t>
            </a:r>
            <a:r>
              <a:rPr lang="cs-CZ" altLang="cs-CZ" sz="2300" i="1" dirty="0" smtClean="0"/>
              <a:t>je</a:t>
            </a:r>
            <a:r>
              <a:rPr lang="cs-CZ" altLang="cs-CZ" sz="2300" i="1" dirty="0" smtClean="0">
                <a:cs typeface="Times New Roman" pitchFamily="18" charset="0"/>
              </a:rPr>
              <a:t> </a:t>
            </a:r>
            <a:r>
              <a:rPr lang="cs-CZ" altLang="cs-CZ" sz="2300" i="1" dirty="0">
                <a:cs typeface="Times New Roman" pitchFamily="18" charset="0"/>
              </a:rPr>
              <a:t>to, že jsem se jí narodil(a</a:t>
            </a:r>
            <a:r>
              <a:rPr lang="cs-CZ" altLang="cs-CZ" sz="2300" i="1" dirty="0" smtClean="0">
                <a:cs typeface="Times New Roman" pitchFamily="18" charset="0"/>
              </a:rPr>
              <a:t>).</a:t>
            </a:r>
          </a:p>
          <a:p>
            <a:pPr>
              <a:lnSpc>
                <a:spcPct val="90000"/>
              </a:lnSpc>
            </a:pPr>
            <a:r>
              <a:rPr lang="cs-CZ" altLang="cs-CZ" sz="2300" dirty="0" smtClean="0">
                <a:cs typeface="Times New Roman" pitchFamily="18" charset="0"/>
              </a:rPr>
              <a:t>Zaujmi </a:t>
            </a:r>
            <a:r>
              <a:rPr lang="cs-CZ" altLang="cs-CZ" sz="2300" dirty="0">
                <a:cs typeface="Times New Roman" pitchFamily="18" charset="0"/>
              </a:rPr>
              <a:t>stanovisko svého otce v </a:t>
            </a:r>
            <a:r>
              <a:rPr lang="cs-CZ" altLang="cs-CZ" sz="2300" dirty="0" smtClean="0">
                <a:cs typeface="Times New Roman" pitchFamily="18" charset="0"/>
              </a:rPr>
              <a:t>rodině (zvládnout </a:t>
            </a:r>
            <a:r>
              <a:rPr lang="cs-CZ" altLang="cs-CZ" sz="2300" dirty="0">
                <a:cs typeface="Times New Roman" pitchFamily="18" charset="0"/>
              </a:rPr>
              <a:t>základní genealogickou relaci </a:t>
            </a:r>
            <a:r>
              <a:rPr lang="cs-CZ" altLang="cs-CZ" sz="2300" dirty="0" smtClean="0">
                <a:cs typeface="Times New Roman" pitchFamily="18" charset="0"/>
              </a:rPr>
              <a:t>otec – syn/dcera)</a:t>
            </a:r>
            <a:endParaRPr lang="cs-CZ" altLang="cs-CZ" sz="2300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300" i="1" dirty="0" smtClean="0">
                <a:cs typeface="Times New Roman" pitchFamily="18" charset="0"/>
              </a:rPr>
              <a:t>P</a:t>
            </a:r>
            <a:r>
              <a:rPr lang="cs-CZ" altLang="cs-CZ" sz="2300" i="1" dirty="0" smtClean="0">
                <a:cs typeface="Times New Roman" pitchFamily="18" charset="0"/>
              </a:rPr>
              <a:t>ředstav </a:t>
            </a:r>
            <a:r>
              <a:rPr lang="cs-CZ" altLang="cs-CZ" sz="2300" i="1" dirty="0">
                <a:cs typeface="Times New Roman" pitchFamily="18" charset="0"/>
              </a:rPr>
              <a:t>si jeho </a:t>
            </a:r>
            <a:r>
              <a:rPr lang="cs-CZ" altLang="cs-CZ" sz="2300" i="1" dirty="0" smtClean="0">
                <a:cs typeface="Times New Roman" pitchFamily="18" charset="0"/>
              </a:rPr>
              <a:t>syny</a:t>
            </a:r>
            <a:r>
              <a:rPr lang="cs-CZ" altLang="cs-CZ" sz="2300" dirty="0" smtClean="0">
                <a:cs typeface="Times New Roman" pitchFamily="18" charset="0"/>
              </a:rPr>
              <a:t>, </a:t>
            </a:r>
            <a:r>
              <a:rPr lang="cs-CZ" altLang="cs-CZ" sz="2300" i="1" dirty="0" smtClean="0">
                <a:cs typeface="Times New Roman" pitchFamily="18" charset="0"/>
              </a:rPr>
              <a:t>vyčleň </a:t>
            </a:r>
            <a:r>
              <a:rPr lang="cs-CZ" altLang="cs-CZ" sz="2300" i="1" dirty="0">
                <a:cs typeface="Times New Roman" pitchFamily="18" charset="0"/>
              </a:rPr>
              <a:t>z nich toho, který „není můj </a:t>
            </a:r>
            <a:r>
              <a:rPr lang="cs-CZ" altLang="cs-CZ" sz="2300" i="1" dirty="0" smtClean="0">
                <a:cs typeface="Times New Roman" pitchFamily="18" charset="0"/>
              </a:rPr>
              <a:t>bratr“… AHA</a:t>
            </a:r>
            <a:r>
              <a:rPr lang="cs-CZ" altLang="cs-CZ" sz="2300" i="1" dirty="0">
                <a:cs typeface="Times New Roman" pitchFamily="18" charset="0"/>
              </a:rPr>
              <a:t>!!!   </a:t>
            </a:r>
            <a:r>
              <a:rPr lang="cs-CZ" altLang="cs-CZ" sz="2300" dirty="0"/>
              <a:t>(</a:t>
            </a:r>
            <a:r>
              <a:rPr lang="cs-CZ" altLang="cs-CZ" sz="2300" dirty="0" smtClean="0">
                <a:cs typeface="Times New Roman" pitchFamily="18" charset="0"/>
              </a:rPr>
              <a:t>dítě </a:t>
            </a:r>
            <a:r>
              <a:rPr lang="cs-CZ" altLang="cs-CZ" sz="2300" dirty="0">
                <a:cs typeface="Times New Roman" pitchFamily="18" charset="0"/>
              </a:rPr>
              <a:t>dále netápe, </a:t>
            </a:r>
            <a:r>
              <a:rPr lang="cs-CZ" altLang="cs-CZ" sz="2300" dirty="0" smtClean="0">
                <a:cs typeface="Times New Roman" pitchFamily="18" charset="0"/>
              </a:rPr>
              <a:t>ví</a:t>
            </a:r>
            <a:r>
              <a:rPr lang="cs-CZ" altLang="cs-CZ" sz="2300" dirty="0" smtClean="0"/>
              <a:t>: </a:t>
            </a:r>
            <a:r>
              <a:rPr lang="cs-CZ" altLang="cs-CZ" sz="2300" dirty="0" smtClean="0">
                <a:cs typeface="Times New Roman" pitchFamily="18" charset="0"/>
              </a:rPr>
              <a:t>synem </a:t>
            </a:r>
            <a:r>
              <a:rPr lang="cs-CZ" altLang="cs-CZ" sz="2300" dirty="0">
                <a:cs typeface="Times New Roman" pitchFamily="18" charset="0"/>
              </a:rPr>
              <a:t>svého otce jsem </a:t>
            </a:r>
            <a:r>
              <a:rPr lang="cs-CZ" altLang="cs-CZ" sz="2300" dirty="0" smtClean="0">
                <a:cs typeface="Times New Roman" pitchFamily="18" charset="0"/>
              </a:rPr>
              <a:t>já</a:t>
            </a:r>
            <a:r>
              <a:rPr lang="cs-CZ" altLang="cs-CZ" sz="2300" dirty="0" smtClean="0"/>
              <a:t>; </a:t>
            </a:r>
            <a:r>
              <a:rPr lang="cs-CZ" altLang="cs-CZ" sz="2300" dirty="0" smtClean="0">
                <a:cs typeface="Times New Roman" pitchFamily="18" charset="0"/>
              </a:rPr>
              <a:t>jsem-li </a:t>
            </a:r>
            <a:r>
              <a:rPr lang="cs-CZ" altLang="cs-CZ" sz="2300" dirty="0">
                <a:cs typeface="Times New Roman" pitchFamily="18" charset="0"/>
              </a:rPr>
              <a:t>synem svého otce, pak jsem vnukem jeho </a:t>
            </a:r>
            <a:r>
              <a:rPr lang="cs-CZ" altLang="cs-CZ" sz="2300" dirty="0" smtClean="0">
                <a:cs typeface="Times New Roman" pitchFamily="18" charset="0"/>
              </a:rPr>
              <a:t>otce; jsem-</a:t>
            </a:r>
            <a:r>
              <a:rPr lang="cs-CZ" altLang="cs-CZ" sz="2300" dirty="0" smtClean="0"/>
              <a:t>li </a:t>
            </a:r>
            <a:r>
              <a:rPr lang="cs-CZ" altLang="cs-CZ" sz="2300" dirty="0">
                <a:cs typeface="Times New Roman" pitchFamily="18" charset="0"/>
              </a:rPr>
              <a:t>synem otce, pak jsem synovcem otcova bratra (sestry) a bratrancem jeho (jejích) </a:t>
            </a:r>
            <a:r>
              <a:rPr lang="cs-CZ" altLang="cs-CZ" sz="2300" dirty="0" smtClean="0">
                <a:cs typeface="Times New Roman" pitchFamily="18" charset="0"/>
              </a:rPr>
              <a:t>dětí.</a:t>
            </a:r>
            <a:endParaRPr lang="cs-CZ" altLang="cs-CZ" sz="2300" i="1" dirty="0">
              <a:cs typeface="Times New Roman" pitchFamily="18" charset="0"/>
            </a:endParaRPr>
          </a:p>
          <a:p>
            <a:r>
              <a:rPr lang="cs-CZ" altLang="cs-CZ" sz="2300" dirty="0" smtClean="0">
                <a:cs typeface="Times New Roman" pitchFamily="18" charset="0"/>
              </a:rPr>
              <a:t>Zaujmi </a:t>
            </a:r>
            <a:r>
              <a:rPr lang="cs-CZ" altLang="cs-CZ" sz="2300" dirty="0">
                <a:cs typeface="Times New Roman" pitchFamily="18" charset="0"/>
              </a:rPr>
              <a:t>hledisko druhého v systému rodinných </a:t>
            </a:r>
            <a:r>
              <a:rPr lang="cs-CZ" altLang="cs-CZ" sz="2300" dirty="0" smtClean="0">
                <a:cs typeface="Times New Roman" pitchFamily="18" charset="0"/>
              </a:rPr>
              <a:t>vztahů (synem </a:t>
            </a:r>
            <a:r>
              <a:rPr lang="cs-CZ" altLang="cs-CZ" sz="2300" dirty="0">
                <a:cs typeface="Times New Roman" pitchFamily="18" charset="0"/>
              </a:rPr>
              <a:t>otce jsem já</a:t>
            </a:r>
            <a:r>
              <a:rPr lang="cs-CZ" altLang="cs-CZ" sz="2300" dirty="0" smtClean="0"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cs-CZ" altLang="cs-CZ" sz="2300" i="1" dirty="0"/>
              <a:t>P</a:t>
            </a:r>
            <a:r>
              <a:rPr lang="cs-CZ" altLang="cs-CZ" sz="2300" i="1" dirty="0">
                <a:cs typeface="Times New Roman" pitchFamily="18" charset="0"/>
              </a:rPr>
              <a:t>ředstav si, že se jdeš jako tvůj tatínek zeptat paní učitelky do školy na prospěch jeho syna. </a:t>
            </a:r>
            <a:r>
              <a:rPr lang="cs-CZ" altLang="cs-CZ" sz="2300" i="1" dirty="0"/>
              <a:t> </a:t>
            </a:r>
            <a:r>
              <a:rPr lang="cs-CZ" altLang="cs-CZ" sz="2300" i="1" dirty="0">
                <a:cs typeface="Times New Roman" pitchFamily="18" charset="0"/>
              </a:rPr>
              <a:t>Které otázky asi tatínek paní učitelce </a:t>
            </a:r>
            <a:r>
              <a:rPr lang="cs-CZ" altLang="cs-CZ" sz="2300" i="1" dirty="0" smtClean="0">
                <a:cs typeface="Times New Roman" pitchFamily="18" charset="0"/>
              </a:rPr>
              <a:t>položí?</a:t>
            </a:r>
            <a:r>
              <a:rPr lang="cs-CZ" altLang="cs-CZ" sz="2300" i="1" dirty="0"/>
              <a:t> </a:t>
            </a:r>
            <a:r>
              <a:rPr lang="cs-CZ" altLang="cs-CZ" sz="2300" i="1" dirty="0" smtClean="0"/>
              <a:t>(</a:t>
            </a:r>
            <a:r>
              <a:rPr lang="cs-CZ" altLang="cs-CZ" sz="2300" i="1" dirty="0" smtClean="0">
                <a:cs typeface="Times New Roman" pitchFamily="18" charset="0"/>
              </a:rPr>
              <a:t>pozorujeme </a:t>
            </a:r>
            <a:r>
              <a:rPr lang="cs-CZ" altLang="cs-CZ" sz="2300" i="1" dirty="0">
                <a:cs typeface="Times New Roman" pitchFamily="18" charset="0"/>
              </a:rPr>
              <a:t>schopnost dítěte zaujmout odstup, decentrovat otázky</a:t>
            </a:r>
            <a:r>
              <a:rPr lang="cs-CZ" altLang="cs-CZ" sz="2300" i="1" dirty="0" smtClean="0"/>
              <a:t>).</a:t>
            </a:r>
          </a:p>
          <a:p>
            <a:r>
              <a:rPr lang="cs-CZ" altLang="cs-CZ" sz="2300" dirty="0" smtClean="0"/>
              <a:t>Prohloubení pochopení (navodit operaci vratného vztahu) </a:t>
            </a:r>
          </a:p>
          <a:p>
            <a:pPr marL="0" indent="0">
              <a:buNone/>
            </a:pPr>
            <a:r>
              <a:rPr lang="cs-CZ" altLang="cs-CZ" sz="2300" i="1" dirty="0"/>
              <a:t>N</a:t>
            </a:r>
            <a:r>
              <a:rPr lang="cs-CZ" altLang="cs-CZ" sz="2300" i="1" dirty="0" smtClean="0"/>
              <a:t>arodila jsem se mámě - já jsem její dcera </a:t>
            </a:r>
            <a:r>
              <a:rPr lang="cs-CZ" altLang="cs-CZ" sz="2300" i="1" dirty="0"/>
              <a:t>(TAM) </a:t>
            </a:r>
            <a:r>
              <a:rPr lang="cs-CZ" altLang="cs-CZ" sz="2300" i="1" dirty="0" smtClean="0"/>
              <a:t>X </a:t>
            </a:r>
            <a:r>
              <a:rPr lang="cs-CZ" altLang="cs-CZ" sz="2300" i="1" dirty="0"/>
              <a:t>(ZPĚT) </a:t>
            </a:r>
            <a:r>
              <a:rPr lang="cs-CZ" altLang="cs-CZ" sz="2300" i="1" dirty="0" smtClean="0"/>
              <a:t>dcerou maminky jsem já - ona je moje </a:t>
            </a:r>
            <a:r>
              <a:rPr lang="cs-CZ" altLang="cs-CZ" sz="2300" i="1" dirty="0" smtClean="0"/>
              <a:t>matka.</a:t>
            </a:r>
          </a:p>
          <a:p>
            <a:pPr marL="0" indent="0">
              <a:buNone/>
            </a:pPr>
            <a:endParaRPr lang="cs-CZ" altLang="cs-CZ" sz="2100" i="1" dirty="0" smtClean="0"/>
          </a:p>
          <a:p>
            <a:pPr marL="0" indent="0">
              <a:buNone/>
            </a:pPr>
            <a:endParaRPr lang="cs-CZ" altLang="cs-CZ" sz="2100" i="1" dirty="0" smtClean="0"/>
          </a:p>
          <a:p>
            <a:pPr marL="0" indent="0">
              <a:buNone/>
            </a:pPr>
            <a:endParaRPr lang="cs-CZ" altLang="cs-CZ" sz="2100" i="1" dirty="0" smtClean="0"/>
          </a:p>
          <a:p>
            <a:pPr marL="0" indent="0" algn="r">
              <a:buNone/>
            </a:pPr>
            <a:r>
              <a:rPr lang="cs-CZ" altLang="cs-CZ" sz="2300" dirty="0" smtClean="0">
                <a:latin typeface="+mj-lt"/>
              </a:rPr>
              <a:t>Podmínka</a:t>
            </a:r>
            <a:r>
              <a:rPr lang="cs-CZ" altLang="cs-CZ" sz="2300" dirty="0" smtClean="0">
                <a:latin typeface="+mj-lt"/>
                <a:cs typeface="Times New Roman" pitchFamily="18" charset="0"/>
              </a:rPr>
              <a:t> </a:t>
            </a:r>
            <a:r>
              <a:rPr lang="cs-CZ" altLang="cs-CZ" sz="2300" dirty="0">
                <a:latin typeface="+mj-lt"/>
                <a:cs typeface="Times New Roman" pitchFamily="18" charset="0"/>
              </a:rPr>
              <a:t>vnímání toku historického času: děti dovedou zaujmout  hledisko někoho</a:t>
            </a:r>
            <a:r>
              <a:rPr lang="cs-CZ" altLang="cs-CZ" sz="2300" i="1" dirty="0">
                <a:latin typeface="+mj-lt"/>
                <a:cs typeface="Times New Roman" pitchFamily="18" charset="0"/>
              </a:rPr>
              <a:t>, </a:t>
            </a:r>
            <a:r>
              <a:rPr lang="cs-CZ" altLang="cs-CZ" sz="2300" i="1" dirty="0" smtClean="0">
                <a:latin typeface="+mj-lt"/>
                <a:cs typeface="Times New Roman" pitchFamily="18" charset="0"/>
              </a:rPr>
              <a:t>kdo </a:t>
            </a:r>
            <a:r>
              <a:rPr lang="cs-CZ" altLang="cs-CZ" sz="2300" i="1" dirty="0">
                <a:latin typeface="+mj-lt"/>
                <a:cs typeface="Times New Roman" pitchFamily="18" charset="0"/>
              </a:rPr>
              <a:t>se narodil (žil) dříve než </a:t>
            </a:r>
            <a:r>
              <a:rPr lang="cs-CZ" altLang="cs-CZ" sz="2300" i="1" dirty="0" smtClean="0">
                <a:latin typeface="+mj-lt"/>
                <a:cs typeface="Times New Roman" pitchFamily="18" charset="0"/>
              </a:rPr>
              <a:t>ony, </a:t>
            </a:r>
            <a:r>
              <a:rPr lang="cs-CZ" altLang="cs-CZ" sz="2300" i="1" dirty="0" smtClean="0">
                <a:latin typeface="+mj-lt"/>
              </a:rPr>
              <a:t>a</a:t>
            </a:r>
            <a:r>
              <a:rPr lang="cs-CZ" altLang="cs-CZ" sz="2300" dirty="0" smtClean="0">
                <a:latin typeface="+mj-lt"/>
              </a:rPr>
              <a:t>  </a:t>
            </a:r>
            <a:r>
              <a:rPr lang="cs-CZ" altLang="cs-CZ" sz="2300" dirty="0">
                <a:latin typeface="+mj-lt"/>
                <a:cs typeface="Times New Roman" pitchFamily="18" charset="0"/>
              </a:rPr>
              <a:t>ovládly relaci </a:t>
            </a:r>
            <a:r>
              <a:rPr lang="cs-CZ" altLang="cs-CZ" sz="2300" i="1" dirty="0">
                <a:latin typeface="+mj-lt"/>
                <a:cs typeface="Times New Roman" pitchFamily="18" charset="0"/>
              </a:rPr>
              <a:t>dříve (než) – později (než</a:t>
            </a:r>
            <a:r>
              <a:rPr lang="cs-CZ" altLang="cs-CZ" sz="2300" i="1" dirty="0" smtClean="0">
                <a:latin typeface="+mj-lt"/>
                <a:cs typeface="Times New Roman" pitchFamily="18" charset="0"/>
              </a:rPr>
              <a:t>).</a:t>
            </a:r>
            <a:endParaRPr lang="cs-CZ" altLang="cs-CZ" sz="2300" dirty="0" smtClean="0">
              <a:cs typeface="Times New Roman" pitchFamily="18" charset="0"/>
            </a:endParaRPr>
          </a:p>
        </p:txBody>
      </p:sp>
      <p:sp>
        <p:nvSpPr>
          <p:cNvPr id="2" name="Šipka dolů 1"/>
          <p:cNvSpPr/>
          <p:nvPr/>
        </p:nvSpPr>
        <p:spPr>
          <a:xfrm>
            <a:off x="3635896" y="5400424"/>
            <a:ext cx="309634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smtClean="0">
                <a:cs typeface="Times New Roman" pitchFamily="18" charset="0"/>
              </a:rPr>
              <a:t>Literatura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endParaRPr lang="cs-CZ" altLang="cs-CZ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altLang="cs-CZ" dirty="0" smtClean="0">
                <a:cs typeface="Times New Roman" pitchFamily="18" charset="0"/>
              </a:rPr>
              <a:t>Machalová, M</a:t>
            </a:r>
            <a:r>
              <a:rPr lang="cs-CZ" altLang="cs-CZ" dirty="0">
                <a:cs typeface="Times New Roman" pitchFamily="18" charset="0"/>
              </a:rPr>
              <a:t>. </a:t>
            </a:r>
            <a:r>
              <a:rPr lang="cs-CZ" altLang="cs-CZ" dirty="0" smtClean="0">
                <a:cs typeface="Times New Roman" pitchFamily="18" charset="0"/>
              </a:rPr>
              <a:t>(2004). </a:t>
            </a:r>
            <a:r>
              <a:rPr lang="cs-CZ" altLang="cs-CZ" i="1" dirty="0" smtClean="0">
                <a:cs typeface="Times New Roman" pitchFamily="18" charset="0"/>
              </a:rPr>
              <a:t>Rukopis skript</a:t>
            </a:r>
            <a:r>
              <a:rPr lang="cs-CZ" altLang="cs-CZ" dirty="0" smtClean="0">
                <a:cs typeface="Times New Roman" pitchFamily="18" charset="0"/>
              </a:rPr>
              <a:t>. Brno: </a:t>
            </a:r>
            <a:r>
              <a:rPr lang="cs-CZ" altLang="cs-CZ" dirty="0" err="1" smtClean="0">
                <a:cs typeface="Times New Roman" pitchFamily="18" charset="0"/>
              </a:rPr>
              <a:t>PdF</a:t>
            </a:r>
            <a:r>
              <a:rPr lang="cs-CZ" altLang="cs-CZ" dirty="0" smtClean="0">
                <a:cs typeface="Times New Roman" pitchFamily="18" charset="0"/>
              </a:rPr>
              <a:t> MU.</a:t>
            </a:r>
            <a:endParaRPr lang="cs-CZ" altLang="cs-CZ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altLang="cs-CZ" dirty="0" smtClean="0">
                <a:cs typeface="Times New Roman" pitchFamily="18" charset="0"/>
              </a:rPr>
              <a:t>Vyskočilová, </a:t>
            </a:r>
            <a:r>
              <a:rPr lang="cs-CZ" altLang="cs-CZ" dirty="0">
                <a:cs typeface="Times New Roman" pitchFamily="18" charset="0"/>
              </a:rPr>
              <a:t>E. </a:t>
            </a:r>
            <a:r>
              <a:rPr lang="cs-CZ" altLang="cs-CZ" dirty="0" smtClean="0">
                <a:cs typeface="Times New Roman" pitchFamily="18" charset="0"/>
              </a:rPr>
              <a:t>(1974). Pokus </a:t>
            </a:r>
            <a:r>
              <a:rPr lang="cs-CZ" altLang="cs-CZ" dirty="0">
                <a:cs typeface="Times New Roman" pitchFamily="18" charset="0"/>
              </a:rPr>
              <a:t>vyučovat žáky 2. ročníku chápání historického času na základě genealogie</a:t>
            </a:r>
            <a:r>
              <a:rPr lang="cs-CZ" altLang="cs-CZ" i="1" dirty="0">
                <a:cs typeface="Times New Roman" pitchFamily="18" charset="0"/>
              </a:rPr>
              <a:t>. Komenský, č. 9, </a:t>
            </a:r>
            <a:r>
              <a:rPr lang="cs-CZ" altLang="cs-CZ" i="1" dirty="0" smtClean="0">
                <a:cs typeface="Times New Roman" pitchFamily="18" charset="0"/>
              </a:rPr>
              <a:t>s</a:t>
            </a:r>
            <a:r>
              <a:rPr lang="cs-CZ" altLang="cs-CZ" i="1" dirty="0">
                <a:cs typeface="Times New Roman" pitchFamily="18" charset="0"/>
              </a:rPr>
              <a:t>. 545-553.</a:t>
            </a:r>
            <a:endParaRPr lang="cs-CZ" altLang="cs-CZ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altLang="cs-CZ" dirty="0">
                <a:cs typeface="Times New Roman" pitchFamily="18" charset="0"/>
              </a:rPr>
              <a:t>Vyskočilová, E. </a:t>
            </a:r>
            <a:r>
              <a:rPr lang="cs-CZ" altLang="cs-CZ" dirty="0" smtClean="0">
                <a:cs typeface="Times New Roman" pitchFamily="18" charset="0"/>
              </a:rPr>
              <a:t>(1976). Vytváření </a:t>
            </a:r>
            <a:r>
              <a:rPr lang="cs-CZ" altLang="cs-CZ" dirty="0">
                <a:cs typeface="Times New Roman" pitchFamily="18" charset="0"/>
              </a:rPr>
              <a:t>základů historického myšlení žáků 2. ročníku.</a:t>
            </a:r>
            <a:r>
              <a:rPr lang="cs-CZ" altLang="cs-CZ" i="1" dirty="0">
                <a:cs typeface="Times New Roman" pitchFamily="18" charset="0"/>
              </a:rPr>
              <a:t> Komenský, č. 4, </a:t>
            </a:r>
            <a:r>
              <a:rPr lang="cs-CZ" altLang="cs-CZ" i="1" dirty="0" smtClean="0">
                <a:cs typeface="Times New Roman" pitchFamily="18" charset="0"/>
              </a:rPr>
              <a:t>s</a:t>
            </a:r>
            <a:r>
              <a:rPr lang="cs-CZ" altLang="cs-CZ" i="1" dirty="0">
                <a:cs typeface="Times New Roman" pitchFamily="18" charset="0"/>
              </a:rPr>
              <a:t>. 341-348.</a:t>
            </a:r>
            <a:endParaRPr lang="cs-CZ" altLang="cs-CZ" dirty="0">
              <a:cs typeface="Times New Roman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836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b="1" dirty="0" smtClean="0"/>
              <a:t>Výchozí otázky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/>
          <a:lstStyle/>
          <a:p>
            <a:pPr marL="452438" indent="-452438" eaLnBrk="1" hangingPunct="1">
              <a:buFont typeface="Wingdings" pitchFamily="2" charset="2"/>
              <a:buNone/>
            </a:pPr>
            <a:r>
              <a:rPr lang="cs-CZ" altLang="cs-CZ" b="1" dirty="0" smtClean="0">
                <a:cs typeface="Times New Roman" pitchFamily="18" charset="0"/>
              </a:rPr>
              <a:t>1.  </a:t>
            </a:r>
            <a:r>
              <a:rPr lang="cs-CZ" altLang="cs-CZ" b="1" dirty="0" smtClean="0"/>
              <a:t>P</a:t>
            </a:r>
            <a:r>
              <a:rPr lang="cs-CZ" altLang="cs-CZ" b="1" dirty="0" smtClean="0">
                <a:cs typeface="Times New Roman" pitchFamily="18" charset="0"/>
              </a:rPr>
              <a:t>roč je toto téma důležité ve vzdělávání malých dětí?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800" dirty="0" smtClean="0">
              <a:cs typeface="Times New Roman" pitchFamily="18" charset="0"/>
            </a:endParaRPr>
          </a:p>
          <a:p>
            <a:pPr marL="452438" indent="-452438" eaLnBrk="1" hangingPunct="1">
              <a:buFont typeface="Wingdings" pitchFamily="2" charset="2"/>
              <a:buNone/>
            </a:pPr>
            <a:r>
              <a:rPr lang="cs-CZ" altLang="cs-CZ" b="1" dirty="0" smtClean="0">
                <a:cs typeface="Times New Roman" pitchFamily="18" charset="0"/>
              </a:rPr>
              <a:t>2.  Jaké jsou psychologické zákonitosti dětského chápání času?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800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>
                <a:cs typeface="Times New Roman" pitchFamily="18" charset="0"/>
              </a:rPr>
              <a:t>3.  Jak toho využít ve vyučování na 1. stupni ZŠ?</a:t>
            </a:r>
            <a:endParaRPr lang="cs-CZ" altLang="cs-CZ" dirty="0" smtClean="0">
              <a:cs typeface="Times New Roman" pitchFamily="18" charset="0"/>
            </a:endParaRP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7"/>
            <a:ext cx="8552631" cy="115212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 dirty="0" smtClean="0">
                <a:cs typeface="Times New Roman" pitchFamily="18" charset="0"/>
              </a:rPr>
              <a:t>Centrované vnímání času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cs-CZ" altLang="cs-CZ" dirty="0" smtClean="0">
                <a:cs typeface="Times New Roman" pitchFamily="18" charset="0"/>
              </a:rPr>
              <a:t>6-7leté </a:t>
            </a:r>
            <a:r>
              <a:rPr lang="cs-CZ" altLang="cs-CZ" dirty="0">
                <a:cs typeface="Times New Roman" pitchFamily="18" charset="0"/>
              </a:rPr>
              <a:t>dítě </a:t>
            </a:r>
            <a:r>
              <a:rPr lang="cs-CZ" altLang="cs-CZ" dirty="0" smtClean="0">
                <a:cs typeface="Times New Roman" pitchFamily="18" charset="0"/>
              </a:rPr>
              <a:t>vnímá čas skrze </a:t>
            </a:r>
            <a:r>
              <a:rPr lang="cs-CZ" altLang="cs-CZ" dirty="0">
                <a:cs typeface="Times New Roman" pitchFamily="18" charset="0"/>
              </a:rPr>
              <a:t>vlastní pozici a zkušenost v konkrétních životních </a:t>
            </a:r>
            <a:r>
              <a:rPr lang="cs-CZ" altLang="cs-CZ" dirty="0" smtClean="0">
                <a:cs typeface="Times New Roman" pitchFamily="18" charset="0"/>
              </a:rPr>
              <a:t>situacích: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400" dirty="0" smtClean="0"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400" dirty="0" smtClean="0">
                <a:cs typeface="Times New Roman" pitchFamily="18" charset="0"/>
              </a:rPr>
              <a:t> MINULOST ---</a:t>
            </a:r>
            <a:r>
              <a:rPr lang="cs-CZ" altLang="cs-CZ" sz="2400" dirty="0" smtClean="0"/>
              <a:t>------</a:t>
            </a:r>
            <a:r>
              <a:rPr lang="cs-CZ" altLang="cs-CZ" sz="2400" dirty="0" smtClean="0">
                <a:cs typeface="Times New Roman" pitchFamily="18" charset="0"/>
              </a:rPr>
              <a:t>-PŘÍTOMNO</a:t>
            </a:r>
            <a:r>
              <a:rPr lang="cs-CZ" altLang="cs-CZ" sz="2400" dirty="0" smtClean="0"/>
              <a:t>ST----</a:t>
            </a:r>
            <a:r>
              <a:rPr lang="cs-CZ" altLang="cs-CZ" sz="2400" dirty="0" smtClean="0">
                <a:cs typeface="Times New Roman" pitchFamily="18" charset="0"/>
              </a:rPr>
              <a:t>-----BUDOUCNOST</a:t>
            </a:r>
            <a:r>
              <a:rPr lang="cs-CZ" altLang="cs-CZ" dirty="0" smtClean="0">
                <a:cs typeface="Times New Roman" pitchFamily="18" charset="0"/>
              </a:rPr>
              <a:t>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dirty="0" smtClean="0"/>
              <a:t>     </a:t>
            </a:r>
            <a:r>
              <a:rPr lang="cs-CZ" altLang="cs-CZ" dirty="0" smtClean="0">
                <a:cs typeface="Times New Roman" pitchFamily="18" charset="0"/>
              </a:rPr>
              <a:t>              ___________ </a:t>
            </a:r>
            <a:r>
              <a:rPr lang="cs-CZ" altLang="cs-CZ" b="1" dirty="0" smtClean="0">
                <a:cs typeface="Times New Roman" pitchFamily="18" charset="0"/>
              </a:rPr>
              <a:t>JÁ</a:t>
            </a:r>
            <a:r>
              <a:rPr lang="cs-CZ" altLang="cs-CZ" dirty="0" smtClean="0">
                <a:cs typeface="Times New Roman" pitchFamily="18" charset="0"/>
              </a:rPr>
              <a:t>  ____________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 smtClean="0">
                <a:cs typeface="Times New Roman" pitchFamily="18" charset="0"/>
              </a:rPr>
              <a:t>           minulost         tady a teď     </a:t>
            </a:r>
            <a:r>
              <a:rPr lang="cs-CZ" altLang="cs-CZ" b="1" dirty="0" smtClean="0"/>
              <a:t>    </a:t>
            </a:r>
            <a:r>
              <a:rPr lang="cs-CZ" altLang="cs-CZ" b="1" dirty="0" smtClean="0">
                <a:cs typeface="Times New Roman" pitchFamily="18" charset="0"/>
              </a:rPr>
              <a:t> budoucnost</a:t>
            </a:r>
            <a:endParaRPr lang="cs-CZ" altLang="cs-CZ" dirty="0" smtClean="0"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b="1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b="1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b="1" dirty="0" smtClean="0"/>
          </a:p>
          <a:p>
            <a:pPr marL="0" indent="0" algn="r" eaLnBrk="1" hangingPunct="1">
              <a:lnSpc>
                <a:spcPct val="90000"/>
              </a:lnSpc>
              <a:buNone/>
            </a:pPr>
            <a:r>
              <a:rPr lang="cs-CZ" altLang="cs-CZ" dirty="0" smtClean="0"/>
              <a:t>Děti se tedy do minulosti dívají opačným  směrem, </a:t>
            </a:r>
          </a:p>
          <a:p>
            <a:pPr marL="0" indent="0" algn="r" eaLnBrk="1" hangingPunct="1">
              <a:lnSpc>
                <a:spcPct val="90000"/>
              </a:lnSpc>
              <a:buNone/>
            </a:pPr>
            <a:r>
              <a:rPr lang="cs-CZ" altLang="cs-CZ" dirty="0" smtClean="0"/>
              <a:t>než jak jdou dějiny.</a:t>
            </a:r>
          </a:p>
          <a:p>
            <a:pPr marL="0" indent="0" algn="r" eaLnBrk="1" hangingPunct="1">
              <a:lnSpc>
                <a:spcPct val="90000"/>
              </a:lnSpc>
              <a:buNone/>
            </a:pPr>
            <a:r>
              <a:rPr lang="cs-CZ" altLang="cs-CZ" dirty="0" smtClean="0">
                <a:cs typeface="Times New Roman" pitchFamily="18" charset="0"/>
              </a:rPr>
              <a:t>V učebnicích jsou však historické události líčeny </a:t>
            </a:r>
            <a:r>
              <a:rPr lang="cs-CZ" altLang="cs-CZ" b="1" i="1" dirty="0" err="1" smtClean="0">
                <a:cs typeface="Times New Roman" pitchFamily="18" charset="0"/>
              </a:rPr>
              <a:t>decentrovaně</a:t>
            </a:r>
            <a:r>
              <a:rPr lang="cs-CZ" altLang="cs-CZ" dirty="0">
                <a:cs typeface="Times New Roman" pitchFamily="18" charset="0"/>
              </a:rPr>
              <a:t>.</a:t>
            </a:r>
            <a:endParaRPr lang="cs-CZ" altLang="cs-CZ" dirty="0" smtClean="0">
              <a:cs typeface="Times New Roman" pitchFamily="18" charset="0"/>
            </a:endParaRPr>
          </a:p>
        </p:txBody>
      </p:sp>
      <p:sp>
        <p:nvSpPr>
          <p:cNvPr id="2" name="Šipka dolů 1"/>
          <p:cNvSpPr/>
          <p:nvPr/>
        </p:nvSpPr>
        <p:spPr>
          <a:xfrm>
            <a:off x="611560" y="4077072"/>
            <a:ext cx="223224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3100" b="1" dirty="0" smtClean="0"/>
              <a:t>Základní podmínka pro pochopení toku času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6575" indent="-536575" eaLnBrk="1" hangingPunct="1">
              <a:buNone/>
            </a:pPr>
            <a:r>
              <a:rPr lang="cs-CZ" altLang="cs-CZ" dirty="0" smtClean="0">
                <a:cs typeface="Times New Roman" pitchFamily="18" charset="0"/>
              </a:rPr>
              <a:t>Aby mohlo dítě vnímat historické učivo </a:t>
            </a:r>
            <a:r>
              <a:rPr lang="cs-CZ" altLang="cs-CZ" i="1" dirty="0" err="1" smtClean="0">
                <a:cs typeface="Times New Roman" pitchFamily="18" charset="0"/>
              </a:rPr>
              <a:t>decentrovaně</a:t>
            </a:r>
            <a:r>
              <a:rPr lang="cs-CZ" altLang="cs-CZ" dirty="0" smtClean="0">
                <a:cs typeface="Times New Roman" pitchFamily="18" charset="0"/>
              </a:rPr>
              <a:t>, musí „vystoupit“ ze své pozice a zaujmout „odstup“</a:t>
            </a:r>
            <a:r>
              <a:rPr lang="cs-CZ" altLang="cs-CZ" dirty="0" smtClean="0"/>
              <a:t> (nastává cca ve 3. ročníku).</a:t>
            </a:r>
            <a:endParaRPr lang="cs-CZ" altLang="cs-CZ" dirty="0"/>
          </a:p>
          <a:p>
            <a:pPr marL="536575" indent="-536575" eaLnBrk="1" hangingPunct="1">
              <a:buNone/>
            </a:pPr>
            <a:endParaRPr lang="cs-CZ" altLang="cs-CZ" b="1" dirty="0" smtClean="0"/>
          </a:p>
          <a:p>
            <a:pPr marL="536575" indent="-536575" eaLnBrk="1" hangingPunct="1">
              <a:buNone/>
            </a:pPr>
            <a:endParaRPr lang="cs-CZ" altLang="cs-CZ" b="1" dirty="0"/>
          </a:p>
          <a:p>
            <a:pPr marL="536575" indent="-536575" eaLnBrk="1" hangingPunct="1">
              <a:buNone/>
            </a:pPr>
            <a:endParaRPr lang="cs-CZ" altLang="cs-CZ" b="1" dirty="0" smtClean="0"/>
          </a:p>
          <a:p>
            <a:pPr marL="536575" indent="-536575" eaLnBrk="1" hangingPunct="1">
              <a:buNone/>
            </a:pPr>
            <a:endParaRPr lang="cs-CZ" altLang="cs-CZ" b="1" dirty="0"/>
          </a:p>
          <a:p>
            <a:pPr marL="536575" indent="-536575" algn="r" eaLnBrk="1" hangingPunct="1">
              <a:buNone/>
            </a:pPr>
            <a:r>
              <a:rPr lang="cs-CZ" altLang="cs-CZ" dirty="0" smtClean="0"/>
              <a:t>Musíme mu </a:t>
            </a:r>
            <a:r>
              <a:rPr lang="cs-CZ" altLang="cs-CZ" dirty="0" smtClean="0">
                <a:cs typeface="Times New Roman" pitchFamily="18" charset="0"/>
              </a:rPr>
              <a:t>zprostředk</a:t>
            </a:r>
            <a:r>
              <a:rPr lang="cs-CZ" altLang="cs-CZ" dirty="0" smtClean="0"/>
              <a:t>ovat</a:t>
            </a:r>
            <a:r>
              <a:rPr lang="cs-CZ" altLang="cs-CZ" dirty="0" smtClean="0">
                <a:cs typeface="Times New Roman" pitchFamily="18" charset="0"/>
              </a:rPr>
              <a:t> pochopení relace:</a:t>
            </a:r>
            <a:endParaRPr lang="cs-CZ" altLang="cs-CZ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dirty="0" smtClean="0">
                <a:cs typeface="Times New Roman" pitchFamily="18" charset="0"/>
              </a:rPr>
              <a:t> 					</a:t>
            </a:r>
            <a:r>
              <a:rPr lang="cs-CZ" altLang="cs-CZ" i="1" dirty="0" smtClean="0">
                <a:cs typeface="Times New Roman" pitchFamily="18" charset="0"/>
              </a:rPr>
              <a:t>dříve – později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i="1" dirty="0" smtClean="0">
                <a:cs typeface="Times New Roman" pitchFamily="18" charset="0"/>
              </a:rPr>
              <a:t> 					dříve než – později než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5004048" y="2708920"/>
            <a:ext cx="1728192" cy="18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cs typeface="Times New Roman" pitchFamily="18" charset="0"/>
              </a:rPr>
              <a:t>Zkušenost dětí s časem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352928" cy="47842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600" dirty="0" smtClean="0">
                <a:cs typeface="Times New Roman" pitchFamily="18" charset="0"/>
              </a:rPr>
              <a:t>Děti vědí, že:</a:t>
            </a:r>
          </a:p>
          <a:p>
            <a:pPr marL="0" indent="0">
              <a:buNone/>
            </a:pPr>
            <a:endParaRPr lang="cs-CZ" altLang="cs-CZ" sz="1200" dirty="0">
              <a:cs typeface="Times New Roman" pitchFamily="18" charset="0"/>
            </a:endParaRPr>
          </a:p>
          <a:p>
            <a:r>
              <a:rPr lang="cs-CZ" altLang="cs-CZ" sz="2600" dirty="0" smtClean="0">
                <a:cs typeface="Times New Roman" pitchFamily="18" charset="0"/>
              </a:rPr>
              <a:t>se střídá den s nocí,</a:t>
            </a:r>
          </a:p>
          <a:p>
            <a:r>
              <a:rPr lang="cs-CZ" altLang="cs-CZ" sz="2600" dirty="0" smtClean="0">
                <a:cs typeface="Times New Roman" pitchFamily="18" charset="0"/>
              </a:rPr>
              <a:t>ručičky hodin s posunují a podle toho se vykonávají určité činnosti,</a:t>
            </a:r>
          </a:p>
          <a:p>
            <a:r>
              <a:rPr lang="cs-CZ" altLang="cs-CZ" sz="2600" dirty="0" smtClean="0">
                <a:cs typeface="Times New Roman" pitchFamily="18" charset="0"/>
              </a:rPr>
              <a:t>dny v týdnu</a:t>
            </a:r>
            <a:r>
              <a:rPr lang="cs-CZ" altLang="cs-CZ" sz="2600" dirty="0">
                <a:cs typeface="Times New Roman" pitchFamily="18" charset="0"/>
              </a:rPr>
              <a:t> </a:t>
            </a:r>
            <a:r>
              <a:rPr lang="cs-CZ" altLang="cs-CZ" sz="2600" dirty="0" smtClean="0">
                <a:cs typeface="Times New Roman" pitchFamily="18" charset="0"/>
              </a:rPr>
              <a:t>postupují v cyklu,</a:t>
            </a:r>
            <a:endParaRPr lang="cs-CZ" altLang="cs-CZ" sz="2600" dirty="0" smtClean="0"/>
          </a:p>
          <a:p>
            <a:r>
              <a:rPr lang="cs-CZ" altLang="cs-CZ" sz="2600" dirty="0">
                <a:cs typeface="Times New Roman" pitchFamily="18" charset="0"/>
              </a:rPr>
              <a:t>s</a:t>
            </a:r>
            <a:r>
              <a:rPr lang="cs-CZ" altLang="cs-CZ" sz="2600" dirty="0" smtClean="0">
                <a:cs typeface="Times New Roman" pitchFamily="18" charset="0"/>
              </a:rPr>
              <a:t>e střídají roční období i sled svátků, oslav narozenin apod.,</a:t>
            </a:r>
            <a:endParaRPr lang="cs-CZ" altLang="cs-CZ" sz="2600" dirty="0" smtClean="0"/>
          </a:p>
          <a:p>
            <a:r>
              <a:rPr lang="cs-CZ" altLang="cs-CZ" sz="2600" dirty="0" smtClean="0">
                <a:cs typeface="Times New Roman" pitchFamily="18" charset="0"/>
              </a:rPr>
              <a:t>lidé jsou různě staří, tj. někteří se narodili dříve než jiní – zkušenosti v rodině: děti, rodiče, prarodiče.</a:t>
            </a:r>
          </a:p>
          <a:p>
            <a:pPr eaLnBrk="1" hangingPunct="1"/>
            <a:endParaRPr lang="cs-CZ" altLang="cs-CZ" sz="2800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92696"/>
            <a:ext cx="7924800" cy="115212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cs typeface="Times New Roman" pitchFamily="18" charset="0"/>
              </a:rPr>
              <a:t>Dvě klasická témata na 1. stupni ZŠ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276872"/>
            <a:ext cx="8352928" cy="3974703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>
                <a:cs typeface="Times New Roman" pitchFamily="18" charset="0"/>
              </a:rPr>
              <a:t>V prvouce (vlastivědě, přírodovědě</a:t>
            </a:r>
            <a:r>
              <a:rPr lang="cs-CZ" altLang="cs-CZ" dirty="0" smtClean="0">
                <a:cs typeface="Times New Roman" pitchFamily="18" charset="0"/>
              </a:rPr>
              <a:t>):</a:t>
            </a:r>
            <a:endParaRPr lang="cs-CZ" altLang="cs-CZ" b="1" dirty="0" smtClean="0">
              <a:cs typeface="Times New Roman" pitchFamily="18" charset="0"/>
            </a:endParaRPr>
          </a:p>
          <a:p>
            <a:pPr marL="0" indent="0" eaLnBrk="1" hangingPunct="1">
              <a:buNone/>
            </a:pPr>
            <a:endParaRPr lang="cs-CZ" altLang="cs-CZ" b="1" dirty="0">
              <a:cs typeface="Times New Roman" pitchFamily="18" charset="0"/>
            </a:endParaRPr>
          </a:p>
          <a:p>
            <a:pPr marL="893763" indent="-441325" eaLnBrk="1" hangingPunct="1">
              <a:buNone/>
            </a:pPr>
            <a:r>
              <a:rPr lang="cs-CZ" altLang="cs-CZ" dirty="0" smtClean="0">
                <a:cs typeface="Times New Roman" pitchFamily="18" charset="0"/>
              </a:rPr>
              <a:t>1.  </a:t>
            </a:r>
            <a:r>
              <a:rPr lang="cs-CZ" altLang="cs-CZ" i="1" dirty="0" smtClean="0">
                <a:cs typeface="Times New Roman" pitchFamily="18" charset="0"/>
              </a:rPr>
              <a:t>fyzikální čas: </a:t>
            </a:r>
            <a:r>
              <a:rPr lang="cs-CZ" altLang="cs-CZ" dirty="0" smtClean="0">
                <a:cs typeface="Times New Roman" pitchFamily="18" charset="0"/>
              </a:rPr>
              <a:t>dny, týdny, měsíce, roční období, denní doby (ráno – poledne - večer), kalendář</a:t>
            </a:r>
            <a:r>
              <a:rPr lang="cs-CZ" altLang="cs-CZ" dirty="0" smtClean="0"/>
              <a:t>; HODINY</a:t>
            </a:r>
          </a:p>
          <a:p>
            <a:pPr marL="893763" indent="-441325" eaLnBrk="1" hangingPunct="1">
              <a:buNone/>
            </a:pPr>
            <a:r>
              <a:rPr lang="cs-CZ" altLang="cs-CZ" dirty="0" smtClean="0">
                <a:cs typeface="Times New Roman" pitchFamily="18" charset="0"/>
              </a:rPr>
              <a:t>2.</a:t>
            </a:r>
            <a:r>
              <a:rPr lang="cs-CZ" altLang="cs-CZ" b="1" dirty="0" smtClean="0">
                <a:cs typeface="Times New Roman" pitchFamily="18" charset="0"/>
              </a:rPr>
              <a:t>  </a:t>
            </a:r>
            <a:r>
              <a:rPr lang="cs-CZ" altLang="cs-CZ" i="1" dirty="0" smtClean="0">
                <a:cs typeface="Times New Roman" pitchFamily="18" charset="0"/>
              </a:rPr>
              <a:t>historický čas </a:t>
            </a:r>
            <a:r>
              <a:rPr lang="cs-CZ" altLang="cs-CZ" dirty="0" smtClean="0">
                <a:cs typeface="Times New Roman" pitchFamily="18" charset="0"/>
              </a:rPr>
              <a:t>(jako tok času při střídání generací): rodina a rodokmen (genealogie)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b="1" dirty="0" smtClean="0">
              <a:cs typeface="Times New Roman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ltGray">
          <a:xfrm>
            <a:off x="0" y="277495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altLang="cs-CZ" sz="1400">
                <a:cs typeface="Times New Roman" pitchFamily="18" charset="0"/>
              </a:rPr>
              <a:t> </a:t>
            </a:r>
            <a:endParaRPr lang="cs-CZ" altLang="cs-CZ" sz="1000">
              <a:cs typeface="Times New Roman" pitchFamily="18" charset="0"/>
            </a:endParaRPr>
          </a:p>
          <a:p>
            <a:r>
              <a:rPr lang="cs-CZ" altLang="cs-CZ" sz="1400">
                <a:cs typeface="Times New Roman" pitchFamily="18" charset="0"/>
              </a:rPr>
              <a:t> </a:t>
            </a:r>
            <a:endParaRPr lang="cs-CZ" altLang="cs-CZ"/>
          </a:p>
        </p:txBody>
      </p:sp>
      <p:sp>
        <p:nvSpPr>
          <p:cNvPr id="2" name="Šipka dolů 1"/>
          <p:cNvSpPr/>
          <p:nvPr/>
        </p:nvSpPr>
        <p:spPr>
          <a:xfrm>
            <a:off x="6804248" y="4653136"/>
            <a:ext cx="1080120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cs typeface="Times New Roman" pitchFamily="18" charset="0"/>
              </a:rPr>
              <a:t>Fyzikální čas</a:t>
            </a:r>
            <a:endParaRPr lang="cs-CZ" altLang="cs-CZ" sz="3200" dirty="0" smtClean="0"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676400"/>
            <a:ext cx="8500814" cy="4560912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400" dirty="0" smtClean="0">
                <a:cs typeface="Times New Roman" pitchFamily="18" charset="0"/>
              </a:rPr>
              <a:t>Pro pochopení fyzického času je důležité, aby děti nejen znaly názvy (dní, měsíců…), ale hlavně aby objevily cykličnost, pravidelnost v jejich střídání.</a:t>
            </a:r>
            <a:r>
              <a:rPr lang="cs-CZ" altLang="cs-CZ" sz="2400" u="sng" dirty="0" smtClean="0">
                <a:cs typeface="Times New Roman" pitchFamily="18" charset="0"/>
              </a:rPr>
              <a:t> </a:t>
            </a:r>
            <a:endParaRPr lang="cs-CZ" altLang="cs-CZ" sz="2400" u="sng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4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400" dirty="0" smtClean="0"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200" dirty="0" smtClean="0">
                <a:cs typeface="Times New Roman" pitchFamily="18" charset="0"/>
              </a:rPr>
              <a:t>Zpočátku má seznamování s těmito pojmy prožitkový charakter – ptáme se například:</a:t>
            </a:r>
          </a:p>
          <a:p>
            <a:pPr marL="1071563" indent="-177800">
              <a:lnSpc>
                <a:spcPct val="90000"/>
              </a:lnSpc>
            </a:pPr>
            <a:r>
              <a:rPr lang="cs-CZ" altLang="cs-CZ" sz="2200" i="1" dirty="0" smtClean="0">
                <a:cs typeface="Times New Roman" pitchFamily="18" charset="0"/>
              </a:rPr>
              <a:t>co děláš v pondělí?</a:t>
            </a:r>
            <a:endParaRPr lang="cs-CZ" altLang="cs-CZ" sz="2200" i="1" dirty="0" smtClean="0"/>
          </a:p>
          <a:p>
            <a:pPr marL="1071563" indent="-177800">
              <a:lnSpc>
                <a:spcPct val="90000"/>
              </a:lnSpc>
            </a:pPr>
            <a:r>
              <a:rPr lang="cs-CZ" altLang="cs-CZ" sz="2200" i="1" dirty="0" smtClean="0">
                <a:cs typeface="Times New Roman" pitchFamily="18" charset="0"/>
              </a:rPr>
              <a:t>co děláš v neděli?</a:t>
            </a:r>
            <a:endParaRPr lang="cs-CZ" altLang="cs-CZ" sz="2200" i="1" dirty="0" smtClean="0"/>
          </a:p>
          <a:p>
            <a:pPr marL="1071563" indent="-177800">
              <a:lnSpc>
                <a:spcPct val="90000"/>
              </a:lnSpc>
            </a:pPr>
            <a:r>
              <a:rPr lang="cs-CZ" altLang="cs-CZ" sz="2200" i="1" dirty="0" smtClean="0">
                <a:cs typeface="Times New Roman" pitchFamily="18" charset="0"/>
              </a:rPr>
              <a:t>který den je dnes?</a:t>
            </a:r>
            <a:endParaRPr lang="cs-CZ" altLang="cs-CZ" sz="2200" i="1" dirty="0" smtClean="0"/>
          </a:p>
          <a:p>
            <a:pPr marL="1071563" indent="-177800">
              <a:lnSpc>
                <a:spcPct val="90000"/>
              </a:lnSpc>
            </a:pPr>
            <a:r>
              <a:rPr lang="cs-CZ" altLang="cs-CZ" sz="2200" i="1" dirty="0" smtClean="0">
                <a:cs typeface="Times New Roman" pitchFamily="18" charset="0"/>
              </a:rPr>
              <a:t>který den byl včera?</a:t>
            </a:r>
            <a:endParaRPr lang="cs-CZ" altLang="cs-CZ" sz="2200" i="1" dirty="0" smtClean="0"/>
          </a:p>
          <a:p>
            <a:pPr marL="1071563" indent="-177800">
              <a:lnSpc>
                <a:spcPct val="90000"/>
              </a:lnSpc>
            </a:pPr>
            <a:r>
              <a:rPr lang="cs-CZ" altLang="cs-CZ" sz="2200" i="1" dirty="0" smtClean="0">
                <a:cs typeface="Times New Roman" pitchFamily="18" charset="0"/>
              </a:rPr>
              <a:t>který den je dříve</a:t>
            </a:r>
            <a:r>
              <a:rPr lang="cs-CZ" altLang="cs-CZ" sz="2200" i="1" dirty="0" smtClean="0"/>
              <a:t>?</a:t>
            </a:r>
          </a:p>
          <a:p>
            <a:pPr marL="1071563" indent="-177800">
              <a:lnSpc>
                <a:spcPct val="90000"/>
              </a:lnSpc>
            </a:pPr>
            <a:r>
              <a:rPr lang="cs-CZ" altLang="cs-CZ" sz="2200" i="1" dirty="0" smtClean="0">
                <a:cs typeface="Times New Roman" pitchFamily="18" charset="0"/>
              </a:rPr>
              <a:t>který den je později</a:t>
            </a:r>
            <a:r>
              <a:rPr lang="cs-CZ" altLang="cs-CZ" sz="2200" i="1" dirty="0" smtClean="0"/>
              <a:t>?</a:t>
            </a:r>
          </a:p>
          <a:p>
            <a:pPr marL="1071563" indent="-177800">
              <a:lnSpc>
                <a:spcPct val="90000"/>
              </a:lnSpc>
            </a:pPr>
            <a:r>
              <a:rPr lang="cs-CZ" altLang="cs-CZ" sz="2200" i="1" dirty="0" smtClean="0"/>
              <a:t> </a:t>
            </a:r>
            <a:r>
              <a:rPr lang="cs-CZ" altLang="cs-CZ" sz="2200" i="1" dirty="0" smtClean="0">
                <a:cs typeface="Times New Roman" pitchFamily="18" charset="0"/>
              </a:rPr>
              <a:t>je pondělí dříve než čtvrtek?</a:t>
            </a:r>
            <a:endParaRPr lang="cs-CZ" altLang="cs-CZ" sz="2200" i="1" dirty="0" smtClean="0"/>
          </a:p>
          <a:p>
            <a:pPr marL="1071563" indent="-177800">
              <a:lnSpc>
                <a:spcPct val="90000"/>
              </a:lnSpc>
            </a:pPr>
            <a:r>
              <a:rPr lang="cs-CZ" altLang="cs-CZ" sz="2200" i="1" dirty="0" smtClean="0">
                <a:cs typeface="Times New Roman" pitchFamily="18" charset="0"/>
              </a:rPr>
              <a:t>je sobota později než pátek? </a:t>
            </a:r>
            <a:r>
              <a:rPr lang="cs-CZ" altLang="cs-CZ" sz="2200" i="1" dirty="0">
                <a:cs typeface="Times New Roman" pitchFamily="18" charset="0"/>
              </a:rPr>
              <a:t>a</a:t>
            </a:r>
            <a:r>
              <a:rPr lang="cs-CZ" altLang="cs-CZ" sz="2200" i="1" dirty="0" smtClean="0">
                <a:cs typeface="Times New Roman" pitchFamily="18" charset="0"/>
              </a:rPr>
              <a:t>tp.  </a:t>
            </a:r>
            <a:endParaRPr lang="cs-CZ" altLang="cs-CZ" sz="2200" i="1" dirty="0" smtClean="0"/>
          </a:p>
          <a:p>
            <a:pPr eaLnBrk="1" hangingPunct="1">
              <a:lnSpc>
                <a:spcPct val="90000"/>
              </a:lnSpc>
            </a:pPr>
            <a:endParaRPr lang="cs-CZ" altLang="cs-CZ" sz="2400" b="1" i="1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5076056" y="2348880"/>
            <a:ext cx="1656184" cy="8056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Zahrnování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cs typeface="Times New Roman" pitchFamily="18" charset="0"/>
              </a:rPr>
              <a:t>Operace nezbytná pochopení historického času</a:t>
            </a:r>
            <a:r>
              <a:rPr lang="cs-CZ" altLang="cs-CZ" sz="2000" dirty="0" smtClean="0"/>
              <a:t>, tj. schopnost </a:t>
            </a:r>
            <a:r>
              <a:rPr lang="cs-CZ" altLang="cs-CZ" sz="2000" dirty="0">
                <a:cs typeface="Times New Roman" pitchFamily="18" charset="0"/>
              </a:rPr>
              <a:t>umístit </a:t>
            </a:r>
            <a:r>
              <a:rPr lang="cs-CZ" altLang="cs-CZ" sz="2000" dirty="0" smtClean="0"/>
              <a:t>„</a:t>
            </a:r>
            <a:r>
              <a:rPr lang="cs-CZ" altLang="cs-CZ" sz="2000" dirty="0" smtClean="0">
                <a:cs typeface="Times New Roman" pitchFamily="18" charset="0"/>
              </a:rPr>
              <a:t>historickou“</a:t>
            </a:r>
            <a:r>
              <a:rPr lang="cs-CZ" altLang="cs-CZ" sz="2000" dirty="0" smtClean="0"/>
              <a:t> </a:t>
            </a:r>
            <a:r>
              <a:rPr lang="cs-CZ" altLang="cs-CZ" sz="2000" dirty="0" smtClean="0">
                <a:cs typeface="Times New Roman" pitchFamily="18" charset="0"/>
              </a:rPr>
              <a:t>událost mezi jiné historické události podle časové relace </a:t>
            </a:r>
            <a:r>
              <a:rPr lang="cs-CZ" altLang="cs-CZ" sz="2000" i="1" dirty="0" smtClean="0">
                <a:cs typeface="Times New Roman" pitchFamily="18" charset="0"/>
              </a:rPr>
              <a:t>dříve – později </a:t>
            </a:r>
            <a:r>
              <a:rPr lang="cs-CZ" altLang="cs-CZ" sz="2000" i="1" dirty="0" smtClean="0"/>
              <a:t>(než)</a:t>
            </a:r>
            <a:r>
              <a:rPr lang="cs-CZ" altLang="cs-CZ" sz="2000" dirty="0" smtClean="0"/>
              <a:t>.</a:t>
            </a:r>
          </a:p>
          <a:p>
            <a:pPr marL="0" indent="0">
              <a:buNone/>
            </a:pPr>
            <a:endParaRPr lang="cs-CZ" altLang="cs-CZ" b="1" i="1" u="sng" dirty="0"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altLang="cs-CZ" dirty="0" smtClean="0">
                <a:cs typeface="Times New Roman" pitchFamily="18" charset="0"/>
              </a:rPr>
              <a:t>			časová osa		 cvičení</a:t>
            </a:r>
          </a:p>
          <a:p>
            <a:pPr marL="0" indent="0">
              <a:buNone/>
            </a:pPr>
            <a:endParaRPr lang="cs-CZ" altLang="cs-CZ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tabLst>
                <a:tab pos="714375" algn="l"/>
              </a:tabLst>
            </a:pPr>
            <a:r>
              <a:rPr lang="cs-CZ" altLang="cs-CZ" sz="2000" dirty="0" smtClean="0">
                <a:cs typeface="Times New Roman" pitchFamily="18" charset="0"/>
              </a:rPr>
              <a:t>Řekni</a:t>
            </a:r>
            <a:r>
              <a:rPr lang="cs-CZ" altLang="cs-CZ" sz="2000" dirty="0">
                <a:cs typeface="Times New Roman" pitchFamily="18" charset="0"/>
              </a:rPr>
              <a:t>, co jsi dělal včera, předevčírem, v neděli apod</a:t>
            </a:r>
            <a:r>
              <a:rPr lang="cs-CZ" altLang="cs-CZ" sz="2000" i="1" dirty="0" smtClean="0">
                <a:cs typeface="Times New Roman" pitchFamily="18" charset="0"/>
              </a:rPr>
              <a:t>. (</a:t>
            </a:r>
            <a:r>
              <a:rPr lang="cs-CZ" altLang="cs-CZ" sz="2000" i="1" dirty="0">
                <a:cs typeface="Times New Roman" pitchFamily="18" charset="0"/>
              </a:rPr>
              <a:t>všímat si tvaru slovesa, který používají; jestliže používají jen jednoho času, svědčí to o nedostatečném  operačním myšlení a o jeho neschopnosti vyjádřit z centrovaného hlediska </a:t>
            </a:r>
            <a:r>
              <a:rPr lang="cs-CZ" altLang="cs-CZ" sz="2000" dirty="0">
                <a:cs typeface="Times New Roman" pitchFamily="18" charset="0"/>
              </a:rPr>
              <a:t>nevratný sled</a:t>
            </a:r>
            <a:r>
              <a:rPr lang="cs-CZ" altLang="cs-CZ" sz="2000" i="1" dirty="0" smtClean="0">
                <a:cs typeface="Times New Roman" pitchFamily="18" charset="0"/>
              </a:rPr>
              <a:t>).</a:t>
            </a:r>
            <a:endParaRPr lang="cs-CZ" altLang="cs-CZ" sz="2000" i="1" dirty="0"/>
          </a:p>
          <a:p>
            <a:pPr>
              <a:lnSpc>
                <a:spcPct val="90000"/>
              </a:lnSpc>
              <a:tabLst>
                <a:tab pos="714375" algn="l"/>
              </a:tabLst>
            </a:pPr>
            <a:r>
              <a:rPr lang="cs-CZ" altLang="cs-CZ" sz="2000" dirty="0" smtClean="0">
                <a:cs typeface="Times New Roman" pitchFamily="18" charset="0"/>
              </a:rPr>
              <a:t>Řekni</a:t>
            </a:r>
            <a:r>
              <a:rPr lang="cs-CZ" altLang="cs-CZ" sz="2000" dirty="0">
                <a:cs typeface="Times New Roman" pitchFamily="18" charset="0"/>
              </a:rPr>
              <a:t>, co jsi dělal, děláš a budeš dělat od včerejšího rána do zítřejšího večera.</a:t>
            </a:r>
            <a:endParaRPr lang="cs-CZ" altLang="cs-CZ" sz="2000" dirty="0"/>
          </a:p>
          <a:p>
            <a:pPr>
              <a:lnSpc>
                <a:spcPct val="90000"/>
              </a:lnSpc>
              <a:tabLst>
                <a:tab pos="714375" algn="l"/>
              </a:tabLst>
            </a:pPr>
            <a:r>
              <a:rPr lang="cs-CZ" altLang="cs-CZ" sz="2000" dirty="0" smtClean="0">
                <a:cs typeface="Times New Roman" pitchFamily="18" charset="0"/>
              </a:rPr>
              <a:t>Sestav </a:t>
            </a:r>
            <a:r>
              <a:rPr lang="cs-CZ" altLang="cs-CZ" sz="2000" dirty="0">
                <a:cs typeface="Times New Roman" pitchFamily="18" charset="0"/>
              </a:rPr>
              <a:t>kalendář pro měsíc, kdy máš narozeniny (</a:t>
            </a:r>
            <a:r>
              <a:rPr lang="cs-CZ" altLang="cs-CZ" sz="2000" i="1" dirty="0">
                <a:cs typeface="Times New Roman" pitchFamily="18" charset="0"/>
              </a:rPr>
              <a:t>máme kalendář se slepými dny, označeny jsou jen 1. dny v měsíci</a:t>
            </a:r>
            <a:r>
              <a:rPr lang="cs-CZ" altLang="cs-CZ" sz="2000" i="1" dirty="0" smtClean="0">
                <a:cs typeface="Times New Roman" pitchFamily="18" charset="0"/>
              </a:rPr>
              <a:t>).</a:t>
            </a:r>
            <a:r>
              <a:rPr lang="cs-CZ" altLang="cs-CZ" sz="2000" i="1" dirty="0">
                <a:cs typeface="Times New Roman" pitchFamily="18" charset="0"/>
              </a:rPr>
              <a:t> </a:t>
            </a:r>
            <a:endParaRPr lang="cs-CZ" altLang="cs-CZ" sz="2000" dirty="0">
              <a:cs typeface="Times New Roman" pitchFamily="18" charset="0"/>
            </a:endParaRPr>
          </a:p>
          <a:p>
            <a:pPr>
              <a:tabLst>
                <a:tab pos="714375" algn="l"/>
              </a:tabLst>
            </a:pPr>
            <a:endParaRPr lang="cs-CZ" altLang="cs-CZ" sz="2200" u="sng" dirty="0" smtClean="0">
              <a:cs typeface="Times New Roman" pitchFamily="18" charset="0"/>
            </a:endParaRPr>
          </a:p>
        </p:txBody>
      </p:sp>
      <p:sp>
        <p:nvSpPr>
          <p:cNvPr id="2" name="Šipka dolů 1"/>
          <p:cNvSpPr/>
          <p:nvPr/>
        </p:nvSpPr>
        <p:spPr>
          <a:xfrm>
            <a:off x="2915816" y="2448698"/>
            <a:ext cx="288032" cy="9524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prava 3"/>
          <p:cNvSpPr/>
          <p:nvPr/>
        </p:nvSpPr>
        <p:spPr>
          <a:xfrm>
            <a:off x="4932040" y="3212976"/>
            <a:ext cx="108012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7164288" y="3180944"/>
            <a:ext cx="36004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620689"/>
            <a:ext cx="8885237" cy="792088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altLang="cs-CZ" sz="3200" b="1" dirty="0" smtClean="0">
                <a:cs typeface="Times New Roman" pitchFamily="18" charset="0"/>
              </a:rPr>
              <a:t>Historický čas</a:t>
            </a:r>
            <a:endParaRPr lang="cs-CZ" altLang="cs-CZ" sz="2400" dirty="0" smtClean="0"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34938" y="1484313"/>
            <a:ext cx="8896350" cy="482500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dirty="0" smtClean="0">
                <a:cs typeface="Times New Roman" pitchFamily="18" charset="0"/>
              </a:rPr>
              <a:t>Jako </a:t>
            </a:r>
            <a:r>
              <a:rPr lang="cs-CZ" altLang="cs-CZ" dirty="0">
                <a:cs typeface="Times New Roman" pitchFamily="18" charset="0"/>
              </a:rPr>
              <a:t>tok času při střídání </a:t>
            </a:r>
            <a:r>
              <a:rPr lang="cs-CZ" altLang="cs-CZ" dirty="0" smtClean="0">
                <a:cs typeface="Times New Roman" pitchFamily="18" charset="0"/>
              </a:rPr>
              <a:t>generací – rodina a rodokmen (genealogie). Toto téma se zpravidla „zpřehledňuje“ pomocí rozhovoru nad rodinnými fotografiemi, které si mají děti přinést  do školy (2. třída).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 dirty="0" smtClean="0"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cs typeface="Times New Roman" pitchFamily="18" charset="0"/>
              </a:rPr>
              <a:t>Fotografie:</a:t>
            </a:r>
          </a:p>
          <a:p>
            <a:pPr algn="ctr" eaLnBrk="1" hangingPunct="1">
              <a:lnSpc>
                <a:spcPct val="90000"/>
              </a:lnSpc>
            </a:pPr>
            <a:r>
              <a:rPr lang="cs-CZ" altLang="cs-CZ" sz="2400" i="1" dirty="0" smtClean="0">
                <a:cs typeface="Times New Roman" pitchFamily="18" charset="0"/>
              </a:rPr>
              <a:t>kdo ke komu patří?</a:t>
            </a:r>
            <a:endParaRPr lang="cs-CZ" altLang="cs-CZ" sz="2400" dirty="0" smtClean="0"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cs-CZ" altLang="cs-CZ" sz="2400" i="1" dirty="0" smtClean="0">
                <a:cs typeface="Times New Roman" pitchFamily="18" charset="0"/>
              </a:rPr>
              <a:t>kdo se komu narodil?</a:t>
            </a:r>
            <a:endParaRPr lang="cs-CZ" altLang="cs-CZ" sz="2400" dirty="0" smtClean="0"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cs-CZ" altLang="cs-CZ" sz="2400" i="1" dirty="0" smtClean="0">
                <a:cs typeface="Times New Roman" pitchFamily="18" charset="0"/>
              </a:rPr>
              <a:t>kdo je starší (mladší)?</a:t>
            </a:r>
            <a:endParaRPr lang="cs-CZ" altLang="cs-CZ" sz="2400" dirty="0" smtClean="0"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cs-CZ" altLang="cs-CZ" sz="2400" i="1" dirty="0" smtClean="0">
                <a:cs typeface="Times New Roman" pitchFamily="18" charset="0"/>
              </a:rPr>
              <a:t>kdo je bratr? (ten, kdo se narodil mým rodičům kromě mě)</a:t>
            </a:r>
            <a:endParaRPr lang="cs-CZ" altLang="cs-CZ" sz="2400" dirty="0" smtClean="0"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cs-CZ" altLang="cs-CZ" i="1" dirty="0">
                <a:cs typeface="Times New Roman" pitchFamily="18" charset="0"/>
              </a:rPr>
              <a:t>k</a:t>
            </a:r>
            <a:r>
              <a:rPr lang="cs-CZ" altLang="cs-CZ" sz="2400" i="1" dirty="0" smtClean="0">
                <a:cs typeface="Times New Roman" pitchFamily="18" charset="0"/>
              </a:rPr>
              <a:t>do je babička – dědeček, strýc – teta, bratranec – sestřenice? (vysvětlení všech vztahů)</a:t>
            </a:r>
            <a:r>
              <a:rPr lang="cs-CZ" altLang="cs-CZ" sz="2800" dirty="0" smtClean="0">
                <a:cs typeface="Times New Roman" pitchFamily="18" charset="0"/>
              </a:rPr>
              <a:t> </a:t>
            </a:r>
          </a:p>
        </p:txBody>
      </p:sp>
      <p:sp>
        <p:nvSpPr>
          <p:cNvPr id="2" name="Šipka dolů 1"/>
          <p:cNvSpPr/>
          <p:nvPr/>
        </p:nvSpPr>
        <p:spPr>
          <a:xfrm>
            <a:off x="3850356" y="2492896"/>
            <a:ext cx="1224136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1240</TotalTime>
  <Words>393</Words>
  <Application>Microsoft Office PowerPoint</Application>
  <PresentationFormat>Předvádění na obrazovce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Přehlednost</vt:lpstr>
      <vt:lpstr>Jak se děti učí                                       (jak poznávají svět)</vt:lpstr>
      <vt:lpstr>Výchozí otázky</vt:lpstr>
      <vt:lpstr>Centrované vnímání času</vt:lpstr>
      <vt:lpstr>Základní podmínka pro pochopení toku času</vt:lpstr>
      <vt:lpstr>Zkušenost dětí s časem</vt:lpstr>
      <vt:lpstr>Dvě klasická témata na 1. stupni ZŠ </vt:lpstr>
      <vt:lpstr>Fyzikální čas</vt:lpstr>
      <vt:lpstr>Zahrnování</vt:lpstr>
      <vt:lpstr>Historický čas</vt:lpstr>
      <vt:lpstr>Operační cvičení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Výchozí otázky:</dc:title>
  <dc:creator>Hana</dc:creator>
  <cp:lastModifiedBy>Havel</cp:lastModifiedBy>
  <cp:revision>61</cp:revision>
  <dcterms:created xsi:type="dcterms:W3CDTF">2006-03-26T13:02:05Z</dcterms:created>
  <dcterms:modified xsi:type="dcterms:W3CDTF">2016-04-26T11:18:51Z</dcterms:modified>
</cp:coreProperties>
</file>