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1" r:id="rId1"/>
  </p:sldMasterIdLst>
  <p:notesMasterIdLst>
    <p:notesMasterId r:id="rId20"/>
  </p:notesMasterIdLst>
  <p:sldIdLst>
    <p:sldId id="256" r:id="rId2"/>
    <p:sldId id="258" r:id="rId3"/>
    <p:sldId id="260" r:id="rId4"/>
    <p:sldId id="261" r:id="rId5"/>
    <p:sldId id="276" r:id="rId6"/>
    <p:sldId id="277" r:id="rId7"/>
    <p:sldId id="271" r:id="rId8"/>
    <p:sldId id="272" r:id="rId9"/>
    <p:sldId id="273" r:id="rId10"/>
    <p:sldId id="262" r:id="rId11"/>
    <p:sldId id="263" r:id="rId12"/>
    <p:sldId id="264" r:id="rId13"/>
    <p:sldId id="274" r:id="rId14"/>
    <p:sldId id="265" r:id="rId15"/>
    <p:sldId id="275" r:id="rId16"/>
    <p:sldId id="278" r:id="rId17"/>
    <p:sldId id="270" r:id="rId18"/>
    <p:sldId id="268" r:id="rId19"/>
  </p:sldIdLst>
  <p:sldSz cx="9144000" cy="6858000" type="screen4x3"/>
  <p:notesSz cx="6858000" cy="9144000"/>
  <p:defaultTextStyle>
    <a:defPPr>
      <a:defRPr lang="cs-CZ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>
        <p:scale>
          <a:sx n="91" d="100"/>
          <a:sy n="91" d="100"/>
        </p:scale>
        <p:origin x="-1158" y="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208FFE4-1B36-4E86-97C9-8FE7C9B6E2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008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08FFE4-1B36-4E86-97C9-8FE7C9B6E20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237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A434A0D-5632-4E68-9CA5-7CAFED4C1871}" type="slidenum">
              <a:rPr lang="cs-CZ" altLang="cs-CZ" smtClean="0"/>
              <a:pPr/>
              <a:t>2</a:t>
            </a:fld>
            <a:endParaRPr lang="cs-CZ" altLang="cs-CZ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dirty="0" smtClean="0">
                <a:cs typeface="Times New Roman" charset="0"/>
              </a:rPr>
              <a:t>Žák nepřichází do školy nevědomý, prázdný jako čistý list papíru, který učitelé teprve odshora dolů popíší pravdivým a objektivním vědění o světě. Každé dítě už světu kolem sebe nějak rozumí, má o něm své představy. Učební proces je pak vždy střetáváním jeho prvotních představ s novými informacemi.</a:t>
            </a:r>
            <a:br>
              <a:rPr lang="cs-CZ" altLang="cs-CZ" dirty="0" smtClean="0">
                <a:cs typeface="Times New Roman" charset="0"/>
              </a:rPr>
            </a:br>
            <a:r>
              <a:rPr lang="cs-CZ" altLang="cs-CZ" dirty="0" smtClean="0">
                <a:cs typeface="Times New Roman" charset="0"/>
              </a:rPr>
              <a:t/>
            </a:r>
            <a:br>
              <a:rPr lang="cs-CZ" altLang="cs-CZ" dirty="0" smtClean="0">
                <a:cs typeface="Times New Roman" charset="0"/>
              </a:rPr>
            </a:br>
            <a:endParaRPr lang="cs-CZ" altLang="cs-CZ" dirty="0" smtClean="0">
              <a:cs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AF7466C-C2FF-4877-9EEF-DC8B33594F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9D9735-0EFE-4B91-9989-CE29C6CCB6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B332187E-9877-4800-AEDC-E5CF1BF44B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4686E85-86D7-4FEC-9BB5-A0C20B90014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E6C0B66-74E0-4EE5-9991-E6B24154EE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43B4E74C-207E-45C6-BD70-5DD3EE3452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95E6AE3C-1887-491A-ABE4-DFB54DC7D3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93D7B80-DC91-4103-B06E-69F91EBA6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B0E88A5-F3C3-4073-8CB9-8DBE31441D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37F5DF8-3145-4DBB-B5BA-3ED06362E0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1ADC5ABB-BBFC-4175-864F-5B2BCFC2BB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5BBC459-BE97-4AD1-BD68-06E3C664C4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mtClean="0">
                <a:cs typeface="Times New Roman" charset="0"/>
              </a:rPr>
              <a:t/>
            </a:r>
            <a:br>
              <a:rPr lang="cs-CZ" smtClean="0">
                <a:cs typeface="Times New Roman" charset="0"/>
              </a:rPr>
            </a:br>
            <a:r>
              <a:rPr lang="cs-CZ" b="1" smtClean="0">
                <a:cs typeface="Times New Roman" charset="0"/>
              </a:rPr>
              <a:t>Dětský svět</a:t>
            </a:r>
            <a:r>
              <a:rPr lang="cs-CZ" b="1" smtClean="0"/>
              <a:t/>
            </a:r>
            <a:br>
              <a:rPr lang="cs-CZ" b="1" smtClean="0"/>
            </a:br>
            <a:r>
              <a:rPr lang="cs-CZ" b="1" smtClean="0">
                <a:cs typeface="Times New Roman" charset="0"/>
              </a:rPr>
              <a:t>Dětské naivní teorie</a:t>
            </a:r>
            <a:r>
              <a:rPr lang="cs-CZ" smtClean="0">
                <a:cs typeface="Times New Roman" charset="0"/>
              </a:rPr>
              <a:t/>
            </a:r>
            <a:br>
              <a:rPr lang="cs-CZ" smtClean="0">
                <a:cs typeface="Times New Roman" charset="0"/>
              </a:rPr>
            </a:br>
            <a:endParaRPr lang="cs-CZ" smtClean="0">
              <a:cs typeface="Times New Roman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800" b="1" dirty="0" smtClean="0"/>
              <a:t>Epistemologická východiska vyučování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200" b="1" dirty="0" smtClean="0">
                <a:cs typeface="Times New Roman" charset="0"/>
              </a:rPr>
              <a:t>Dětské poznávání světa začíná od prvních   </a:t>
            </a:r>
            <a:br>
              <a:rPr lang="cs-CZ" sz="3200" b="1" dirty="0" smtClean="0">
                <a:cs typeface="Times New Roman" charset="0"/>
              </a:rPr>
            </a:br>
            <a:r>
              <a:rPr lang="cs-CZ" sz="3200" b="1" dirty="0">
                <a:cs typeface="Times New Roman" charset="0"/>
              </a:rPr>
              <a:t> </a:t>
            </a:r>
            <a:r>
              <a:rPr lang="cs-CZ" sz="3200" b="1" dirty="0" smtClean="0">
                <a:cs typeface="Times New Roman" charset="0"/>
              </a:rPr>
              <a:t>                                              okamžiků jeho života</a:t>
            </a:r>
            <a:endParaRPr lang="cs-CZ" sz="2800" i="1" dirty="0" smtClean="0">
              <a:cs typeface="Times New Roman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05000"/>
            <a:ext cx="8229600" cy="45958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3200" i="1" dirty="0" smtClean="0">
                <a:cs typeface="Times New Roman" charset="0"/>
              </a:rPr>
              <a:t>Zdroje:</a:t>
            </a:r>
          </a:p>
          <a:p>
            <a:pPr eaLnBrk="1" hangingPunct="1">
              <a:buFontTx/>
              <a:buNone/>
              <a:defRPr/>
            </a:pPr>
            <a:endParaRPr lang="cs-CZ" sz="800" i="1" dirty="0" smtClean="0">
              <a:cs typeface="Times New Roman" charset="0"/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dirty="0" smtClean="0">
                <a:cs typeface="Times New Roman" charset="0"/>
              </a:rPr>
              <a:t>subjektivní zkušenost, </a:t>
            </a:r>
            <a:endParaRPr lang="cs-CZ" dirty="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dirty="0" smtClean="0">
                <a:cs typeface="Times New Roman" charset="0"/>
              </a:rPr>
              <a:t>přebrané interpretace (od dospělých – “takhle to je” – prostřednictvím řeči, jazyka),</a:t>
            </a:r>
            <a:endParaRPr lang="cs-CZ" dirty="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dirty="0" err="1" smtClean="0">
                <a:cs typeface="Times New Roman" charset="0"/>
              </a:rPr>
              <a:t>sociokulturně</a:t>
            </a:r>
            <a:r>
              <a:rPr lang="cs-CZ" dirty="0" smtClean="0">
                <a:cs typeface="Times New Roman" charset="0"/>
              </a:rPr>
              <a:t> zprostředkovaná zkušenost (kulturní reprezentace),</a:t>
            </a:r>
            <a:endParaRPr lang="cs-CZ" dirty="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dirty="0" smtClean="0">
                <a:cs typeface="Times New Roman" charset="0"/>
              </a:rPr>
              <a:t>vědecké poznání (škola).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2800" b="1" dirty="0">
                <a:cs typeface="Times New Roman" charset="0"/>
              </a:rPr>
              <a:t>D</a:t>
            </a:r>
            <a:r>
              <a:rPr lang="cs-CZ" sz="2800" b="1" dirty="0" smtClean="0">
                <a:cs typeface="Times New Roman" charset="0"/>
              </a:rPr>
              <a:t>ětské poznání </a:t>
            </a:r>
            <a:r>
              <a:rPr lang="cs-CZ" sz="2800" b="1" dirty="0">
                <a:cs typeface="Times New Roman" charset="0"/>
              </a:rPr>
              <a:t>se formuje </a:t>
            </a:r>
            <a:r>
              <a:rPr lang="cs-CZ" sz="2800" b="1" dirty="0" smtClean="0">
                <a:cs typeface="Times New Roman" charset="0"/>
              </a:rPr>
              <a:t>jako tzv. prekoncepce, </a:t>
            </a:r>
            <a:br>
              <a:rPr lang="cs-CZ" sz="2800" b="1" dirty="0" smtClean="0">
                <a:cs typeface="Times New Roman" charset="0"/>
              </a:rPr>
            </a:br>
            <a:r>
              <a:rPr lang="cs-CZ" sz="2800" b="1" dirty="0">
                <a:cs typeface="Times New Roman" charset="0"/>
              </a:rPr>
              <a:t> </a:t>
            </a:r>
            <a:r>
              <a:rPr lang="cs-CZ" sz="2800" b="1" dirty="0" smtClean="0">
                <a:cs typeface="Times New Roman" charset="0"/>
              </a:rPr>
              <a:t>                                            příp. dětské naivní teorie </a:t>
            </a:r>
            <a:endParaRPr lang="cs-CZ" sz="2800" i="1" dirty="0" smtClean="0">
              <a:cs typeface="Times New Roman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56792"/>
            <a:ext cx="8229600" cy="446300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3200" dirty="0" smtClean="0">
                <a:cs typeface="Times New Roman" charset="0"/>
              </a:rPr>
              <a:t>Terminologie</a:t>
            </a:r>
            <a:r>
              <a:rPr lang="cs-CZ" sz="3200" dirty="0" smtClean="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1000" i="1" dirty="0" smtClean="0"/>
          </a:p>
          <a:p>
            <a:pPr>
              <a:lnSpc>
                <a:spcPct val="90000"/>
              </a:lnSpc>
              <a:defRPr/>
            </a:pPr>
            <a:r>
              <a:rPr lang="cs-CZ" sz="2800" u="sng" dirty="0">
                <a:cs typeface="Times New Roman" charset="0"/>
              </a:rPr>
              <a:t>P</a:t>
            </a:r>
            <a:r>
              <a:rPr lang="cs-CZ" sz="2800" u="sng" dirty="0" smtClean="0">
                <a:cs typeface="Times New Roman" charset="0"/>
              </a:rPr>
              <a:t>rekoncepce</a:t>
            </a:r>
            <a:r>
              <a:rPr lang="cs-CZ" sz="2800" dirty="0" smtClean="0">
                <a:cs typeface="Times New Roman" charset="0"/>
              </a:rPr>
              <a:t> </a:t>
            </a:r>
            <a:r>
              <a:rPr lang="cs-CZ" sz="2800" dirty="0">
                <a:cs typeface="Times New Roman" charset="0"/>
              </a:rPr>
              <a:t>= </a:t>
            </a:r>
            <a:r>
              <a:rPr lang="cs-CZ" sz="2800" dirty="0" smtClean="0">
                <a:cs typeface="Times New Roman" charset="0"/>
              </a:rPr>
              <a:t>osobní </a:t>
            </a:r>
            <a:r>
              <a:rPr lang="cs-CZ" sz="2800" dirty="0">
                <a:cs typeface="Times New Roman" charset="0"/>
              </a:rPr>
              <a:t>pojetí, individuální a specifická představa o urč</a:t>
            </a:r>
            <a:r>
              <a:rPr lang="cs-CZ" sz="2800" dirty="0"/>
              <a:t>itých</a:t>
            </a:r>
            <a:r>
              <a:rPr lang="cs-CZ" sz="2800" dirty="0">
                <a:cs typeface="Times New Roman" charset="0"/>
              </a:rPr>
              <a:t> věcech a jevech</a:t>
            </a:r>
            <a:r>
              <a:rPr lang="cs-CZ" sz="2800" dirty="0"/>
              <a:t> – předtím, než děti projdou  specifickou přípravou, </a:t>
            </a:r>
            <a:r>
              <a:rPr lang="cs-CZ" sz="2800" dirty="0" smtClean="0"/>
              <a:t>výukou.</a:t>
            </a:r>
            <a:endParaRPr lang="cs-CZ" sz="2800" i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u="sng" dirty="0">
                <a:cs typeface="Times New Roman" charset="0"/>
              </a:rPr>
              <a:t>D</a:t>
            </a:r>
            <a:r>
              <a:rPr lang="cs-CZ" sz="2800" u="sng" dirty="0" smtClean="0">
                <a:cs typeface="Times New Roman" charset="0"/>
              </a:rPr>
              <a:t>ětské naivní teorie</a:t>
            </a:r>
            <a:r>
              <a:rPr lang="cs-CZ" sz="2800" dirty="0" smtClean="0">
                <a:cs typeface="Times New Roman" charset="0"/>
              </a:rPr>
              <a:t> = složitější konstrukty</a:t>
            </a:r>
            <a:r>
              <a:rPr lang="cs-CZ" sz="2800" dirty="0" smtClean="0"/>
              <a:t>, kterými si děti vysvětlují skutečnost</a:t>
            </a:r>
            <a:r>
              <a:rPr lang="cs-CZ" sz="2800" dirty="0" smtClean="0">
                <a:cs typeface="Times New Roman" charset="0"/>
              </a:rPr>
              <a:t> (obsahují odpovědi na otázky co – proč – jak - s jakým výsledkem – k čemu to slouží).</a:t>
            </a:r>
            <a:endParaRPr lang="cs-CZ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u="sng" dirty="0" err="1" smtClean="0">
                <a:cs typeface="Times New Roman" charset="0"/>
              </a:rPr>
              <a:t>Miskoncepce</a:t>
            </a:r>
            <a:r>
              <a:rPr lang="cs-CZ" sz="2800" dirty="0">
                <a:cs typeface="Times New Roman" charset="0"/>
              </a:rPr>
              <a:t> </a:t>
            </a:r>
            <a:r>
              <a:rPr lang="cs-CZ" sz="2800" dirty="0" smtClean="0">
                <a:cs typeface="Times New Roman" charset="0"/>
              </a:rPr>
              <a:t>= chybné pojetí.</a:t>
            </a:r>
            <a:endParaRPr lang="cs-CZ" sz="2800" i="1" dirty="0" smtClean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936104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b="1" dirty="0" smtClean="0">
                <a:cs typeface="Times New Roman" charset="0"/>
              </a:rPr>
              <a:t>Dětské prekoncepce</a:t>
            </a:r>
            <a:endParaRPr lang="cs-CZ" sz="3200" i="1" dirty="0" smtClean="0">
              <a:cs typeface="Times New Roman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16832"/>
            <a:ext cx="8229600" cy="4102968"/>
          </a:xfrm>
        </p:spPr>
        <p:txBody>
          <a:bodyPr>
            <a:normAutofit fontScale="92500" lnSpcReduction="10000"/>
          </a:bodyPr>
          <a:lstStyle/>
          <a:p>
            <a:pPr>
              <a:buNone/>
              <a:defRPr/>
            </a:pPr>
            <a:r>
              <a:rPr lang="cs-CZ" sz="3000" dirty="0" smtClean="0">
                <a:cs typeface="Times New Roman" charset="0"/>
              </a:rPr>
              <a:t>…představují </a:t>
            </a:r>
            <a:r>
              <a:rPr lang="cs-CZ" sz="3000" dirty="0">
                <a:cs typeface="Times New Roman" charset="0"/>
              </a:rPr>
              <a:t>úhel pohledu </a:t>
            </a:r>
            <a:r>
              <a:rPr lang="cs-CZ" sz="3000" dirty="0" smtClean="0">
                <a:cs typeface="Times New Roman" charset="0"/>
              </a:rPr>
              <a:t>dětí </a:t>
            </a:r>
            <a:r>
              <a:rPr lang="cs-CZ" sz="3000" dirty="0">
                <a:cs typeface="Times New Roman" charset="0"/>
              </a:rPr>
              <a:t>na svět, přes který tento svět “čtou” a vysvětlují si jej pro </a:t>
            </a:r>
            <a:r>
              <a:rPr lang="cs-CZ" sz="3000" dirty="0" smtClean="0">
                <a:cs typeface="Times New Roman" charset="0"/>
              </a:rPr>
              <a:t>sebe. </a:t>
            </a:r>
          </a:p>
          <a:p>
            <a:pPr>
              <a:buNone/>
              <a:defRPr/>
            </a:pPr>
            <a:r>
              <a:rPr lang="cs-CZ" sz="2800" dirty="0" smtClean="0">
                <a:cs typeface="Times New Roman" charset="0"/>
              </a:rPr>
              <a:t>                                                                        </a:t>
            </a:r>
            <a:r>
              <a:rPr lang="cs-CZ" sz="2000" dirty="0" smtClean="0">
                <a:cs typeface="Times New Roman" charset="0"/>
              </a:rPr>
              <a:t>(</a:t>
            </a:r>
            <a:r>
              <a:rPr lang="cs-CZ" sz="2000" dirty="0" err="1" smtClean="0">
                <a:cs typeface="Times New Roman" charset="0"/>
              </a:rPr>
              <a:t>Pupala</a:t>
            </a:r>
            <a:r>
              <a:rPr lang="cs-CZ" sz="2000" dirty="0" smtClean="0">
                <a:cs typeface="Times New Roman" charset="0"/>
              </a:rPr>
              <a:t>, 2001)</a:t>
            </a:r>
            <a:endParaRPr lang="cs-CZ" sz="2000" i="1" dirty="0" smtClean="0">
              <a:cs typeface="Times New Roman" charset="0"/>
            </a:endParaRPr>
          </a:p>
          <a:p>
            <a:pPr eaLnBrk="1" hangingPunct="1">
              <a:buFontTx/>
              <a:buNone/>
              <a:defRPr/>
            </a:pPr>
            <a:endParaRPr lang="cs-CZ" sz="1100" i="1" dirty="0">
              <a:cs typeface="Times New Roman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3000" i="1" dirty="0" smtClean="0">
                <a:cs typeface="Times New Roman" charset="0"/>
              </a:rPr>
              <a:t>Dětské znalosti o světě mají podobu velmi stabilních kognitivních struktur, které se poměrně obtížně mění; </a:t>
            </a:r>
            <a:endParaRPr lang="cs-CZ" sz="3000" i="1" dirty="0" smtClean="0"/>
          </a:p>
          <a:p>
            <a:pPr eaLnBrk="1" hangingPunct="1">
              <a:buFontTx/>
              <a:buNone/>
              <a:defRPr/>
            </a:pPr>
            <a:r>
              <a:rPr lang="cs-CZ" sz="3000" i="1" dirty="0" smtClean="0">
                <a:cs typeface="Times New Roman" charset="0"/>
              </a:rPr>
              <a:t>pokud  je chceme dítěti pomoci nahradit dokonalejším schématem, musíme navodit tzv. kognitivní zlom – AHA!!! zážitek.</a:t>
            </a:r>
          </a:p>
          <a:p>
            <a:pPr>
              <a:buNone/>
              <a:defRPr/>
            </a:pPr>
            <a:r>
              <a:rPr lang="cs-CZ" sz="2200" i="1" dirty="0" smtClean="0">
                <a:cs typeface="Times New Roman" charset="0"/>
              </a:rPr>
              <a:t>                                                                                             (</a:t>
            </a:r>
            <a:r>
              <a:rPr lang="cs-CZ" sz="2200" i="1" dirty="0" err="1" smtClean="0">
                <a:cs typeface="Times New Roman" charset="0"/>
              </a:rPr>
              <a:t>Piaget</a:t>
            </a:r>
            <a:r>
              <a:rPr lang="cs-CZ" sz="2200" i="1" dirty="0" smtClean="0">
                <a:cs typeface="Times New Roman" charset="0"/>
              </a:rPr>
              <a:t>, 1970)</a:t>
            </a:r>
          </a:p>
          <a:p>
            <a:pPr eaLnBrk="1" hangingPunct="1">
              <a:defRPr/>
            </a:pPr>
            <a:endParaRPr lang="cs-CZ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3200" b="1" dirty="0">
                <a:cs typeface="Times New Roman" charset="0"/>
              </a:rPr>
              <a:t>Schéma reakce individua na </a:t>
            </a:r>
            <a:r>
              <a:rPr lang="cs-CZ" altLang="cs-CZ" sz="3200" b="1" dirty="0" smtClean="0">
                <a:cs typeface="Times New Roman" charset="0"/>
              </a:rPr>
              <a:t>novou (neznámou</a:t>
            </a:r>
            <a:r>
              <a:rPr lang="cs-CZ" altLang="cs-CZ" sz="3200" b="1" dirty="0">
                <a:cs typeface="Times New Roman" charset="0"/>
              </a:rPr>
              <a:t>) zkušenost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412776"/>
            <a:ext cx="8153400" cy="4683224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Tx/>
              <a:buNone/>
            </a:pPr>
            <a:endParaRPr lang="cs-CZ" altLang="cs-CZ" smtClean="0"/>
          </a:p>
          <a:p>
            <a:pPr fontAlgn="auto">
              <a:spcAft>
                <a:spcPts val="0"/>
              </a:spcAft>
              <a:buFontTx/>
              <a:buNone/>
            </a:pPr>
            <a:endParaRPr lang="cs-CZ" altLang="cs-CZ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4800" y="3276600"/>
            <a:ext cx="1600200" cy="685800"/>
          </a:xfrm>
          <a:prstGeom prst="rect">
            <a:avLst/>
          </a:prstGeom>
          <a:solidFill>
            <a:srgbClr val="EA4C14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/>
            <a:r>
              <a:rPr lang="cs-CZ" altLang="cs-CZ"/>
              <a:t>NOVÁ </a:t>
            </a:r>
          </a:p>
          <a:p>
            <a:pPr algn="ctr" eaLnBrk="1" hangingPunct="1"/>
            <a:r>
              <a:rPr lang="cs-CZ" altLang="cs-CZ"/>
              <a:t>ZKUŠENOST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V="1">
            <a:off x="1905000" y="2590800"/>
            <a:ext cx="838200" cy="990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1905000" y="3581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2743200" y="2133600"/>
            <a:ext cx="1600200" cy="9144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/>
            <a:r>
              <a:rPr lang="cs-CZ" altLang="cs-CZ" sz="2400"/>
              <a:t>asimilace</a:t>
            </a:r>
          </a:p>
        </p:txBody>
      </p:sp>
      <p:sp>
        <p:nvSpPr>
          <p:cNvPr id="9" name="Oval 10"/>
          <p:cNvSpPr>
            <a:spLocks noChangeArrowheads="1"/>
          </p:cNvSpPr>
          <p:nvPr/>
        </p:nvSpPr>
        <p:spPr bwMode="auto">
          <a:xfrm>
            <a:off x="2743200" y="3962400"/>
            <a:ext cx="1600200" cy="9144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/>
            <a:r>
              <a:rPr lang="cs-CZ" altLang="cs-CZ" sz="2400" dirty="0"/>
              <a:t>akomodace</a:t>
            </a:r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4343400" y="2514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410200" y="2209800"/>
            <a:ext cx="1447800" cy="762000"/>
          </a:xfrm>
          <a:prstGeom prst="rect">
            <a:avLst/>
          </a:prstGeom>
          <a:solidFill>
            <a:srgbClr val="6EEAF4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/>
            <a:r>
              <a:rPr lang="cs-CZ" altLang="cs-CZ" sz="2400" dirty="0"/>
              <a:t>rozšíření</a:t>
            </a:r>
          </a:p>
          <a:p>
            <a:pPr algn="ctr" eaLnBrk="1" hangingPunct="1"/>
            <a:r>
              <a:rPr lang="cs-CZ" altLang="cs-CZ" sz="2400" dirty="0"/>
              <a:t>schématu</a:t>
            </a: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 flipH="1" flipV="1">
            <a:off x="1981200" y="2743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 flipH="1">
            <a:off x="1981200" y="40386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4" name="Oval 15"/>
          <p:cNvSpPr>
            <a:spLocks noChangeArrowheads="1"/>
          </p:cNvSpPr>
          <p:nvPr/>
        </p:nvSpPr>
        <p:spPr bwMode="auto">
          <a:xfrm>
            <a:off x="914400" y="2438400"/>
            <a:ext cx="1143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/>
            <a:r>
              <a:rPr lang="cs-CZ" altLang="cs-CZ" i="1"/>
              <a:t>rozumím</a:t>
            </a:r>
          </a:p>
        </p:txBody>
      </p:sp>
      <p:sp>
        <p:nvSpPr>
          <p:cNvPr id="15" name="Oval 16"/>
          <p:cNvSpPr>
            <a:spLocks noChangeArrowheads="1"/>
          </p:cNvSpPr>
          <p:nvPr/>
        </p:nvSpPr>
        <p:spPr bwMode="auto">
          <a:xfrm>
            <a:off x="990600" y="4267200"/>
            <a:ext cx="1143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/>
            <a:r>
              <a:rPr lang="cs-CZ" altLang="cs-CZ" i="1"/>
              <a:t>nerozumím</a:t>
            </a:r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4343400" y="4419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6934200" y="2209800"/>
            <a:ext cx="19812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cs-CZ" altLang="cs-CZ"/>
              <a:t>nové„zapadá“ do konceptu, poznání se prostě rozšiřuje</a:t>
            </a:r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5410200" y="4038600"/>
            <a:ext cx="1524000" cy="838200"/>
          </a:xfrm>
          <a:prstGeom prst="rect">
            <a:avLst/>
          </a:prstGeom>
          <a:solidFill>
            <a:srgbClr val="6EEAF4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/>
            <a:r>
              <a:rPr lang="cs-CZ" altLang="cs-CZ"/>
              <a:t>„AHA!!!“</a:t>
            </a: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 flipH="1">
            <a:off x="6934200" y="4038600"/>
            <a:ext cx="22098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cs-CZ" altLang="cs-CZ"/>
              <a:t>nové „nezapadá“,</a:t>
            </a:r>
          </a:p>
          <a:p>
            <a:pPr eaLnBrk="1" hangingPunct="1"/>
            <a:r>
              <a:rPr lang="cs-CZ" altLang="cs-CZ"/>
              <a:t>schéma se musí </a:t>
            </a:r>
            <a:r>
              <a:rPr lang="cs-CZ" altLang="cs-CZ" b="1" i="1"/>
              <a:t>rekonstruovat,</a:t>
            </a:r>
            <a:r>
              <a:rPr lang="cs-CZ" altLang="cs-CZ"/>
              <a:t> </a:t>
            </a:r>
            <a:r>
              <a:rPr lang="cs-CZ" altLang="cs-CZ" b="1" i="1"/>
              <a:t>přizpůsobit nové informaci</a:t>
            </a:r>
          </a:p>
        </p:txBody>
      </p:sp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746125" y="5957888"/>
            <a:ext cx="83169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chemeClr val="tx2"/>
                </a:solidFill>
              </a:rPr>
              <a:t>A</a:t>
            </a:r>
            <a:r>
              <a:rPr lang="cs-CZ" altLang="cs-CZ" b="1">
                <a:solidFill>
                  <a:schemeClr val="tx2"/>
                </a:solidFill>
                <a:cs typeface="Times New Roman" charset="0"/>
              </a:rPr>
              <a:t>similace i akomodace jsou </a:t>
            </a:r>
            <a:r>
              <a:rPr lang="cs-CZ" altLang="cs-CZ" b="1">
                <a:solidFill>
                  <a:schemeClr val="tx2"/>
                </a:solidFill>
              </a:rPr>
              <a:t>přirozenou </a:t>
            </a:r>
            <a:r>
              <a:rPr lang="cs-CZ" altLang="cs-CZ" b="1">
                <a:solidFill>
                  <a:schemeClr val="tx2"/>
                </a:solidFill>
                <a:cs typeface="Times New Roman" charset="0"/>
              </a:rPr>
              <a:t>součástí procesu spontánního učení</a:t>
            </a:r>
            <a:endParaRPr lang="cs-CZ" altLang="cs-CZ" b="1">
              <a:solidFill>
                <a:schemeClr val="tx2"/>
              </a:solidFill>
            </a:endParaRPr>
          </a:p>
          <a:p>
            <a:pPr eaLnBrk="1" hangingPunct="1"/>
            <a:r>
              <a:rPr lang="cs-CZ" altLang="cs-CZ" b="1">
                <a:solidFill>
                  <a:schemeClr val="tx2"/>
                </a:solidFill>
                <a:cs typeface="Times New Roman" charset="0"/>
              </a:rPr>
              <a:t>(zkušenostního učení)</a:t>
            </a:r>
          </a:p>
        </p:txBody>
      </p:sp>
    </p:spTree>
    <p:extLst>
      <p:ext uri="{BB962C8B-B14F-4D97-AF65-F5344CB8AC3E}">
        <p14:creationId xmlns:p14="http://schemas.microsoft.com/office/powerpoint/2010/main" val="2862002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b="1" dirty="0" smtClean="0">
                <a:cs typeface="Times New Roman" charset="0"/>
              </a:rPr>
              <a:t>Konstruktivistický přístup ke školní výuce</a:t>
            </a:r>
            <a:endParaRPr lang="cs-CZ" sz="3200" i="1" dirty="0" smtClean="0">
              <a:cs typeface="Times New Roman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cs-CZ" sz="2800" dirty="0" smtClean="0">
                <a:cs typeface="Times New Roman" charset="0"/>
              </a:rPr>
              <a:t>Předpokládá:</a:t>
            </a:r>
          </a:p>
          <a:p>
            <a:pPr marL="0" indent="0" eaLnBrk="1" hangingPunct="1">
              <a:buNone/>
              <a:defRPr/>
            </a:pPr>
            <a:endParaRPr lang="cs-CZ" sz="1000" dirty="0" smtClean="0">
              <a:cs typeface="Times New Roman" charset="0"/>
            </a:endParaRP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2800" dirty="0" smtClean="0">
                <a:cs typeface="Times New Roman" charset="0"/>
              </a:rPr>
              <a:t>opírat se o dětské prekoncepce (vycházet vždy z toho, co už dítě ví – případně pomoci mu objevit samostatně chybu – AHA!);</a:t>
            </a:r>
            <a:endParaRPr lang="cs-CZ" sz="2800" dirty="0" smtClean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2800" dirty="0" smtClean="0">
                <a:cs typeface="Times New Roman" charset="0"/>
              </a:rPr>
              <a:t>umět dětské prekoncepce (</a:t>
            </a:r>
            <a:r>
              <a:rPr lang="cs-CZ" sz="2800" dirty="0" err="1" smtClean="0">
                <a:cs typeface="Times New Roman" charset="0"/>
              </a:rPr>
              <a:t>miskoncepce</a:t>
            </a:r>
            <a:r>
              <a:rPr lang="cs-CZ" sz="2800" dirty="0" smtClean="0">
                <a:cs typeface="Times New Roman" charset="0"/>
              </a:rPr>
              <a:t>) diagnostikovat;</a:t>
            </a:r>
            <a:endParaRPr lang="cs-CZ" sz="2800" dirty="0" smtClean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2800" dirty="0" smtClean="0">
                <a:cs typeface="Times New Roman" charset="0"/>
              </a:rPr>
              <a:t>navodit ve skupině kooperativní vyučování a učení (“zdolávání” chybných koncepcí v sociální korekci).</a:t>
            </a:r>
          </a:p>
          <a:p>
            <a:pPr eaLnBrk="1" hangingPunct="1">
              <a:defRPr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b="1" dirty="0">
                <a:cs typeface="Times New Roman" charset="0"/>
              </a:rPr>
              <a:t>Pozor</a:t>
            </a:r>
            <a:r>
              <a:rPr lang="cs-CZ" altLang="cs-CZ" sz="3200" b="1" dirty="0"/>
              <a:t>!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altLang="cs-CZ" sz="3200" dirty="0" smtClean="0"/>
          </a:p>
          <a:p>
            <a:pPr marL="0" indent="0">
              <a:buNone/>
            </a:pPr>
            <a:r>
              <a:rPr lang="cs-CZ" altLang="cs-CZ" sz="3200" dirty="0" smtClean="0"/>
              <a:t>N</a:t>
            </a:r>
            <a:r>
              <a:rPr lang="cs-CZ" altLang="cs-CZ" sz="3200" dirty="0" smtClean="0">
                <a:cs typeface="Times New Roman" charset="0"/>
              </a:rPr>
              <a:t>epřiměřené </a:t>
            </a:r>
            <a:r>
              <a:rPr lang="cs-CZ" altLang="cs-CZ" sz="3200" dirty="0">
                <a:cs typeface="Times New Roman" charset="0"/>
              </a:rPr>
              <a:t>úkoly jsou pro děti “nestravitelné”, děti je vzdávají a uchylují se k pamětnímu učení. Když je jich příliš mnoho (převládají ve školní práci), děti se  časem naučí nepokoušet se je pochopit a učí se zpaměti,  “papouškují” -  ničí to radost z učení a podkopává sebedůvěru dětí.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2476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Vychovávat = věřit v možnost zlepšení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Pět </a:t>
            </a:r>
            <a:r>
              <a:rPr lang="cs-CZ" dirty="0"/>
              <a:t>postojů dobrého vychovatele:</a:t>
            </a:r>
          </a:p>
          <a:p>
            <a:r>
              <a:rPr lang="cs-CZ" dirty="0"/>
              <a:t>Lidské bytosti se mohou měnit</a:t>
            </a:r>
          </a:p>
          <a:p>
            <a:r>
              <a:rPr lang="cs-CZ" dirty="0"/>
              <a:t>Měnit se může i osoba, kterou vychovávám</a:t>
            </a:r>
          </a:p>
          <a:p>
            <a:r>
              <a:rPr lang="cs-CZ" dirty="0"/>
              <a:t>Mohu změnit osobu, kterou vychovávám</a:t>
            </a:r>
          </a:p>
          <a:p>
            <a:r>
              <a:rPr lang="cs-CZ" dirty="0"/>
              <a:t>Já sám/sama se mohu (a musím) měnit</a:t>
            </a:r>
          </a:p>
          <a:p>
            <a:r>
              <a:rPr lang="cs-CZ" dirty="0"/>
              <a:t>Společnost může (a musí) být měněna jednotlivci, z nichž se skládá</a:t>
            </a:r>
          </a:p>
          <a:p>
            <a:pPr marL="0" indent="0" algn="r">
              <a:buNone/>
            </a:pPr>
            <a:r>
              <a:rPr lang="cs-CZ" sz="2000" dirty="0" smtClean="0"/>
              <a:t>(</a:t>
            </a:r>
            <a:r>
              <a:rPr lang="cs-CZ" sz="2000" dirty="0" err="1" smtClean="0"/>
              <a:t>Feuerstein</a:t>
            </a:r>
            <a:r>
              <a:rPr lang="cs-CZ" sz="2000" dirty="0" smtClean="0"/>
              <a:t> in </a:t>
            </a:r>
            <a:r>
              <a:rPr lang="cs-CZ" sz="2000" dirty="0" err="1" smtClean="0"/>
              <a:t>Laniado</a:t>
            </a:r>
            <a:r>
              <a:rPr lang="cs-CZ" sz="2000" dirty="0" smtClean="0"/>
              <a:t>, 2004)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27925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36575" indent="-536575">
              <a:buNone/>
            </a:pPr>
            <a:endParaRPr lang="cs-CZ" sz="1200" dirty="0" smtClean="0"/>
          </a:p>
          <a:p>
            <a:pPr marL="536575" indent="-536575">
              <a:buNone/>
            </a:pPr>
            <a:r>
              <a:rPr lang="cs-CZ" sz="2600" dirty="0" err="1" smtClean="0"/>
              <a:t>Fisher</a:t>
            </a:r>
            <a:r>
              <a:rPr lang="cs-CZ" sz="2600" dirty="0" smtClean="0"/>
              <a:t>, </a:t>
            </a:r>
            <a:r>
              <a:rPr lang="cs-CZ" sz="2600" dirty="0"/>
              <a:t>R. </a:t>
            </a:r>
            <a:r>
              <a:rPr lang="cs-CZ" sz="2600" dirty="0" smtClean="0"/>
              <a:t>(1997). </a:t>
            </a:r>
            <a:r>
              <a:rPr lang="cs-CZ" sz="2600" i="1" dirty="0" smtClean="0"/>
              <a:t>Učíme </a:t>
            </a:r>
            <a:r>
              <a:rPr lang="cs-CZ" sz="2600" i="1" dirty="0"/>
              <a:t>děti myslet a učit se.</a:t>
            </a:r>
            <a:r>
              <a:rPr lang="cs-CZ" sz="2600" dirty="0"/>
              <a:t> </a:t>
            </a:r>
            <a:r>
              <a:rPr lang="cs-CZ" sz="2600" dirty="0" smtClean="0"/>
              <a:t>Praha: Portál.</a:t>
            </a:r>
            <a:r>
              <a:rPr lang="cs-CZ" sz="2600" i="1" dirty="0" smtClean="0"/>
              <a:t> </a:t>
            </a:r>
          </a:p>
          <a:p>
            <a:pPr marL="536575" indent="-536575">
              <a:buNone/>
            </a:pPr>
            <a:r>
              <a:rPr lang="cs-CZ" sz="2600" dirty="0" err="1" smtClean="0"/>
              <a:t>Helus</a:t>
            </a:r>
            <a:r>
              <a:rPr lang="cs-CZ" sz="2600" dirty="0" smtClean="0"/>
              <a:t>, Z. (2004). </a:t>
            </a:r>
            <a:r>
              <a:rPr lang="cs-CZ" sz="2600" i="1" dirty="0" smtClean="0"/>
              <a:t>Dítě v osobnostním pojetí. </a:t>
            </a:r>
            <a:r>
              <a:rPr lang="cs-CZ" sz="2600" dirty="0" smtClean="0"/>
              <a:t>Praha: Portál.</a:t>
            </a:r>
          </a:p>
          <a:p>
            <a:pPr marL="536575" indent="-536575">
              <a:buNone/>
            </a:pPr>
            <a:r>
              <a:rPr lang="cs-CZ" sz="2600" dirty="0" smtClean="0"/>
              <a:t>Holt, </a:t>
            </a:r>
            <a:r>
              <a:rPr lang="cs-CZ" sz="2600" dirty="0"/>
              <a:t>J. </a:t>
            </a:r>
            <a:r>
              <a:rPr lang="cs-CZ" sz="2600" dirty="0" smtClean="0"/>
              <a:t>(1995). </a:t>
            </a:r>
            <a:r>
              <a:rPr lang="cs-CZ" sz="2600" i="1" dirty="0" smtClean="0"/>
              <a:t>Jak </a:t>
            </a:r>
            <a:r>
              <a:rPr lang="cs-CZ" sz="2600" i="1" dirty="0"/>
              <a:t>se děti učí.</a:t>
            </a:r>
            <a:r>
              <a:rPr lang="cs-CZ" sz="2600" dirty="0"/>
              <a:t> Praha: Agentura </a:t>
            </a:r>
            <a:r>
              <a:rPr lang="cs-CZ" sz="2600" dirty="0" smtClean="0"/>
              <a:t>STROM.</a:t>
            </a:r>
            <a:endParaRPr lang="cs-CZ" sz="2600" dirty="0"/>
          </a:p>
          <a:p>
            <a:pPr marL="536575" indent="-536575">
              <a:buNone/>
            </a:pPr>
            <a:r>
              <a:rPr lang="cs-CZ" sz="2600" dirty="0" err="1" smtClean="0"/>
              <a:t>Kolláriková</a:t>
            </a:r>
            <a:r>
              <a:rPr lang="cs-CZ" sz="2600" dirty="0" smtClean="0"/>
              <a:t>, </a:t>
            </a:r>
            <a:r>
              <a:rPr lang="cs-CZ" sz="2600" dirty="0"/>
              <a:t>Z</a:t>
            </a:r>
            <a:r>
              <a:rPr lang="cs-CZ" sz="2600" dirty="0" smtClean="0"/>
              <a:t>., &amp; </a:t>
            </a:r>
            <a:r>
              <a:rPr lang="cs-CZ" sz="2600" dirty="0" err="1" smtClean="0"/>
              <a:t>Pupala,B</a:t>
            </a:r>
            <a:r>
              <a:rPr lang="cs-CZ" sz="2600" dirty="0" smtClean="0"/>
              <a:t>. (2001). </a:t>
            </a:r>
            <a:r>
              <a:rPr lang="cs-CZ" sz="2600" i="1" dirty="0"/>
              <a:t>Předškolní a primární pedagogika.</a:t>
            </a:r>
            <a:r>
              <a:rPr lang="cs-CZ" sz="2600" dirty="0"/>
              <a:t> Praha: </a:t>
            </a:r>
            <a:r>
              <a:rPr lang="cs-CZ" sz="2600" dirty="0" smtClean="0"/>
              <a:t>Portál.  </a:t>
            </a:r>
          </a:p>
          <a:p>
            <a:pPr marL="536575" indent="-536575">
              <a:buNone/>
            </a:pPr>
            <a:r>
              <a:rPr lang="cs-CZ" sz="2600" dirty="0" err="1" smtClean="0"/>
              <a:t>Laniado</a:t>
            </a:r>
            <a:r>
              <a:rPr lang="cs-CZ" sz="2600" dirty="0" smtClean="0"/>
              <a:t>, </a:t>
            </a:r>
            <a:r>
              <a:rPr lang="cs-CZ" sz="2600" dirty="0"/>
              <a:t>N</a:t>
            </a:r>
            <a:r>
              <a:rPr lang="cs-CZ" sz="2600" dirty="0" smtClean="0"/>
              <a:t>. (2004). </a:t>
            </a:r>
            <a:r>
              <a:rPr lang="cs-CZ" sz="2600" i="1" dirty="0"/>
              <a:t>Jak odmalička rozvíjet inteligenci dětí</a:t>
            </a:r>
            <a:r>
              <a:rPr lang="cs-CZ" sz="2600" dirty="0"/>
              <a:t>. </a:t>
            </a:r>
            <a:r>
              <a:rPr lang="cs-CZ" sz="2600" dirty="0" smtClean="0"/>
              <a:t>Praha: Portál.</a:t>
            </a:r>
            <a:endParaRPr lang="cs-CZ" sz="2600" dirty="0"/>
          </a:p>
          <a:p>
            <a:pPr marL="536575" indent="-536575">
              <a:buNone/>
            </a:pPr>
            <a:r>
              <a:rPr lang="cs-CZ" sz="2600" dirty="0" err="1" smtClean="0"/>
              <a:t>Piaget</a:t>
            </a:r>
            <a:r>
              <a:rPr lang="cs-CZ" sz="2600" dirty="0" smtClean="0"/>
              <a:t>, </a:t>
            </a:r>
            <a:r>
              <a:rPr lang="cs-CZ" sz="2600" dirty="0"/>
              <a:t>J. </a:t>
            </a:r>
            <a:r>
              <a:rPr lang="cs-CZ" sz="2600" dirty="0" smtClean="0"/>
              <a:t>(1970). </a:t>
            </a:r>
            <a:r>
              <a:rPr lang="cs-CZ" sz="2600" i="1" dirty="0" smtClean="0"/>
              <a:t>Psychologie </a:t>
            </a:r>
            <a:r>
              <a:rPr lang="cs-CZ" sz="2600" i="1" dirty="0"/>
              <a:t>inteligence</a:t>
            </a:r>
            <a:r>
              <a:rPr lang="cs-CZ" sz="2600" dirty="0"/>
              <a:t>. Praha: </a:t>
            </a:r>
            <a:r>
              <a:rPr lang="cs-CZ" sz="2600" dirty="0" smtClean="0"/>
              <a:t>SPN</a:t>
            </a:r>
            <a:r>
              <a:rPr lang="cs-CZ" sz="2600" i="1" dirty="0" smtClean="0"/>
              <a:t>.</a:t>
            </a:r>
            <a:endParaRPr lang="cs-CZ" sz="2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482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dirty="0" smtClean="0"/>
              <a:t>A TEĎ…</a:t>
            </a:r>
            <a:br>
              <a:rPr lang="cs-CZ" dirty="0" smtClean="0"/>
            </a:br>
            <a:r>
              <a:rPr lang="cs-CZ" dirty="0" smtClean="0"/>
              <a:t>…Co si s tím má počít učitel primární školy?</a:t>
            </a:r>
            <a:endParaRPr lang="cs-CZ" sz="3600" i="1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cs-CZ" dirty="0" smtClean="0"/>
              <a:t>jaro </a:t>
            </a:r>
            <a:r>
              <a:rPr lang="cs-CZ" dirty="0" smtClean="0"/>
              <a:t>2017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b="1" dirty="0" smtClean="0">
                <a:cs typeface="Times New Roman" charset="0"/>
              </a:rPr>
              <a:t>VSTUPNÍ OTÁZKY:</a:t>
            </a:r>
            <a:endParaRPr lang="cs-CZ" sz="3200" dirty="0" smtClean="0">
              <a:cs typeface="Times New Roman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b="1" dirty="0" smtClean="0">
                <a:cs typeface="Times New Roman" charset="0"/>
              </a:rPr>
              <a:t>1.</a:t>
            </a:r>
            <a:r>
              <a:rPr lang="cs-CZ" b="1" dirty="0" smtClean="0">
                <a:latin typeface="Times New Roman" charset="0"/>
                <a:cs typeface="Times New Roman" charset="0"/>
              </a:rPr>
              <a:t>    </a:t>
            </a:r>
            <a:r>
              <a:rPr lang="cs-CZ" b="1" dirty="0" smtClean="0">
                <a:cs typeface="Times New Roman" charset="0"/>
              </a:rPr>
              <a:t>Jak dítě rozumí světu, ve kterém žije? Jaké    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b="1" dirty="0" smtClean="0">
                <a:cs typeface="Times New Roman" charset="0"/>
              </a:rPr>
              <a:t>       jsou jeho představy o světě a proč?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dirty="0" smtClean="0">
              <a:cs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b="1" dirty="0" smtClean="0">
                <a:cs typeface="Times New Roman" charset="0"/>
              </a:rPr>
              <a:t>2.</a:t>
            </a:r>
            <a:r>
              <a:rPr lang="cs-CZ" b="1" dirty="0" smtClean="0">
                <a:latin typeface="Times New Roman" charset="0"/>
                <a:cs typeface="Times New Roman" charset="0"/>
              </a:rPr>
              <a:t>    </a:t>
            </a:r>
            <a:r>
              <a:rPr lang="cs-CZ" b="1" dirty="0" smtClean="0">
                <a:cs typeface="Times New Roman" charset="0"/>
              </a:rPr>
              <a:t>Můžeme jako dospělí zprostředkovat dítěti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b="1" dirty="0">
                <a:cs typeface="Times New Roman" charset="0"/>
              </a:rPr>
              <a:t> </a:t>
            </a:r>
            <a:r>
              <a:rPr lang="cs-CZ" b="1" dirty="0" smtClean="0">
                <a:cs typeface="Times New Roman" charset="0"/>
              </a:rPr>
              <a:t>      skutečné poznání?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dirty="0" smtClean="0">
              <a:cs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b="1" dirty="0" smtClean="0">
                <a:cs typeface="Times New Roman" charset="0"/>
              </a:rPr>
              <a:t>3.</a:t>
            </a:r>
            <a:r>
              <a:rPr lang="cs-CZ" b="1" dirty="0" smtClean="0">
                <a:latin typeface="Times New Roman" charset="0"/>
                <a:cs typeface="Times New Roman" charset="0"/>
              </a:rPr>
              <a:t>    </a:t>
            </a:r>
            <a:r>
              <a:rPr lang="cs-CZ" b="1" dirty="0" smtClean="0">
                <a:cs typeface="Times New Roman" charset="0"/>
              </a:rPr>
              <a:t>Jaké to bude mít komplikace? S čím je nutno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b="1" dirty="0">
                <a:cs typeface="Times New Roman" charset="0"/>
              </a:rPr>
              <a:t> </a:t>
            </a:r>
            <a:r>
              <a:rPr lang="cs-CZ" b="1" dirty="0" smtClean="0">
                <a:cs typeface="Times New Roman" charset="0"/>
              </a:rPr>
              <a:t>      počítat?</a:t>
            </a:r>
            <a:endParaRPr lang="cs-CZ" dirty="0" smtClean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dirty="0" smtClean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b="1" dirty="0" smtClean="0">
                <a:cs typeface="Times New Roman" charset="0"/>
              </a:rPr>
              <a:t>Tradiční pojetí školy a vyučování </a:t>
            </a:r>
            <a:r>
              <a:rPr lang="cs-CZ" sz="3200" b="1" i="1" dirty="0" smtClean="0">
                <a:cs typeface="Times New Roman" charset="0"/>
              </a:rPr>
              <a:t>(</a:t>
            </a:r>
            <a:r>
              <a:rPr lang="cs-CZ" sz="3200" b="1" i="1" dirty="0" err="1" smtClean="0">
                <a:cs typeface="Times New Roman" charset="0"/>
              </a:rPr>
              <a:t>transmisivní</a:t>
            </a:r>
            <a:r>
              <a:rPr lang="cs-CZ" sz="3200" b="1" i="1" dirty="0" smtClean="0">
                <a:cs typeface="Times New Roman" charset="0"/>
              </a:rPr>
              <a:t>)</a:t>
            </a:r>
            <a:endParaRPr lang="cs-CZ" sz="3200" i="1" dirty="0" smtClean="0">
              <a:cs typeface="Times New Roman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cs-CZ" sz="3200" dirty="0" smtClean="0">
                <a:cs typeface="Times New Roman" charset="0"/>
              </a:rPr>
              <a:t>Východiska:</a:t>
            </a:r>
          </a:p>
          <a:p>
            <a:pPr marL="0" indent="0" eaLnBrk="1" hangingPunct="1">
              <a:buNone/>
              <a:defRPr/>
            </a:pPr>
            <a:endParaRPr lang="cs-CZ" sz="1400" dirty="0">
              <a:cs typeface="Times New Roman" charset="0"/>
            </a:endParaRPr>
          </a:p>
          <a:p>
            <a:pPr marL="0" indent="0" eaLnBrk="1" hangingPunct="1">
              <a:buNone/>
              <a:defRPr/>
            </a:pPr>
            <a:r>
              <a:rPr lang="cs-CZ" dirty="0" smtClean="0">
                <a:cs typeface="Times New Roman" charset="0"/>
              </a:rPr>
              <a:t>1.</a:t>
            </a:r>
            <a:r>
              <a:rPr lang="cs-CZ" dirty="0" smtClean="0">
                <a:latin typeface="Times New Roman" charset="0"/>
                <a:cs typeface="Times New Roman" charset="0"/>
              </a:rPr>
              <a:t>    </a:t>
            </a:r>
            <a:r>
              <a:rPr lang="cs-CZ" dirty="0" smtClean="0">
                <a:cs typeface="Times New Roman" charset="0"/>
              </a:rPr>
              <a:t>Dítě přichází do školy a nic neví.</a:t>
            </a:r>
            <a:endParaRPr lang="cs-CZ" i="1" dirty="0" smtClean="0">
              <a:cs typeface="Times New Roman" charset="0"/>
            </a:endParaRPr>
          </a:p>
          <a:p>
            <a:pPr marL="0" indent="0" eaLnBrk="1" hangingPunct="1">
              <a:buNone/>
              <a:defRPr/>
            </a:pPr>
            <a:r>
              <a:rPr lang="cs-CZ" dirty="0" smtClean="0">
                <a:cs typeface="Times New Roman" charset="0"/>
              </a:rPr>
              <a:t>2.</a:t>
            </a:r>
            <a:r>
              <a:rPr lang="cs-CZ" dirty="0" smtClean="0">
                <a:latin typeface="Times New Roman" charset="0"/>
                <a:cs typeface="Times New Roman" charset="0"/>
              </a:rPr>
              <a:t>    </a:t>
            </a:r>
            <a:r>
              <a:rPr lang="cs-CZ" dirty="0" smtClean="0">
                <a:cs typeface="Times New Roman" charset="0"/>
              </a:rPr>
              <a:t>Úkolem učitele je všechno je naučit.</a:t>
            </a:r>
            <a:endParaRPr lang="cs-CZ" i="1" dirty="0" smtClean="0">
              <a:cs typeface="Times New Roman" charset="0"/>
            </a:endParaRPr>
          </a:p>
          <a:p>
            <a:pPr marL="0" indent="0" eaLnBrk="1" hangingPunct="1">
              <a:buNone/>
              <a:defRPr/>
            </a:pPr>
            <a:r>
              <a:rPr lang="cs-CZ" dirty="0" smtClean="0">
                <a:cs typeface="Times New Roman" charset="0"/>
              </a:rPr>
              <a:t>3.</a:t>
            </a:r>
            <a:r>
              <a:rPr lang="cs-CZ" dirty="0" smtClean="0">
                <a:latin typeface="Times New Roman" charset="0"/>
                <a:cs typeface="Times New Roman" charset="0"/>
              </a:rPr>
              <a:t>    </a:t>
            </a:r>
            <a:r>
              <a:rPr lang="cs-CZ" dirty="0" smtClean="0">
                <a:cs typeface="Times New Roman" charset="0"/>
              </a:rPr>
              <a:t>Inteligence je chápána jako suma vědomostí, </a:t>
            </a:r>
          </a:p>
          <a:p>
            <a:pPr marL="0" indent="0" eaLnBrk="1" hangingPunct="1">
              <a:buNone/>
              <a:defRPr/>
            </a:pPr>
            <a:r>
              <a:rPr lang="cs-CZ" dirty="0">
                <a:cs typeface="Times New Roman" charset="0"/>
              </a:rPr>
              <a:t> </a:t>
            </a:r>
            <a:r>
              <a:rPr lang="cs-CZ" dirty="0" smtClean="0">
                <a:cs typeface="Times New Roman" charset="0"/>
              </a:rPr>
              <a:t>      které si dítě osvojí v průběhu školní docházky.</a:t>
            </a:r>
            <a:endParaRPr lang="cs-CZ" i="1" dirty="0" smtClean="0">
              <a:cs typeface="Times New Roman" charset="0"/>
            </a:endParaRPr>
          </a:p>
          <a:p>
            <a:pPr eaLnBrk="1" hangingPunct="1">
              <a:buFontTx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b="1" dirty="0" smtClean="0">
                <a:cs typeface="Times New Roman" charset="0"/>
              </a:rPr>
              <a:t>Konstruktivistické pojetí školy a vyučování</a:t>
            </a:r>
            <a:br>
              <a:rPr lang="cs-CZ" sz="3600" b="1" dirty="0" smtClean="0">
                <a:cs typeface="Times New Roman" charset="0"/>
              </a:rPr>
            </a:br>
            <a:r>
              <a:rPr lang="cs-CZ" sz="3600" b="1" dirty="0" smtClean="0">
                <a:cs typeface="Times New Roman" charset="0"/>
              </a:rPr>
              <a:t>                                                     </a:t>
            </a:r>
            <a:r>
              <a:rPr lang="cs-CZ" sz="3600" b="1" i="1" dirty="0" smtClean="0">
                <a:cs typeface="Times New Roman" charset="0"/>
              </a:rPr>
              <a:t>(humanistické)</a:t>
            </a:r>
            <a:endParaRPr lang="cs-CZ" sz="3600" i="1" dirty="0" smtClean="0">
              <a:cs typeface="Times New Roman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cs-CZ" sz="3200" dirty="0" smtClean="0">
                <a:cs typeface="Times New Roman" charset="0"/>
              </a:rPr>
              <a:t>Východiska:</a:t>
            </a:r>
          </a:p>
          <a:p>
            <a:pPr marL="0" indent="0" eaLnBrk="1" hangingPunct="1">
              <a:buNone/>
              <a:defRPr/>
            </a:pPr>
            <a:endParaRPr lang="cs-CZ" sz="1000" dirty="0">
              <a:cs typeface="Times New Roman" charset="0"/>
            </a:endParaRPr>
          </a:p>
          <a:p>
            <a:pPr marL="0" indent="0" eaLnBrk="1" hangingPunct="1">
              <a:buNone/>
              <a:defRPr/>
            </a:pPr>
            <a:r>
              <a:rPr lang="cs-CZ" sz="2800" dirty="0" smtClean="0">
                <a:cs typeface="Times New Roman" charset="0"/>
              </a:rPr>
              <a:t>1.</a:t>
            </a:r>
            <a:r>
              <a:rPr lang="cs-CZ" sz="2800" dirty="0" smtClean="0">
                <a:latin typeface="Times New Roman" charset="0"/>
                <a:cs typeface="Times New Roman" charset="0"/>
              </a:rPr>
              <a:t>   </a:t>
            </a:r>
            <a:r>
              <a:rPr lang="cs-CZ" sz="2800" dirty="0" smtClean="0">
                <a:cs typeface="Times New Roman" charset="0"/>
              </a:rPr>
              <a:t>Dítě přichází do školy a o světě ví spoustu věcí. </a:t>
            </a:r>
            <a:endParaRPr lang="cs-CZ" sz="2800" i="1" dirty="0" smtClean="0">
              <a:cs typeface="Times New Roman" charset="0"/>
            </a:endParaRPr>
          </a:p>
          <a:p>
            <a:pPr marL="536575" indent="-536575" eaLnBrk="1" hangingPunct="1">
              <a:buNone/>
              <a:defRPr/>
            </a:pPr>
            <a:r>
              <a:rPr lang="cs-CZ" sz="2800" dirty="0" smtClean="0">
                <a:cs typeface="Times New Roman" charset="0"/>
              </a:rPr>
              <a:t>2.</a:t>
            </a:r>
            <a:r>
              <a:rPr lang="cs-CZ" sz="2800" dirty="0" smtClean="0">
                <a:latin typeface="Times New Roman" charset="0"/>
                <a:cs typeface="Times New Roman" charset="0"/>
              </a:rPr>
              <a:t>   </a:t>
            </a:r>
            <a:r>
              <a:rPr lang="cs-CZ" sz="2800" dirty="0" smtClean="0">
                <a:cs typeface="Times New Roman" charset="0"/>
              </a:rPr>
              <a:t>Úkolem učitele je vytvořit při učení takové podmínky, aby si dítě svoje poznatky pod jeho vedením utřídilo a (re)konstruovalo ve spolupráci s ostatními dětmi do reálného obrazu světa.</a:t>
            </a:r>
            <a:endParaRPr lang="cs-CZ" sz="2800" i="1" dirty="0" smtClean="0">
              <a:cs typeface="Times New Roman" charset="0"/>
            </a:endParaRPr>
          </a:p>
          <a:p>
            <a:pPr marL="536575" indent="-536575" eaLnBrk="1" hangingPunct="1">
              <a:buNone/>
              <a:defRPr/>
            </a:pPr>
            <a:r>
              <a:rPr lang="cs-CZ" sz="2800" dirty="0" smtClean="0">
                <a:cs typeface="Times New Roman" charset="0"/>
              </a:rPr>
              <a:t>3.</a:t>
            </a:r>
            <a:r>
              <a:rPr lang="cs-CZ" sz="2800" dirty="0" smtClean="0">
                <a:latin typeface="Times New Roman" charset="0"/>
                <a:cs typeface="Times New Roman" charset="0"/>
              </a:rPr>
              <a:t>   </a:t>
            </a:r>
            <a:r>
              <a:rPr lang="cs-CZ" sz="2800" dirty="0" smtClean="0">
                <a:cs typeface="Times New Roman" charset="0"/>
              </a:rPr>
              <a:t>Inteligence se rozvíjí v aktivní myšlenkové činnosti při učení.</a:t>
            </a:r>
            <a:endParaRPr lang="cs-CZ" sz="2800" i="1" dirty="0" smtClean="0">
              <a:cs typeface="Times New Roman" charset="0"/>
            </a:endParaRPr>
          </a:p>
          <a:p>
            <a:pPr eaLnBrk="1" hangingPunct="1">
              <a:defRPr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Humanistická psychologie a pohled na dítě v situaci výchovy a vzdělání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800" dirty="0" smtClean="0"/>
          </a:p>
          <a:p>
            <a:r>
              <a:rPr lang="cs-CZ" sz="3200" dirty="0" smtClean="0"/>
              <a:t>Výchova </a:t>
            </a:r>
            <a:r>
              <a:rPr lang="cs-CZ" sz="3200" dirty="0"/>
              <a:t>jako pomoc jedinci při jeho rozvoji a růstu</a:t>
            </a:r>
          </a:p>
          <a:p>
            <a:r>
              <a:rPr lang="cs-CZ" sz="3200" dirty="0"/>
              <a:t>Výchova a vzdělávání jako realizace vnitřních potencí</a:t>
            </a:r>
          </a:p>
          <a:p>
            <a:r>
              <a:rPr lang="cs-CZ" sz="3200" dirty="0"/>
              <a:t>Dětské potřeby (</a:t>
            </a:r>
            <a:r>
              <a:rPr lang="cs-CZ" sz="3200" dirty="0" err="1" smtClean="0"/>
              <a:t>Maslowova</a:t>
            </a:r>
            <a:r>
              <a:rPr lang="cs-CZ" sz="3200" dirty="0" smtClean="0"/>
              <a:t> pyramida – biologické fyzické, bezpečí a jistoty, sounáležitosti, uznání a úcty, seberealizace)</a:t>
            </a: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5085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Nároky na učitele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1000" dirty="0" smtClean="0"/>
          </a:p>
          <a:p>
            <a:pPr>
              <a:spcBef>
                <a:spcPts val="0"/>
              </a:spcBef>
              <a:buNone/>
            </a:pPr>
            <a:r>
              <a:rPr lang="cs-CZ" sz="2800" dirty="0" smtClean="0"/>
              <a:t>Pedagogické </a:t>
            </a:r>
            <a:r>
              <a:rPr lang="cs-CZ" sz="2800" dirty="0"/>
              <a:t>kompetence: vše ku prospěchu dítěte</a:t>
            </a:r>
          </a:p>
          <a:p>
            <a:pPr>
              <a:spcBef>
                <a:spcPts val="0"/>
              </a:spcBef>
              <a:buNone/>
            </a:pPr>
            <a:r>
              <a:rPr lang="cs-CZ" sz="2800" dirty="0" smtClean="0"/>
              <a:t>	(</a:t>
            </a:r>
            <a:r>
              <a:rPr lang="cs-CZ" sz="2800" dirty="0"/>
              <a:t>překonat rutinní prakticismus) a význam pedagogické reflexe a </a:t>
            </a:r>
            <a:r>
              <a:rPr lang="cs-CZ" sz="2800" dirty="0" smtClean="0"/>
              <a:t>sebereflexe.</a:t>
            </a:r>
          </a:p>
          <a:p>
            <a:pPr>
              <a:buNone/>
            </a:pPr>
            <a:endParaRPr lang="cs-CZ" sz="1000" dirty="0"/>
          </a:p>
          <a:p>
            <a:pPr>
              <a:buNone/>
            </a:pPr>
            <a:r>
              <a:rPr lang="cs-CZ" sz="2800" dirty="0"/>
              <a:t>Pedagogické </a:t>
            </a:r>
            <a:r>
              <a:rPr lang="cs-CZ" sz="2800" dirty="0" smtClean="0"/>
              <a:t>ctnosti: pedagogická láska, pedagogická moudrost, pedagogická odvaha, pedagogická důvěryhodnost.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60959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DĚTSKÝ SVĚT = svět „tady a teď“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dirty="0"/>
              <a:t>Podmínkou  jeho  poznávání  dítětem mladšího školního věku je proto „být při tom“.</a:t>
            </a:r>
          </a:p>
          <a:p>
            <a:pPr>
              <a:buNone/>
              <a:defRPr/>
            </a:pPr>
            <a:endParaRPr lang="cs-CZ" sz="2000" dirty="0"/>
          </a:p>
          <a:p>
            <a:pPr marL="1619250" indent="0">
              <a:buNone/>
              <a:defRPr/>
            </a:pPr>
            <a:endParaRPr lang="cs-CZ" dirty="0"/>
          </a:p>
          <a:p>
            <a:pPr marL="2333625" indent="0">
              <a:buNone/>
              <a:defRPr/>
            </a:pPr>
            <a:r>
              <a:rPr lang="cs-CZ" dirty="0"/>
              <a:t>Efektivní učení je proto vždy:</a:t>
            </a:r>
          </a:p>
          <a:p>
            <a:pPr marL="2333625" indent="0">
              <a:defRPr/>
            </a:pPr>
            <a:r>
              <a:rPr lang="cs-CZ" dirty="0"/>
              <a:t> konkrétní</a:t>
            </a:r>
          </a:p>
          <a:p>
            <a:pPr marL="2333625" indent="0">
              <a:defRPr/>
            </a:pPr>
            <a:r>
              <a:rPr lang="cs-CZ" dirty="0"/>
              <a:t> situační</a:t>
            </a:r>
          </a:p>
          <a:p>
            <a:pPr marL="2333625" indent="0">
              <a:defRPr/>
            </a:pPr>
            <a:r>
              <a:rPr lang="cs-CZ" dirty="0"/>
              <a:t> vázáno na osobní zkušenost</a:t>
            </a:r>
          </a:p>
          <a:p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6372200" y="2276872"/>
            <a:ext cx="1512168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952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Základní paradigma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  <a:defRPr/>
            </a:pPr>
            <a:endParaRPr lang="cs-CZ" sz="1000" dirty="0" smtClean="0">
              <a:cs typeface="Times New Roman" charset="0"/>
            </a:endParaRPr>
          </a:p>
          <a:p>
            <a:pPr>
              <a:buNone/>
              <a:defRPr/>
            </a:pPr>
            <a:r>
              <a:rPr lang="cs-CZ" dirty="0" smtClean="0">
                <a:cs typeface="Times New Roman" charset="0"/>
              </a:rPr>
              <a:t>Žák </a:t>
            </a:r>
            <a:r>
              <a:rPr lang="cs-CZ" dirty="0">
                <a:cs typeface="Times New Roman" charset="0"/>
              </a:rPr>
              <a:t>nepřichází do školy nevědomý, prázdný jako čistý list papíru, který učitelé teprve odshora dolů popíší pravdivým a objektivním vědění</a:t>
            </a:r>
            <a:r>
              <a:rPr lang="cs-CZ" dirty="0"/>
              <a:t>m</a:t>
            </a:r>
            <a:r>
              <a:rPr lang="cs-CZ" dirty="0">
                <a:cs typeface="Times New Roman" charset="0"/>
              </a:rPr>
              <a:t> o světě. Každé dítě už světu kolem sebe nějak rozumí, má o něm své představy. </a:t>
            </a:r>
            <a:endParaRPr lang="cs-CZ" dirty="0"/>
          </a:p>
          <a:p>
            <a:pPr>
              <a:buNone/>
              <a:defRPr/>
            </a:pPr>
            <a:endParaRPr lang="cs-CZ" sz="1000" dirty="0">
              <a:cs typeface="Times New Roman" charset="0"/>
            </a:endParaRPr>
          </a:p>
          <a:p>
            <a:pPr>
              <a:buNone/>
              <a:defRPr/>
            </a:pPr>
            <a:r>
              <a:rPr lang="cs-CZ" dirty="0">
                <a:cs typeface="Times New Roman" charset="0"/>
              </a:rPr>
              <a:t>Učební proces je pak vždy střetáváním jeho prvotních představ s novými informacemi.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8658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Výchova </a:t>
            </a:r>
            <a:r>
              <a:rPr lang="cs-CZ" dirty="0"/>
              <a:t>není v tom, poučovat lidi nebo jim dělat kázání, ale dát jim příležitost, aby sami myslili, sami </a:t>
            </a:r>
            <a:r>
              <a:rPr lang="cs-CZ" dirty="0" smtClean="0"/>
              <a:t>srovnávali.</a:t>
            </a:r>
          </a:p>
          <a:p>
            <a:pPr marL="0" indent="0" algn="ctr">
              <a:buNone/>
            </a:pPr>
            <a:r>
              <a:rPr lang="cs-CZ" sz="2000" dirty="0" smtClean="0"/>
              <a:t>						Karel Čapek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190750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367</TotalTime>
  <Words>691</Words>
  <Application>Microsoft Office PowerPoint</Application>
  <PresentationFormat>Předvádění na obrazovce (4:3)</PresentationFormat>
  <Paragraphs>118</Paragraphs>
  <Slides>18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Medián</vt:lpstr>
      <vt:lpstr> Dětský svět Dětské naivní teorie </vt:lpstr>
      <vt:lpstr>VSTUPNÍ OTÁZKY:</vt:lpstr>
      <vt:lpstr>Tradiční pojetí školy a vyučování (transmisivní)</vt:lpstr>
      <vt:lpstr>Konstruktivistické pojetí školy a vyučování                                                      (humanistické)</vt:lpstr>
      <vt:lpstr>Humanistická psychologie a pohled na dítě v situaci výchovy a vzdělání</vt:lpstr>
      <vt:lpstr>Nároky na učitele</vt:lpstr>
      <vt:lpstr>DĚTSKÝ SVĚT = svět „tady a teď“</vt:lpstr>
      <vt:lpstr>Základní paradigma</vt:lpstr>
      <vt:lpstr>Motto</vt:lpstr>
      <vt:lpstr>Dětské poznávání světa začíná od prvních                                                   okamžiků jeho života</vt:lpstr>
      <vt:lpstr>Dětské poznání se formuje jako tzv. prekoncepce,                                               příp. dětské naivní teorie </vt:lpstr>
      <vt:lpstr>Dětské prekoncepce</vt:lpstr>
      <vt:lpstr>Schéma reakce individua na novou (neznámou) zkušenost</vt:lpstr>
      <vt:lpstr>Konstruktivistický přístup ke školní výuce</vt:lpstr>
      <vt:lpstr>Pozor!</vt:lpstr>
      <vt:lpstr>Vychovávat = věřit v možnost zlepšení</vt:lpstr>
      <vt:lpstr>Literatura</vt:lpstr>
      <vt:lpstr>A TEĎ… …Co si s tím má počít učitel primární školy?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Dětský svět.  Dětské naivní teorie</dc:title>
  <dc:creator>Hana</dc:creator>
  <cp:lastModifiedBy>Havel</cp:lastModifiedBy>
  <cp:revision>63</cp:revision>
  <dcterms:created xsi:type="dcterms:W3CDTF">2006-02-26T23:34:08Z</dcterms:created>
  <dcterms:modified xsi:type="dcterms:W3CDTF">2017-02-23T09:57:31Z</dcterms:modified>
</cp:coreProperties>
</file>