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3"/>
  </p:notesMasterIdLst>
  <p:sldIdLst>
    <p:sldId id="256" r:id="rId2"/>
    <p:sldId id="285" r:id="rId3"/>
    <p:sldId id="301" r:id="rId4"/>
    <p:sldId id="302" r:id="rId5"/>
    <p:sldId id="303" r:id="rId6"/>
    <p:sldId id="304" r:id="rId7"/>
    <p:sldId id="305" r:id="rId8"/>
    <p:sldId id="310" r:id="rId9"/>
    <p:sldId id="309" r:id="rId10"/>
    <p:sldId id="292" r:id="rId11"/>
    <p:sldId id="311" r:id="rId12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21. 4. 2015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21. 4. 2015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21. 4. 2015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21. 4. 2015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21. 4. 2015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21. 4. 2015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21. 4. 2015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21. 4. 2015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21. 4. 2015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21. 4. 2015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21. 4. 2015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21. 4. 2015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21. 4. 2015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Mediální kultura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632848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>
              <a:latin typeface="Calibri" panose="020F0502020204030204" pitchFamily="34" charset="0"/>
            </a:endParaRPr>
          </a:p>
          <a:p>
            <a:r>
              <a:rPr lang="cs-CZ" sz="2800" b="1" dirty="0" smtClean="0">
                <a:latin typeface="Calibri" panose="020F0502020204030204" pitchFamily="34" charset="0"/>
              </a:rPr>
              <a:t>Některé konkrétní </a:t>
            </a:r>
            <a:r>
              <a:rPr lang="cs-CZ" sz="2800" b="1" u="sng" dirty="0" smtClean="0">
                <a:latin typeface="Calibri" panose="020F0502020204030204" pitchFamily="34" charset="0"/>
              </a:rPr>
              <a:t>předpokládané</a:t>
            </a:r>
            <a:r>
              <a:rPr lang="cs-CZ" sz="2800" b="1" dirty="0" smtClean="0">
                <a:latin typeface="Calibri" panose="020F0502020204030204" pitchFamily="34" charset="0"/>
              </a:rPr>
              <a:t> účinky médií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změna postoje, myšlení a poznávání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kolektivní reakce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individuální reakce (emocionální i racionální odezvy)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nastolování agendy (např. rozptylování účinků, </a:t>
            </a:r>
            <a:r>
              <a:rPr lang="cs-CZ" sz="2400" dirty="0" err="1" smtClean="0">
                <a:latin typeface="Calibri" panose="020F0502020204030204" pitchFamily="34" charset="0"/>
              </a:rPr>
              <a:t>zestejnění</a:t>
            </a:r>
            <a:r>
              <a:rPr lang="cs-CZ" sz="2400" dirty="0" smtClean="0">
                <a:latin typeface="Calibri" panose="020F0502020204030204" pitchFamily="34" charset="0"/>
              </a:rPr>
              <a:t> informací, zesílení významu tématu)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odcizení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znecitlivění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učení, nápodoba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socializace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společenská kontrola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definování skutečnosti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podpora a posilování dominantní ideologie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zpětný účinek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zjednodušování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2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632848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>
              <a:latin typeface="Calibri" panose="020F0502020204030204" pitchFamily="34" charset="0"/>
            </a:endParaRPr>
          </a:p>
          <a:p>
            <a:r>
              <a:rPr lang="cs-CZ" sz="2800" b="1" dirty="0" smtClean="0">
                <a:latin typeface="Calibri" panose="020F0502020204030204" pitchFamily="34" charset="0"/>
              </a:rPr>
              <a:t>Jak zkoumat účinky </a:t>
            </a:r>
            <a:r>
              <a:rPr lang="cs-CZ" sz="2800" b="1" dirty="0" smtClean="0">
                <a:latin typeface="Calibri" panose="020F0502020204030204" pitchFamily="34" charset="0"/>
              </a:rPr>
              <a:t>médií</a:t>
            </a:r>
          </a:p>
          <a:p>
            <a:endParaRPr lang="cs-CZ" sz="2800" b="1" dirty="0" smtClean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nelze zůstat jen u </a:t>
            </a:r>
            <a:r>
              <a:rPr lang="cs-CZ" sz="2400" dirty="0" err="1" smtClean="0">
                <a:latin typeface="Calibri" panose="020F0502020204030204" pitchFamily="34" charset="0"/>
              </a:rPr>
              <a:t>mediovaných</a:t>
            </a:r>
            <a:r>
              <a:rPr lang="cs-CZ" sz="2400" dirty="0" smtClean="0">
                <a:latin typeface="Calibri" panose="020F0502020204030204" pitchFamily="34" charset="0"/>
              </a:rPr>
              <a:t> obsahů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metoda: ověřování hypotézy prosociálního či antisociálního účinku médií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2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Účinky médií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média, ať už přímo nebo nepřímo, ovlivňují představy, přesvědčení, postoje, hodnoty a chování </a:t>
            </a:r>
            <a:r>
              <a:rPr lang="cs-CZ" sz="2400" dirty="0" smtClean="0">
                <a:latin typeface="Calibri" panose="020F0502020204030204" pitchFamily="34" charset="0"/>
              </a:rPr>
              <a:t>příjemců</a:t>
            </a:r>
          </a:p>
          <a:p>
            <a:pPr marL="342900" indent="-3429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o</a:t>
            </a:r>
            <a:r>
              <a:rPr lang="cs-CZ" sz="2400" dirty="0" smtClean="0">
                <a:latin typeface="Calibri" panose="020F0502020204030204" pitchFamily="34" charset="0"/>
              </a:rPr>
              <a:t>btížná prokazatelnost některých účinků</a:t>
            </a:r>
          </a:p>
          <a:p>
            <a:pPr marL="342900" indent="-3429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Co je ovlivňováno?</a:t>
            </a:r>
          </a:p>
          <a:p>
            <a:r>
              <a:rPr lang="cs-CZ" sz="2800" b="1" dirty="0" smtClean="0">
                <a:latin typeface="Calibri" panose="020F0502020204030204" pitchFamily="34" charset="0"/>
              </a:rPr>
              <a:t>V kom?</a:t>
            </a:r>
          </a:p>
          <a:p>
            <a:r>
              <a:rPr lang="cs-CZ" sz="2800" b="1" dirty="0" smtClean="0">
                <a:latin typeface="Calibri" panose="020F0502020204030204" pitchFamily="34" charset="0"/>
              </a:rPr>
              <a:t>Jak a do jaké míry?</a:t>
            </a:r>
          </a:p>
          <a:p>
            <a:r>
              <a:rPr lang="cs-CZ" sz="2800" b="1" dirty="0" smtClean="0">
                <a:latin typeface="Calibri" panose="020F0502020204030204" pitchFamily="34" charset="0"/>
              </a:rPr>
              <a:t>V jakém časovém rozpětí?</a:t>
            </a: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latin typeface="Calibri" panose="020F0502020204030204" pitchFamily="34" charset="0"/>
              </a:rPr>
              <a:t>Chování médií</a:t>
            </a:r>
          </a:p>
          <a:p>
            <a:r>
              <a:rPr lang="cs-CZ" sz="2800" dirty="0" smtClean="0">
                <a:latin typeface="Calibri" panose="020F0502020204030204" pitchFamily="34" charset="0"/>
              </a:rPr>
              <a:t>X</a:t>
            </a:r>
          </a:p>
          <a:p>
            <a:r>
              <a:rPr lang="cs-CZ" sz="2800" dirty="0" smtClean="0">
                <a:latin typeface="Calibri" panose="020F0502020204030204" pitchFamily="34" charset="0"/>
              </a:rPr>
              <a:t>Chování příjemců</a:t>
            </a:r>
          </a:p>
          <a:p>
            <a:endParaRPr lang="cs-CZ" sz="28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predispozice</a:t>
            </a:r>
            <a:endParaRPr lang="cs-CZ" sz="28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dosavadní znalosti a zkušenosti</a:t>
            </a:r>
          </a:p>
          <a:p>
            <a:pPr marL="342900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z</a:t>
            </a:r>
            <a:r>
              <a:rPr lang="cs-CZ" sz="2800" dirty="0" smtClean="0">
                <a:latin typeface="Calibri" panose="020F0502020204030204" pitchFamily="34" charset="0"/>
              </a:rPr>
              <a:t>aangažovanost příjemce</a:t>
            </a:r>
          </a:p>
          <a:p>
            <a:pPr marL="342900" indent="-3429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800" u="sng" dirty="0" smtClean="0">
                <a:latin typeface="Calibri" panose="020F0502020204030204" pitchFamily="34" charset="0"/>
              </a:rPr>
              <a:t>kultivační teorie</a:t>
            </a:r>
            <a:r>
              <a:rPr lang="cs-CZ" sz="2800" dirty="0" smtClean="0">
                <a:latin typeface="Calibri" panose="020F0502020204030204" pitchFamily="34" charset="0"/>
              </a:rPr>
              <a:t> x </a:t>
            </a:r>
            <a:r>
              <a:rPr lang="cs-CZ" sz="2800" u="sng" dirty="0" smtClean="0">
                <a:latin typeface="Calibri" panose="020F0502020204030204" pitchFamily="34" charset="0"/>
              </a:rPr>
              <a:t>etnografické teorie</a:t>
            </a:r>
          </a:p>
          <a:p>
            <a:pPr marL="342900" indent="-342900"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Hodnocení účinků médií (obzvláště negativních dopadů)</a:t>
            </a:r>
          </a:p>
          <a:p>
            <a:endParaRPr lang="cs-CZ" sz="2800" b="1" dirty="0">
              <a:latin typeface="Calibri" panose="020F0502020204030204" pitchFamily="34" charset="0"/>
            </a:endParaRPr>
          </a:p>
          <a:p>
            <a:r>
              <a:rPr lang="cs-CZ" sz="2800" b="1" dirty="0" smtClean="0">
                <a:latin typeface="Calibri" panose="020F0502020204030204" pitchFamily="34" charset="0"/>
              </a:rPr>
              <a:t>Krátkodobé účinky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nikoli vztah </a:t>
            </a:r>
            <a:r>
              <a:rPr lang="cs-CZ" sz="2800" u="sng" dirty="0" smtClean="0">
                <a:latin typeface="Calibri" panose="020F0502020204030204" pitchFamily="34" charset="0"/>
              </a:rPr>
              <a:t>podnět – reakce</a:t>
            </a:r>
            <a:r>
              <a:rPr lang="cs-CZ" sz="2800" dirty="0" smtClean="0">
                <a:latin typeface="Calibri" panose="020F0502020204030204" pitchFamily="34" charset="0"/>
              </a:rPr>
              <a:t>, ale v úvahu je třeba vzít více proměnných</a:t>
            </a: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„teorie podkožní injekce“ (viz H.G. </a:t>
            </a:r>
            <a:r>
              <a:rPr lang="cs-CZ" sz="2800" dirty="0" err="1" smtClean="0">
                <a:latin typeface="Calibri" panose="020F0502020204030204" pitchFamily="34" charset="0"/>
              </a:rPr>
              <a:t>Wells</a:t>
            </a:r>
            <a:r>
              <a:rPr lang="cs-CZ" sz="2800" dirty="0" smtClean="0">
                <a:latin typeface="Calibri" panose="020F0502020204030204" pitchFamily="34" charset="0"/>
              </a:rPr>
              <a:t> </a:t>
            </a:r>
            <a:r>
              <a:rPr lang="cs-CZ" sz="2800" i="1" dirty="0" smtClean="0">
                <a:latin typeface="Calibri" panose="020F0502020204030204" pitchFamily="34" charset="0"/>
              </a:rPr>
              <a:t>Válka</a:t>
            </a:r>
            <a:r>
              <a:rPr lang="cs-CZ" sz="2800" dirty="0" smtClean="0">
                <a:latin typeface="Calibri" panose="020F0502020204030204" pitchFamily="34" charset="0"/>
              </a:rPr>
              <a:t> </a:t>
            </a:r>
            <a:r>
              <a:rPr lang="cs-CZ" sz="2800" i="1" dirty="0" smtClean="0">
                <a:latin typeface="Calibri" panose="020F0502020204030204" pitchFamily="34" charset="0"/>
              </a:rPr>
              <a:t>světů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  <a:p>
            <a:r>
              <a:rPr lang="cs-CZ" sz="2800" b="1" dirty="0" smtClean="0">
                <a:latin typeface="Calibri" panose="020F0502020204030204" pitchFamily="34" charset="0"/>
              </a:rPr>
              <a:t>Dlouhodobé účinky</a:t>
            </a:r>
          </a:p>
          <a:p>
            <a:r>
              <a:rPr lang="cs-CZ" sz="2800" dirty="0" smtClean="0">
                <a:latin typeface="Calibri" panose="020F0502020204030204" pitchFamily="34" charset="0"/>
              </a:rPr>
              <a:t> - účinky </a:t>
            </a:r>
            <a:r>
              <a:rPr lang="cs-CZ" sz="2800" dirty="0">
                <a:latin typeface="Calibri" panose="020F0502020204030204" pitchFamily="34" charset="0"/>
              </a:rPr>
              <a:t>se dostaví až posléze spíše </a:t>
            </a:r>
            <a:r>
              <a:rPr lang="cs-CZ" sz="2800" u="sng" dirty="0">
                <a:latin typeface="Calibri" panose="020F0502020204030204" pitchFamily="34" charset="0"/>
              </a:rPr>
              <a:t>ve změnách postojů a v názorech</a:t>
            </a:r>
            <a:r>
              <a:rPr lang="cs-CZ" sz="2800" dirty="0">
                <a:latin typeface="Calibri" panose="020F0502020204030204" pitchFamily="34" charset="0"/>
              </a:rPr>
              <a:t> než v bezprostředním jednání a chování</a:t>
            </a:r>
          </a:p>
          <a:p>
            <a:endParaRPr lang="cs-CZ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Teorie dvoustupňového a vícestupňového toku komunikace</a:t>
            </a:r>
          </a:p>
          <a:p>
            <a:endParaRPr lang="cs-CZ" sz="2800" b="1" dirty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média ovlivňují jedince nepřímo, a to ve dvou či více etapách</a:t>
            </a:r>
          </a:p>
          <a:p>
            <a:pPr marL="457200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názoroví vůdci</a:t>
            </a:r>
          </a:p>
          <a:p>
            <a:pPr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Teorie užití a uspokojení</a:t>
            </a:r>
          </a:p>
          <a:p>
            <a:endParaRPr lang="cs-CZ" sz="2800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představa o účinku médií, která naznačuje, že </a:t>
            </a:r>
            <a:r>
              <a:rPr lang="cs-CZ" sz="2800" u="sng" dirty="0">
                <a:latin typeface="Calibri" panose="020F0502020204030204" pitchFamily="34" charset="0"/>
              </a:rPr>
              <a:t>užívání médií je motivováno snahou uspokojit nějaké individuálně prožívané potřeby</a:t>
            </a:r>
            <a:r>
              <a:rPr lang="cs-CZ" sz="2800" dirty="0">
                <a:latin typeface="Calibri" panose="020F0502020204030204" pitchFamily="34" charset="0"/>
              </a:rPr>
              <a:t> </a:t>
            </a:r>
            <a:r>
              <a:rPr lang="cs-CZ" sz="2800" dirty="0" smtClean="0">
                <a:latin typeface="Calibri" panose="020F0502020204030204" pitchFamily="34" charset="0"/>
              </a:rPr>
              <a:t>přehlíží sociálně strukturovanou základnu a povahu potřeb a uspokojení publika</a:t>
            </a:r>
          </a:p>
          <a:p>
            <a:pPr marL="457200" indent="-457200">
              <a:buFontTx/>
              <a:buChar char="-"/>
            </a:pPr>
            <a:r>
              <a:rPr lang="cs-CZ" sz="2800" u="sng" dirty="0" smtClean="0">
                <a:latin typeface="Calibri" panose="020F0502020204030204" pitchFamily="34" charset="0"/>
              </a:rPr>
              <a:t>funkcionalistické pojetí </a:t>
            </a:r>
            <a:r>
              <a:rPr lang="cs-CZ" sz="2800" dirty="0" smtClean="0">
                <a:latin typeface="Calibri" panose="020F0502020204030204" pitchFamily="34" charset="0"/>
              </a:rPr>
              <a:t>mediální komunikace</a:t>
            </a:r>
          </a:p>
          <a:p>
            <a:pPr marL="457200" indent="-4572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t</a:t>
            </a:r>
            <a:r>
              <a:rPr lang="cs-CZ" sz="2800" dirty="0" smtClean="0">
                <a:latin typeface="Calibri" panose="020F0502020204030204" pitchFamily="34" charset="0"/>
              </a:rPr>
              <a:t>ato teorie zkresluje reálný stav věcí a vytěsňuje skutečnost, že </a:t>
            </a:r>
            <a:r>
              <a:rPr lang="cs-CZ" sz="2800" u="sng" dirty="0" smtClean="0">
                <a:latin typeface="Calibri" panose="020F0502020204030204" pitchFamily="34" charset="0"/>
              </a:rPr>
              <a:t>sama média určitá témata preferují a jiná potlačují</a:t>
            </a:r>
            <a:r>
              <a:rPr lang="cs-CZ" sz="2800" dirty="0" smtClean="0">
                <a:latin typeface="Calibri" panose="020F0502020204030204" pitchFamily="34" charset="0"/>
              </a:rPr>
              <a:t> a tím přispívají k</a:t>
            </a:r>
            <a:r>
              <a:rPr lang="cs-CZ" sz="2800" dirty="0"/>
              <a:t> </a:t>
            </a:r>
            <a:r>
              <a:rPr lang="cs-CZ" sz="2800" dirty="0" smtClean="0">
                <a:latin typeface="Calibri" panose="020F0502020204030204" pitchFamily="34" charset="0"/>
              </a:rPr>
              <a:t>udržování daného stavu</a:t>
            </a:r>
          </a:p>
        </p:txBody>
      </p:sp>
    </p:spTree>
    <p:extLst>
      <p:ext uri="{BB962C8B-B14F-4D97-AF65-F5344CB8AC3E}">
        <p14:creationId xmlns:p14="http://schemas.microsoft.com/office/powerpoint/2010/main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i="1" dirty="0" err="1" smtClean="0">
                <a:latin typeface="Calibri" pitchFamily="34" charset="0"/>
              </a:rPr>
              <a:t>Maslowova</a:t>
            </a:r>
            <a:r>
              <a:rPr lang="cs-CZ" sz="2800" i="1" dirty="0" smtClean="0">
                <a:latin typeface="Calibri" pitchFamily="34" charset="0"/>
              </a:rPr>
              <a:t> pyramida potřeb</a:t>
            </a:r>
            <a:endParaRPr lang="cs-CZ" sz="2800" dirty="0" smtClean="0">
              <a:latin typeface="Calibri" pitchFamily="34" charset="0"/>
            </a:endParaRPr>
          </a:p>
          <a:p>
            <a:endParaRPr lang="cs-CZ" sz="2800" dirty="0" smtClean="0">
              <a:latin typeface="Calibri" pitchFamily="34" charset="0"/>
            </a:endParaRPr>
          </a:p>
          <a:p>
            <a:r>
              <a:rPr lang="cs-CZ" sz="2800" dirty="0" smtClean="0">
                <a:latin typeface="Calibri" pitchFamily="34" charset="0"/>
              </a:rPr>
              <a:t>Potřeba seberealizace</a:t>
            </a:r>
          </a:p>
          <a:p>
            <a:r>
              <a:rPr lang="cs-CZ" sz="2800" dirty="0" smtClean="0">
                <a:latin typeface="Calibri" pitchFamily="34" charset="0"/>
              </a:rPr>
              <a:t> </a:t>
            </a:r>
          </a:p>
          <a:p>
            <a:r>
              <a:rPr lang="cs-CZ" sz="2800" dirty="0" smtClean="0">
                <a:latin typeface="Calibri" pitchFamily="34" charset="0"/>
              </a:rPr>
              <a:t>Potřeba uznání, úcty</a:t>
            </a:r>
          </a:p>
          <a:p>
            <a:r>
              <a:rPr lang="cs-CZ" sz="2800" dirty="0" smtClean="0">
                <a:latin typeface="Calibri" pitchFamily="34" charset="0"/>
              </a:rPr>
              <a:t> </a:t>
            </a:r>
          </a:p>
          <a:p>
            <a:r>
              <a:rPr lang="cs-CZ" sz="2800" dirty="0" smtClean="0">
                <a:latin typeface="Calibri" pitchFamily="34" charset="0"/>
              </a:rPr>
              <a:t>Potřeba lásky, přijetí, spolupatřičnosti</a:t>
            </a:r>
          </a:p>
          <a:p>
            <a:r>
              <a:rPr lang="cs-CZ" sz="2800" dirty="0" smtClean="0">
                <a:latin typeface="Calibri" pitchFamily="34" charset="0"/>
              </a:rPr>
              <a:t> </a:t>
            </a:r>
          </a:p>
          <a:p>
            <a:r>
              <a:rPr lang="cs-CZ" sz="2800" dirty="0" smtClean="0">
                <a:latin typeface="Calibri" pitchFamily="34" charset="0"/>
              </a:rPr>
              <a:t>Potřeba bezpečí a jistoty</a:t>
            </a:r>
          </a:p>
          <a:p>
            <a:r>
              <a:rPr lang="cs-CZ" sz="2800" dirty="0" smtClean="0">
                <a:latin typeface="Calibri" pitchFamily="34" charset="0"/>
              </a:rPr>
              <a:t> </a:t>
            </a:r>
          </a:p>
          <a:p>
            <a:r>
              <a:rPr lang="cs-CZ" sz="2800" dirty="0" smtClean="0">
                <a:latin typeface="Calibri" pitchFamily="34" charset="0"/>
              </a:rPr>
              <a:t>Základní tělesné, fyziologické potřeby</a:t>
            </a:r>
          </a:p>
          <a:p>
            <a:r>
              <a:rPr lang="cs-CZ" sz="2800" dirty="0" smtClean="0">
                <a:latin typeface="Calibri" pitchFamily="34" charset="0"/>
              </a:rPr>
              <a:t> </a:t>
            </a:r>
          </a:p>
          <a:p>
            <a:pPr>
              <a:buFontTx/>
              <a:buChar char="-"/>
            </a:pPr>
            <a:endParaRPr lang="cs-CZ" sz="2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9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1004888"/>
            <a:ext cx="698477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Kulturní účinky</a:t>
            </a: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k</a:t>
            </a:r>
            <a:r>
              <a:rPr lang="cs-CZ" sz="2400" dirty="0" smtClean="0">
                <a:latin typeface="Calibri" panose="020F0502020204030204" pitchFamily="34" charset="0"/>
              </a:rPr>
              <a:t>olektivní účinky médií (spíše než zkoumání možných reakcí u jednotlivců)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jak působí na vžité kulturní vzorce (</a:t>
            </a:r>
            <a:r>
              <a:rPr lang="cs-CZ" sz="2400" u="sng" dirty="0" err="1" smtClean="0">
                <a:latin typeface="Calibri" panose="020F0502020204030204" pitchFamily="34" charset="0"/>
              </a:rPr>
              <a:t>stereotypizování</a:t>
            </a:r>
            <a:r>
              <a:rPr lang="cs-CZ" sz="2400" dirty="0" smtClean="0">
                <a:latin typeface="Calibri" panose="020F0502020204030204" pitchFamily="34" charset="0"/>
              </a:rPr>
              <a:t> např. vztahu mezi etnickými skupinami), na kulturní standardy (např. úroveň jazykové kultury)</a:t>
            </a:r>
          </a:p>
          <a:p>
            <a:pPr marL="342900" indent="-342900">
              <a:buFontTx/>
              <a:buChar char="-"/>
            </a:pP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21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3762</TotalTime>
  <Words>321</Words>
  <Application>Microsoft Office PowerPoint</Application>
  <PresentationFormat>Předvádění na obrazovce (4:3)</PresentationFormat>
  <Paragraphs>77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Calibri</vt:lpstr>
      <vt:lpstr>Century Gothic</vt:lpstr>
      <vt:lpstr>Wingdings 2</vt:lpstr>
      <vt:lpstr>Austin</vt:lpstr>
      <vt:lpstr>Mediální kultura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lektor</cp:lastModifiedBy>
  <cp:revision>612</cp:revision>
  <dcterms:created xsi:type="dcterms:W3CDTF">2013-04-13T14:50:58Z</dcterms:created>
  <dcterms:modified xsi:type="dcterms:W3CDTF">2015-04-21T10:08:50Z</dcterms:modified>
</cp:coreProperties>
</file>