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91" r:id="rId8"/>
    <p:sldId id="279" r:id="rId9"/>
    <p:sldId id="281" r:id="rId10"/>
    <p:sldId id="278" r:id="rId11"/>
    <p:sldId id="282" r:id="rId12"/>
    <p:sldId id="290" r:id="rId13"/>
    <p:sldId id="277" r:id="rId14"/>
    <p:sldId id="287" r:id="rId15"/>
    <p:sldId id="288" r:id="rId16"/>
    <p:sldId id="285" r:id="rId17"/>
    <p:sldId id="286" r:id="rId18"/>
    <p:sldId id="283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67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37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656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789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7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86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912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847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892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993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038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6CEF-17D3-4E1C-9B08-00C54BC4D1A6}" type="datetimeFigureOut">
              <a:rPr lang="sk-SK" smtClean="0"/>
              <a:t>24. 4. 2017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0A751-0363-4E44-9C57-31510CCCF3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965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Děti a stres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</a:p>
          <a:p>
            <a:endParaRPr lang="cs-CZ" dirty="0"/>
          </a:p>
          <a:p>
            <a:pPr algn="r"/>
            <a:r>
              <a:rPr lang="cs-CZ" dirty="0" smtClean="0"/>
              <a:t>Mgr. </a:t>
            </a:r>
            <a:r>
              <a:rPr lang="cs-CZ" dirty="0" err="1" smtClean="0"/>
              <a:t>Kristína</a:t>
            </a:r>
            <a:r>
              <a:rPr lang="cs-CZ" dirty="0" smtClean="0"/>
              <a:t> Tóthová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6710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Strach ze školy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vě skupiny dětí, které mají ve škole vyšší absence:</a:t>
            </a:r>
          </a:p>
          <a:p>
            <a:pPr lvl="2"/>
            <a:r>
              <a:rPr lang="cs-CZ" dirty="0"/>
              <a:t>ú</a:t>
            </a:r>
            <a:r>
              <a:rPr lang="cs-CZ" dirty="0" smtClean="0"/>
              <a:t>zkostná porucha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ociální úzkosti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258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Úzkost a úzkostnost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</a:t>
            </a:r>
            <a:r>
              <a:rPr lang="cs-CZ" dirty="0" smtClean="0"/>
              <a:t>enetické predispozice</a:t>
            </a:r>
          </a:p>
          <a:p>
            <a:r>
              <a:rPr lang="cs-CZ" dirty="0"/>
              <a:t>k</a:t>
            </a:r>
            <a:r>
              <a:rPr lang="cs-CZ" dirty="0" smtClean="0"/>
              <a:t>rizové životní události</a:t>
            </a:r>
          </a:p>
          <a:p>
            <a:pPr lvl="1"/>
            <a:r>
              <a:rPr lang="cs-CZ" dirty="0" smtClean="0"/>
              <a:t>smrt blízké osoby nebo zvířete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ehoda nebo onemocnění blízké osoby</a:t>
            </a:r>
          </a:p>
          <a:p>
            <a:pPr lvl="1"/>
            <a:r>
              <a:rPr lang="cs-CZ" dirty="0" smtClean="0"/>
              <a:t>změna školy nebo kolektivu ve třídě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řestěhování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ozvod rodičů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měna zaměstnání rodičů (náročnost na čas)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arození sourozence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raumatizující zážitky (přepadení, dopravní nehoda apod.)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8661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vliv okolí a výchova</a:t>
            </a:r>
          </a:p>
          <a:p>
            <a:pPr lvl="1"/>
            <a:r>
              <a:rPr lang="cs-CZ" dirty="0" smtClean="0"/>
              <a:t>zesilování úzkostného chování – učení příkladem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vojí sdělení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řehnaná péče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ritičtí a nároční rodiče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rientace na výkon</a:t>
            </a:r>
          </a:p>
          <a:p>
            <a:pPr lvl="1"/>
            <a:r>
              <a:rPr lang="cs-CZ" dirty="0"/>
              <a:t>š</a:t>
            </a:r>
            <a:r>
              <a:rPr lang="cs-CZ" dirty="0" smtClean="0"/>
              <a:t>ikana</a:t>
            </a:r>
          </a:p>
          <a:p>
            <a:pPr lvl="1"/>
            <a:r>
              <a:rPr lang="cs-CZ" dirty="0" smtClean="0"/>
              <a:t>učitel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00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Rozdíly v kvalitě života dětí?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/>
              <a:t>hierarchie hodnot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vývojové období, aktivní a rychlý vývoj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s</a:t>
            </a:r>
            <a:r>
              <a:rPr lang="cs-CZ" sz="2800" dirty="0" smtClean="0"/>
              <a:t>tres </a:t>
            </a:r>
            <a:r>
              <a:rPr lang="cs-CZ" sz="2800" dirty="0" smtClean="0"/>
              <a:t>je </a:t>
            </a:r>
            <a:r>
              <a:rPr lang="cs-CZ" sz="2800" dirty="0"/>
              <a:t>zasažení všech stránek vyvíjející se osobnosti (kognitivní, emocionální, sociální)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osobnostní rysy dítěte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závislost dítěte na rozhodování rodičů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perspektiva vnímání světa skrz rodinu / rodiče, </a:t>
            </a:r>
            <a:r>
              <a:rPr lang="cs-CZ" sz="2800" dirty="0" smtClean="0"/>
              <a:t>nezdolnost / odolnost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/>
              <a:t>rozvoj zvládacích </a:t>
            </a:r>
            <a:r>
              <a:rPr lang="cs-CZ" sz="2800" dirty="0" smtClean="0"/>
              <a:t>mechanizmů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7680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</a:t>
            </a:r>
            <a:r>
              <a:rPr lang="cs-CZ" b="1" dirty="0" smtClean="0"/>
              <a:t>odnoty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hodnotová orientace - hierarchicky uspořádaná soustava hodnot, která se vytváří v průběhu života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selektivní přístup k jednotlivým aspektům, předmětům a jevům životní reality</a:t>
            </a:r>
            <a:r>
              <a:rPr lang="cs-CZ" dirty="0" smtClean="0"/>
              <a:t>“(</a:t>
            </a:r>
            <a:r>
              <a:rPr lang="cs-CZ" sz="2400" dirty="0" smtClean="0"/>
              <a:t>Mikšík, dle </a:t>
            </a:r>
            <a:r>
              <a:rPr lang="cs-CZ" sz="2400" dirty="0" err="1" smtClean="0"/>
              <a:t>Bocan</a:t>
            </a:r>
            <a:r>
              <a:rPr lang="cs-CZ" sz="2400" dirty="0" smtClean="0"/>
              <a:t> a kol., 2011, s. 15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81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faktory vyjadřující obecnější hodnotovou orientaci ve věku 15–30 let </a:t>
            </a:r>
            <a:r>
              <a:rPr lang="sk-SK" dirty="0"/>
              <a:t>(</a:t>
            </a:r>
            <a:r>
              <a:rPr lang="sk-SK" dirty="0" err="1"/>
              <a:t>Sak</a:t>
            </a:r>
            <a:r>
              <a:rPr lang="sk-SK" dirty="0"/>
              <a:t>, </a:t>
            </a:r>
            <a:r>
              <a:rPr lang="sk-SK" dirty="0" smtClean="0"/>
              <a:t>2000</a:t>
            </a:r>
            <a:r>
              <a:rPr lang="sk-SK" dirty="0"/>
              <a:t>, s. 78–101</a:t>
            </a:r>
            <a:r>
              <a:rPr lang="sk-SK" dirty="0" smtClean="0"/>
              <a:t>)</a:t>
            </a:r>
            <a:r>
              <a:rPr lang="cs-CZ" dirty="0" smtClean="0"/>
              <a:t>:</a:t>
            </a:r>
          </a:p>
          <a:p>
            <a:pPr marL="914400" lvl="2" indent="0">
              <a:buNone/>
            </a:pPr>
            <a:r>
              <a:rPr lang="cs-CZ" dirty="0" smtClean="0"/>
              <a:t>1. egoisticko-materialistická (majetek, plat, společenská prestiž, soukromé podnikání, úspěch v zaměstnání)</a:t>
            </a:r>
          </a:p>
          <a:p>
            <a:pPr marL="914400" lvl="2" indent="0">
              <a:buNone/>
            </a:pPr>
            <a:r>
              <a:rPr lang="cs-CZ" dirty="0" smtClean="0"/>
              <a:t>2. profesně-rozvojová (vzdělání, rozvoj vlastní osobnosti, zajímavá práce, úspěšnost v zaměstnání, tvořivý a </a:t>
            </a:r>
            <a:r>
              <a:rPr lang="cs-CZ" dirty="0" err="1" smtClean="0"/>
              <a:t>aktivnípřístup</a:t>
            </a:r>
            <a:r>
              <a:rPr lang="cs-CZ" dirty="0" smtClean="0"/>
              <a:t> k životu)</a:t>
            </a:r>
          </a:p>
          <a:p>
            <a:pPr marL="914400" lvl="2" indent="0">
              <a:buNone/>
            </a:pPr>
            <a:r>
              <a:rPr lang="cs-CZ" dirty="0" smtClean="0"/>
              <a:t>3. reprodukční (životní partner, rodina a děti a láska)</a:t>
            </a:r>
          </a:p>
          <a:p>
            <a:pPr marL="914400" lvl="2" indent="0">
              <a:buNone/>
            </a:pPr>
            <a:r>
              <a:rPr lang="cs-CZ" dirty="0" smtClean="0"/>
              <a:t>4. globální (zdravé životní prostředí, mír a zdraví)</a:t>
            </a:r>
          </a:p>
          <a:p>
            <a:pPr marL="914400" lvl="2" indent="0">
              <a:buNone/>
            </a:pPr>
            <a:r>
              <a:rPr lang="cs-CZ" dirty="0" smtClean="0"/>
              <a:t>5. liberální (svoboda, demokracie a soukromé podnikání)</a:t>
            </a:r>
          </a:p>
          <a:p>
            <a:pPr marL="914400" lvl="2" indent="0">
              <a:buNone/>
            </a:pPr>
            <a:r>
              <a:rPr lang="cs-CZ" dirty="0" smtClean="0"/>
              <a:t>6. sociální (veřejně prospěšná práce, politická angažovanost, společenská prestiž a být užitečný druhým lidem)</a:t>
            </a:r>
          </a:p>
          <a:p>
            <a:pPr marL="914400" lvl="2" indent="0">
              <a:buNone/>
            </a:pPr>
            <a:r>
              <a:rPr lang="cs-CZ" dirty="0" smtClean="0"/>
              <a:t>7. hédonistická (koníčky a zájmy, přátelství, láska - je alternativou k orientacím na rodinu, společnost, hromadění majetku i profesi)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417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Hodnotová výchova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 </a:t>
            </a:r>
            <a:r>
              <a:rPr lang="cs-CZ" dirty="0"/>
              <a:t>téma nejen pro </a:t>
            </a:r>
            <a:r>
              <a:rPr lang="cs-CZ" dirty="0" smtClean="0"/>
              <a:t>školní prostředí, </a:t>
            </a:r>
            <a:r>
              <a:rPr lang="cs-CZ" dirty="0"/>
              <a:t>ale celou společnost</a:t>
            </a:r>
          </a:p>
          <a:p>
            <a:r>
              <a:rPr lang="cs-CZ" dirty="0" smtClean="0"/>
              <a:t>podle </a:t>
            </a:r>
            <a:r>
              <a:rPr lang="cs-CZ" dirty="0"/>
              <a:t>jakého klíče zvolit správnou hodnotu</a:t>
            </a:r>
            <a:r>
              <a:rPr lang="cs-CZ" dirty="0" smtClean="0"/>
              <a:t>?</a:t>
            </a:r>
          </a:p>
          <a:p>
            <a:r>
              <a:rPr lang="cs-CZ" dirty="0"/>
              <a:t>n</a:t>
            </a:r>
            <a:r>
              <a:rPr lang="cs-CZ" dirty="0" smtClean="0"/>
              <a:t>ejčastěji reflektované hodnoty v metodických postupech:</a:t>
            </a:r>
          </a:p>
          <a:p>
            <a:pPr lvl="1"/>
            <a:r>
              <a:rPr lang="cs-CZ" dirty="0" smtClean="0"/>
              <a:t>neúplná </a:t>
            </a:r>
            <a:r>
              <a:rPr lang="cs-CZ" dirty="0"/>
              <a:t>rodina – nefunkční rodina</a:t>
            </a:r>
          </a:p>
          <a:p>
            <a:pPr lvl="1"/>
            <a:r>
              <a:rPr lang="cs-CZ" dirty="0" smtClean="0"/>
              <a:t>drogové </a:t>
            </a:r>
            <a:r>
              <a:rPr lang="cs-CZ" dirty="0"/>
              <a:t>závislosti – alkoholismus, nealkoholové drogy</a:t>
            </a:r>
          </a:p>
          <a:p>
            <a:pPr lvl="1"/>
            <a:r>
              <a:rPr lang="cs-CZ" dirty="0" smtClean="0"/>
              <a:t>poruchy </a:t>
            </a:r>
            <a:r>
              <a:rPr lang="cs-CZ" dirty="0"/>
              <a:t>příjmu potravy</a:t>
            </a:r>
          </a:p>
          <a:p>
            <a:pPr lvl="1"/>
            <a:r>
              <a:rPr lang="cs-CZ" dirty="0" smtClean="0"/>
              <a:t>sociální </a:t>
            </a:r>
            <a:r>
              <a:rPr lang="cs-CZ" dirty="0"/>
              <a:t>sítě</a:t>
            </a:r>
          </a:p>
          <a:p>
            <a:pPr lvl="1"/>
            <a:r>
              <a:rPr lang="cs-CZ" dirty="0" smtClean="0"/>
              <a:t>hendikepovaní </a:t>
            </a:r>
            <a:r>
              <a:rPr lang="cs-CZ" dirty="0"/>
              <a:t>jedinci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9696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priority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ve věku 10–15 let do pěti oblastí ( </a:t>
            </a:r>
            <a:r>
              <a:rPr lang="cs-CZ" sz="2800" dirty="0" err="1" smtClean="0"/>
              <a:t>Bocan</a:t>
            </a:r>
            <a:r>
              <a:rPr lang="cs-CZ" sz="2800" dirty="0" smtClean="0"/>
              <a:t> a kol., 2011, s. 123):</a:t>
            </a:r>
          </a:p>
          <a:p>
            <a:pPr marL="457200" lvl="1" indent="0">
              <a:buNone/>
            </a:pPr>
            <a:r>
              <a:rPr lang="cs-CZ" dirty="0" smtClean="0"/>
              <a:t>1. „</a:t>
            </a:r>
            <a:r>
              <a:rPr lang="cs-CZ" b="1" dirty="0" smtClean="0"/>
              <a:t>sociální kompetence</a:t>
            </a:r>
            <a:r>
              <a:rPr lang="cs-CZ" dirty="0" smtClean="0"/>
              <a:t>“ </a:t>
            </a:r>
          </a:p>
          <a:p>
            <a:pPr marL="457200" lvl="1" indent="0">
              <a:buNone/>
            </a:pPr>
            <a:r>
              <a:rPr lang="cs-CZ" dirty="0" smtClean="0"/>
              <a:t>(chovat se slušně, dobře se učit, pomáhat druhým, chránit přírodu)</a:t>
            </a:r>
          </a:p>
          <a:p>
            <a:pPr marL="457200" lvl="1" indent="0">
              <a:buNone/>
            </a:pPr>
            <a:r>
              <a:rPr lang="cs-CZ" dirty="0" smtClean="0"/>
              <a:t>2. „</a:t>
            </a:r>
            <a:r>
              <a:rPr lang="cs-CZ" b="1" dirty="0" smtClean="0"/>
              <a:t>vnější hodnoty</a:t>
            </a:r>
            <a:r>
              <a:rPr lang="cs-CZ" dirty="0" smtClean="0"/>
              <a:t>“ </a:t>
            </a:r>
          </a:p>
          <a:p>
            <a:pPr marL="457200" lvl="1" indent="0">
              <a:buNone/>
            </a:pPr>
            <a:r>
              <a:rPr lang="cs-CZ" dirty="0" smtClean="0"/>
              <a:t>(být hezký/á, značkové oblečení, hodně peněz, být slavný)</a:t>
            </a:r>
          </a:p>
          <a:p>
            <a:pPr marL="457200" lvl="1" indent="0">
              <a:buNone/>
            </a:pPr>
            <a:r>
              <a:rPr lang="cs-CZ" dirty="0" smtClean="0"/>
              <a:t>3. „</a:t>
            </a:r>
            <a:r>
              <a:rPr lang="cs-CZ" b="1" dirty="0" smtClean="0"/>
              <a:t>politika a bůh</a:t>
            </a:r>
            <a:r>
              <a:rPr lang="cs-CZ" dirty="0" smtClean="0"/>
              <a:t>“ </a:t>
            </a:r>
          </a:p>
          <a:p>
            <a:pPr marL="457200" lvl="1" indent="0">
              <a:buNone/>
            </a:pPr>
            <a:r>
              <a:rPr lang="cs-CZ" dirty="0" smtClean="0"/>
              <a:t>(zájem o politiku, víra v boha) - prioritní pouze zcela výjimečně </a:t>
            </a:r>
          </a:p>
          <a:p>
            <a:pPr marL="457200" lvl="1" indent="0">
              <a:buNone/>
            </a:pPr>
            <a:r>
              <a:rPr lang="cs-CZ" dirty="0" smtClean="0"/>
              <a:t>4. „</a:t>
            </a:r>
            <a:r>
              <a:rPr lang="cs-CZ" b="1" dirty="0" smtClean="0"/>
              <a:t>úspěch ve sportu</a:t>
            </a:r>
            <a:r>
              <a:rPr lang="cs-CZ" dirty="0" smtClean="0"/>
              <a:t>“ </a:t>
            </a:r>
          </a:p>
          <a:p>
            <a:pPr marL="457200" lvl="1" indent="0">
              <a:buNone/>
            </a:pPr>
            <a:r>
              <a:rPr lang="cs-CZ" dirty="0" smtClean="0"/>
              <a:t>(dobrý/á ve sportu, být slavný)</a:t>
            </a:r>
          </a:p>
          <a:p>
            <a:pPr marL="457200" lvl="1" indent="0">
              <a:buNone/>
            </a:pPr>
            <a:r>
              <a:rPr lang="cs-CZ" dirty="0" smtClean="0"/>
              <a:t>5. „</a:t>
            </a:r>
            <a:r>
              <a:rPr lang="cs-CZ" b="1" dirty="0" smtClean="0"/>
              <a:t>rodina a přátelé</a:t>
            </a:r>
            <a:r>
              <a:rPr lang="cs-CZ" dirty="0" smtClean="0"/>
              <a:t>“ </a:t>
            </a:r>
          </a:p>
          <a:p>
            <a:pPr marL="457200" lvl="1" indent="0">
              <a:buNone/>
            </a:pPr>
            <a:r>
              <a:rPr lang="cs-CZ" dirty="0" smtClean="0"/>
              <a:t>(dobří přátelé, šťastná rodina, poznávat svět, mít partnera)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031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Literatura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 smtClean="0"/>
              <a:t>Ayers</a:t>
            </a:r>
            <a:r>
              <a:rPr lang="sk-SK" dirty="0" smtClean="0"/>
              <a:t>, </a:t>
            </a:r>
            <a:r>
              <a:rPr lang="sk-SK" dirty="0"/>
              <a:t>S., </a:t>
            </a:r>
            <a:r>
              <a:rPr lang="sk-SK" dirty="0" err="1" smtClean="0"/>
              <a:t>De</a:t>
            </a:r>
            <a:r>
              <a:rPr lang="sk-SK" dirty="0" smtClean="0"/>
              <a:t> </a:t>
            </a:r>
            <a:r>
              <a:rPr lang="sk-SK" dirty="0" err="1" smtClean="0"/>
              <a:t>Visser</a:t>
            </a:r>
            <a:r>
              <a:rPr lang="sk-SK" dirty="0" smtClean="0"/>
              <a:t>, </a:t>
            </a:r>
            <a:r>
              <a:rPr lang="sk-SK" dirty="0"/>
              <a:t>R. (2015). Kapitola 8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dirty="0" err="1" smtClean="0"/>
              <a:t>Psychosociální</a:t>
            </a:r>
            <a:r>
              <a:rPr lang="sk-SK" dirty="0" smtClean="0"/>
              <a:t> vývoj v </a:t>
            </a:r>
            <a:r>
              <a:rPr lang="sk-SK" dirty="0" err="1" smtClean="0"/>
              <a:t>průběhu</a:t>
            </a:r>
            <a:r>
              <a:rPr lang="sk-SK" dirty="0" smtClean="0"/>
              <a:t> života. </a:t>
            </a:r>
            <a:r>
              <a:rPr lang="sk-SK" i="1" dirty="0" err="1"/>
              <a:t>Psychologie</a:t>
            </a:r>
            <a:r>
              <a:rPr lang="sk-SK" i="1" dirty="0"/>
              <a:t> v </a:t>
            </a:r>
            <a:r>
              <a:rPr lang="sk-SK" i="1" dirty="0" err="1"/>
              <a:t>medicíně</a:t>
            </a:r>
            <a:r>
              <a:rPr lang="sk-SK" dirty="0"/>
              <a:t>. Praha: </a:t>
            </a:r>
            <a:r>
              <a:rPr lang="sk-SK" dirty="0" err="1"/>
              <a:t>Grada</a:t>
            </a:r>
            <a:r>
              <a:rPr lang="sk-SK" dirty="0"/>
              <a:t> </a:t>
            </a:r>
            <a:r>
              <a:rPr lang="sk-SK" dirty="0" err="1"/>
              <a:t>Publishing</a:t>
            </a:r>
            <a:r>
              <a:rPr lang="sk-SK" dirty="0" smtClean="0"/>
              <a:t>.</a:t>
            </a:r>
            <a:endParaRPr lang="cs-CZ" dirty="0" smtClean="0"/>
          </a:p>
          <a:p>
            <a:r>
              <a:rPr lang="cs-CZ" dirty="0" err="1" smtClean="0"/>
              <a:t>Bocan</a:t>
            </a:r>
            <a:r>
              <a:rPr lang="cs-CZ" dirty="0" smtClean="0"/>
              <a:t>, M., Maříková, H., </a:t>
            </a:r>
            <a:r>
              <a:rPr lang="cs-CZ" dirty="0" err="1" smtClean="0"/>
              <a:t>Spálenský</a:t>
            </a:r>
            <a:r>
              <a:rPr lang="cs-CZ" dirty="0" smtClean="0"/>
              <a:t>, A. (2011). Hodnotové orientace dětí ve věku 6-15 let. NIDM MŠMT</a:t>
            </a:r>
            <a:endParaRPr lang="sk-SK" dirty="0" smtClean="0"/>
          </a:p>
          <a:p>
            <a:r>
              <a:rPr lang="sk-SK" dirty="0" err="1" smtClean="0"/>
              <a:t>Krowatschek</a:t>
            </a:r>
            <a:r>
              <a:rPr lang="sk-SK" dirty="0" smtClean="0"/>
              <a:t>, D., </a:t>
            </a:r>
            <a:r>
              <a:rPr lang="sk-SK" dirty="0" err="1" smtClean="0"/>
              <a:t>Domsch</a:t>
            </a:r>
            <a:r>
              <a:rPr lang="sk-SK" dirty="0" smtClean="0"/>
              <a:t>, H. (2007). </a:t>
            </a:r>
            <a:r>
              <a:rPr lang="sk-SK" i="1" dirty="0" smtClean="0"/>
              <a:t>Do školy </a:t>
            </a:r>
            <a:r>
              <a:rPr lang="sk-SK" i="1" dirty="0" err="1" smtClean="0"/>
              <a:t>beze</a:t>
            </a:r>
            <a:r>
              <a:rPr lang="sk-SK" i="1" dirty="0" smtClean="0"/>
              <a:t> strachu. Jak p</a:t>
            </a:r>
            <a:r>
              <a:rPr lang="cs-CZ" i="1" dirty="0" err="1" smtClean="0"/>
              <a:t>řekonat</a:t>
            </a:r>
            <a:r>
              <a:rPr lang="cs-CZ" i="1" dirty="0" smtClean="0"/>
              <a:t> obavy dětí z nepříjemných zážitků.</a:t>
            </a:r>
            <a:r>
              <a:rPr lang="cs-CZ" dirty="0" smtClean="0"/>
              <a:t> Brno: C-</a:t>
            </a:r>
            <a:r>
              <a:rPr lang="cs-CZ" dirty="0" err="1" smtClean="0"/>
              <a:t>Press</a:t>
            </a:r>
            <a:r>
              <a:rPr lang="cs-CZ" dirty="0" smtClean="0"/>
              <a:t>. </a:t>
            </a:r>
          </a:p>
          <a:p>
            <a:r>
              <a:rPr lang="sk-SK" dirty="0" err="1" smtClean="0"/>
              <a:t>Sak</a:t>
            </a:r>
            <a:r>
              <a:rPr lang="sk-SK" dirty="0" smtClean="0"/>
              <a:t>, P. (2000). </a:t>
            </a:r>
            <a:r>
              <a:rPr lang="sk-SK" i="1" dirty="0" err="1"/>
              <a:t>Proměny</a:t>
            </a:r>
            <a:r>
              <a:rPr lang="sk-SK" i="1" dirty="0"/>
              <a:t> české mládeže</a:t>
            </a:r>
            <a:r>
              <a:rPr lang="sk-SK" i="1" dirty="0" smtClean="0"/>
              <a:t>.</a:t>
            </a:r>
            <a:r>
              <a:rPr lang="sk-SK" dirty="0" smtClean="0"/>
              <a:t> </a:t>
            </a:r>
            <a:r>
              <a:rPr lang="sk-SK" dirty="0"/>
              <a:t>Praha: </a:t>
            </a:r>
            <a:r>
              <a:rPr lang="sk-SK" dirty="0" err="1" smtClean="0"/>
              <a:t>Petrklíč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393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Psychosomatické poruchy u dětí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cs-CZ" sz="2400" dirty="0"/>
              <a:t>v</a:t>
            </a:r>
            <a:r>
              <a:rPr lang="cs-CZ" sz="2400" dirty="0" smtClean="0"/>
              <a:t>ětší </a:t>
            </a:r>
            <a:r>
              <a:rPr lang="cs-CZ" sz="2400" dirty="0"/>
              <a:t>propojenost tělesných a psychických funkcí (menší diferencovanost emocí)</a:t>
            </a:r>
          </a:p>
          <a:p>
            <a:pPr>
              <a:lnSpc>
                <a:spcPct val="115000"/>
              </a:lnSpc>
            </a:pPr>
            <a:r>
              <a:rPr lang="cs-CZ" sz="2400" dirty="0"/>
              <a:t>p</a:t>
            </a:r>
            <a:r>
              <a:rPr lang="cs-CZ" sz="2400" dirty="0" smtClean="0"/>
              <a:t>oruchy </a:t>
            </a:r>
            <a:r>
              <a:rPr lang="cs-CZ" sz="2400" dirty="0"/>
              <a:t>často přechodné, lepší prognóza</a:t>
            </a:r>
          </a:p>
          <a:p>
            <a:pPr>
              <a:lnSpc>
                <a:spcPct val="115000"/>
              </a:lnSpc>
            </a:pPr>
            <a:r>
              <a:rPr lang="cs-CZ" sz="2400" dirty="0"/>
              <a:t>n</a:t>
            </a:r>
            <a:r>
              <a:rPr lang="cs-CZ" sz="2400" dirty="0" smtClean="0"/>
              <a:t>eznamená </a:t>
            </a:r>
            <a:r>
              <a:rPr lang="cs-CZ" sz="2400" dirty="0"/>
              <a:t>nutně odchylku osobnostního vývoje, častá přítomnost úzkosti nebo deprese</a:t>
            </a:r>
          </a:p>
          <a:p>
            <a:pPr>
              <a:lnSpc>
                <a:spcPct val="115000"/>
              </a:lnSpc>
            </a:pPr>
            <a:r>
              <a:rPr lang="cs-CZ" sz="2400" dirty="0"/>
              <a:t>n</a:t>
            </a:r>
            <a:r>
              <a:rPr lang="cs-CZ" sz="2400" dirty="0" smtClean="0"/>
              <a:t>ejčastěji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bolesti </a:t>
            </a:r>
            <a:r>
              <a:rPr lang="cs-CZ" sz="2000" dirty="0"/>
              <a:t>hlavy (tenzní a </a:t>
            </a:r>
            <a:r>
              <a:rPr lang="cs-CZ" sz="2000" dirty="0" smtClean="0"/>
              <a:t>migrenózní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b</a:t>
            </a:r>
            <a:r>
              <a:rPr lang="cs-CZ" sz="2000" dirty="0" smtClean="0"/>
              <a:t>olesti </a:t>
            </a:r>
            <a:r>
              <a:rPr lang="cs-CZ" sz="2000" dirty="0"/>
              <a:t>břicha (až ½ </a:t>
            </a:r>
            <a:r>
              <a:rPr lang="cs-CZ" sz="2000" dirty="0" smtClean="0"/>
              <a:t>má </a:t>
            </a:r>
            <a:r>
              <a:rPr lang="cs-CZ" sz="2000" dirty="0"/>
              <a:t>psychosomatický charakter)</a:t>
            </a:r>
          </a:p>
          <a:p>
            <a:pPr lvl="1">
              <a:lnSpc>
                <a:spcPct val="90000"/>
              </a:lnSpc>
            </a:pPr>
            <a:r>
              <a:rPr lang="cs-CZ" sz="2000" dirty="0" err="1"/>
              <a:t>s</a:t>
            </a:r>
            <a:r>
              <a:rPr lang="cs-CZ" sz="2000" dirty="0" err="1" smtClean="0"/>
              <a:t>ubfebrilie</a:t>
            </a:r>
            <a:r>
              <a:rPr lang="cs-CZ" sz="2000" dirty="0" smtClean="0"/>
              <a:t> 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u</a:t>
            </a:r>
            <a:r>
              <a:rPr lang="cs-CZ" sz="2000" dirty="0" smtClean="0"/>
              <a:t> </a:t>
            </a:r>
            <a:r>
              <a:rPr lang="cs-CZ" sz="2000" dirty="0"/>
              <a:t>malých dětí neprospívání</a:t>
            </a:r>
          </a:p>
        </p:txBody>
      </p:sp>
    </p:spTree>
    <p:extLst>
      <p:ext uri="{BB962C8B-B14F-4D97-AF65-F5344CB8AC3E}">
        <p14:creationId xmlns:p14="http://schemas.microsoft.com/office/powerpoint/2010/main" val="175095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emotivity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cs-CZ" sz="2400" dirty="0"/>
              <a:t>p</a:t>
            </a:r>
            <a:r>
              <a:rPr lang="cs-CZ" sz="2400" dirty="0" smtClean="0"/>
              <a:t>ostupná </a:t>
            </a:r>
            <a:r>
              <a:rPr lang="cs-CZ" sz="2400" dirty="0"/>
              <a:t>diferenciace emocí </a:t>
            </a:r>
          </a:p>
          <a:p>
            <a:pPr lvl="1">
              <a:lnSpc>
                <a:spcPct val="90000"/>
              </a:lnSpc>
            </a:pPr>
            <a:r>
              <a:rPr lang="cs-CZ" sz="2000" dirty="0" err="1" smtClean="0"/>
              <a:t>nepročleněné</a:t>
            </a:r>
            <a:r>
              <a:rPr lang="cs-CZ" sz="2000" dirty="0" smtClean="0"/>
              <a:t> </a:t>
            </a:r>
            <a:r>
              <a:rPr lang="cs-CZ" sz="2000" dirty="0"/>
              <a:t>prožívání organismu – složitá struktura vyšších citů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</a:t>
            </a:r>
            <a:r>
              <a:rPr lang="cs-CZ" sz="2000" dirty="0" smtClean="0"/>
              <a:t> </a:t>
            </a:r>
            <a:r>
              <a:rPr lang="cs-CZ" sz="2000" dirty="0"/>
              <a:t>souvislosti s kognitivním a motorickým vývojem</a:t>
            </a:r>
          </a:p>
          <a:p>
            <a:pPr>
              <a:lnSpc>
                <a:spcPct val="115000"/>
              </a:lnSpc>
            </a:pPr>
            <a:r>
              <a:rPr lang="cs-CZ" sz="2400" dirty="0"/>
              <a:t>p</a:t>
            </a:r>
            <a:r>
              <a:rPr lang="cs-CZ" sz="2400" dirty="0" smtClean="0"/>
              <a:t>ostupné </a:t>
            </a:r>
            <a:r>
              <a:rPr lang="cs-CZ" sz="2400" dirty="0"/>
              <a:t>narůstání druhů a odstínů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integrace </a:t>
            </a:r>
            <a:r>
              <a:rPr lang="cs-CZ" sz="2000" dirty="0"/>
              <a:t>a stabilizace v rámci vyvíjející se osobnosti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od </a:t>
            </a:r>
            <a:r>
              <a:rPr lang="cs-CZ" sz="2000" dirty="0" err="1"/>
              <a:t>autocentrického</a:t>
            </a:r>
            <a:r>
              <a:rPr lang="cs-CZ" sz="2000" dirty="0"/>
              <a:t> k </a:t>
            </a:r>
            <a:r>
              <a:rPr lang="cs-CZ" sz="2000" dirty="0" err="1" smtClean="0"/>
              <a:t>allocentrickému</a:t>
            </a:r>
            <a:endParaRPr lang="cs-CZ" sz="2000" dirty="0"/>
          </a:p>
          <a:p>
            <a:pPr>
              <a:lnSpc>
                <a:spcPct val="115000"/>
              </a:lnSpc>
            </a:pPr>
            <a:r>
              <a:rPr lang="cs-CZ" sz="2400" dirty="0"/>
              <a:t>p</a:t>
            </a:r>
            <a:r>
              <a:rPr lang="cs-CZ" sz="2400" dirty="0" smtClean="0"/>
              <a:t>odněty </a:t>
            </a:r>
            <a:r>
              <a:rPr lang="cs-CZ" sz="2400" dirty="0"/>
              <a:t>vyvolávající emoční reakci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p</a:t>
            </a:r>
            <a:r>
              <a:rPr lang="cs-CZ" sz="2000" dirty="0" smtClean="0"/>
              <a:t>roměna </a:t>
            </a:r>
            <a:r>
              <a:rPr lang="cs-CZ" sz="2000" dirty="0"/>
              <a:t>cílového podnětu v průběhu vývoje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s</a:t>
            </a:r>
            <a:r>
              <a:rPr lang="cs-CZ" sz="2000" dirty="0" smtClean="0"/>
              <a:t>elektivní </a:t>
            </a:r>
            <a:r>
              <a:rPr lang="cs-CZ" sz="2000" dirty="0"/>
              <a:t>odpověď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d</a:t>
            </a:r>
            <a:r>
              <a:rPr lang="cs-CZ" sz="2000" dirty="0" smtClean="0"/>
              <a:t>esenzibilizace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7826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cs-CZ" sz="2400" b="1" dirty="0"/>
              <a:t>k</a:t>
            </a:r>
            <a:r>
              <a:rPr lang="cs-CZ" sz="2400" b="1" dirty="0" smtClean="0"/>
              <a:t>ojenecký </a:t>
            </a:r>
            <a:r>
              <a:rPr lang="cs-CZ" sz="2400" b="1" dirty="0"/>
              <a:t>věk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emoce </a:t>
            </a:r>
            <a:r>
              <a:rPr lang="cs-CZ" sz="2400" dirty="0"/>
              <a:t>signalizují biologické potřeby, od narození lze odlišit příčinu pláče (bolest, hlad) x klid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2/3m radost ze sociální interakce (schéma obličeje)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6m přesun k libým emocím (při sociálním kontaktu, nápodobě emocí, činnosti, změně podnětů…)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8m </a:t>
            </a:r>
            <a:r>
              <a:rPr lang="cs-CZ" sz="2400" dirty="0"/>
              <a:t>anticipační úzkost </a:t>
            </a:r>
            <a:r>
              <a:rPr lang="cs-CZ" sz="2400" dirty="0" smtClean="0"/>
              <a:t>– strach</a:t>
            </a:r>
            <a:r>
              <a:rPr lang="cs-CZ" sz="2400" dirty="0"/>
              <a:t>, později očekávání/zklamání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9m nadšení, náklonnost k dospělým, posléze k dětem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</a:t>
            </a:r>
            <a:r>
              <a:rPr lang="cs-CZ" sz="2400" dirty="0" smtClean="0"/>
              <a:t>ýraz </a:t>
            </a:r>
            <a:r>
              <a:rPr lang="cs-CZ" sz="2400" dirty="0"/>
              <a:t>emoce motorikou celého těla</a:t>
            </a:r>
          </a:p>
          <a:p>
            <a:pPr>
              <a:lnSpc>
                <a:spcPct val="105000"/>
              </a:lnSpc>
            </a:pPr>
            <a:r>
              <a:rPr lang="cs-CZ" sz="2400" b="1" dirty="0"/>
              <a:t>b</a:t>
            </a:r>
            <a:r>
              <a:rPr lang="cs-CZ" sz="2400" b="1" dirty="0" smtClean="0"/>
              <a:t>atolecí </a:t>
            </a:r>
            <a:r>
              <a:rPr lang="cs-CZ" sz="2400" b="1" dirty="0"/>
              <a:t>věk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l</a:t>
            </a:r>
            <a:r>
              <a:rPr lang="cs-CZ" sz="2400" dirty="0" smtClean="0"/>
              <a:t>abilita </a:t>
            </a:r>
            <a:r>
              <a:rPr lang="cs-CZ" sz="2400" dirty="0"/>
              <a:t>emocí, afektivní výbuchy nepatrného trvání a hloubky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rozšíření </a:t>
            </a:r>
            <a:r>
              <a:rPr lang="cs-CZ" sz="2400" dirty="0"/>
              <a:t>prožívání vztahu k druhým osobám (diferenciace, separační úzkost, procvičování až k individuaci)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u</a:t>
            </a:r>
            <a:r>
              <a:rPr lang="cs-CZ" sz="2400" dirty="0" smtClean="0"/>
              <a:t>vědomování </a:t>
            </a:r>
            <a:r>
              <a:rPr lang="cs-CZ" sz="2400" dirty="0"/>
              <a:t>sebe (projev i </a:t>
            </a:r>
            <a:r>
              <a:rPr lang="cs-CZ" sz="2400" dirty="0" smtClean="0"/>
              <a:t>negativismus), </a:t>
            </a:r>
            <a:r>
              <a:rPr lang="cs-CZ" sz="2400" dirty="0"/>
              <a:t>odraz v řeči</a:t>
            </a:r>
          </a:p>
        </p:txBody>
      </p:sp>
    </p:spTree>
    <p:extLst>
      <p:ext uri="{BB962C8B-B14F-4D97-AF65-F5344CB8AC3E}">
        <p14:creationId xmlns:p14="http://schemas.microsoft.com/office/powerpoint/2010/main" val="133577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363272" cy="5289451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cs-CZ" sz="2400" b="1" dirty="0"/>
              <a:t>p</a:t>
            </a:r>
            <a:r>
              <a:rPr lang="cs-CZ" sz="2400" b="1" dirty="0" smtClean="0"/>
              <a:t>ředškolní </a:t>
            </a:r>
            <a:r>
              <a:rPr lang="cs-CZ" sz="2400" b="1" dirty="0"/>
              <a:t>věk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</a:t>
            </a:r>
            <a:r>
              <a:rPr lang="cs-CZ" sz="2400" dirty="0" smtClean="0"/>
              <a:t>ebevědomí </a:t>
            </a:r>
            <a:r>
              <a:rPr lang="cs-CZ" sz="2400" dirty="0"/>
              <a:t>na základě vlastnictví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ž</a:t>
            </a:r>
            <a:r>
              <a:rPr lang="cs-CZ" sz="2400" dirty="0" smtClean="0"/>
              <a:t>árlivost</a:t>
            </a:r>
            <a:r>
              <a:rPr lang="cs-CZ" sz="2400" dirty="0"/>
              <a:t>, škodolibost, počátek soucitu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magické myšlení, prožívání </a:t>
            </a:r>
            <a:r>
              <a:rPr lang="cs-CZ" sz="2400" dirty="0"/>
              <a:t>hry, živé </a:t>
            </a:r>
            <a:r>
              <a:rPr lang="cs-CZ" sz="2400" dirty="0" smtClean="0"/>
              <a:t>zpracování </a:t>
            </a:r>
            <a:r>
              <a:rPr lang="cs-CZ" sz="2400" dirty="0"/>
              <a:t>pohádek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c</a:t>
            </a:r>
            <a:r>
              <a:rPr lang="cs-CZ" sz="2400" dirty="0" smtClean="0"/>
              <a:t>it </a:t>
            </a:r>
            <a:r>
              <a:rPr lang="cs-CZ" sz="2400" dirty="0"/>
              <a:t>pro spravedlnost, povinnost (drobné úkoly)</a:t>
            </a:r>
          </a:p>
          <a:p>
            <a:pPr>
              <a:lnSpc>
                <a:spcPct val="105000"/>
              </a:lnSpc>
            </a:pPr>
            <a:r>
              <a:rPr lang="cs-CZ" sz="2400" b="1" dirty="0"/>
              <a:t>š</a:t>
            </a:r>
            <a:r>
              <a:rPr lang="cs-CZ" sz="2400" b="1" dirty="0" smtClean="0"/>
              <a:t>kolní </a:t>
            </a:r>
            <a:r>
              <a:rPr lang="cs-CZ" sz="2400" b="1" dirty="0"/>
              <a:t>věk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převaha </a:t>
            </a:r>
            <a:r>
              <a:rPr lang="cs-CZ" sz="2400" dirty="0"/>
              <a:t>pozitivních nálad a stenických emocí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r</a:t>
            </a:r>
            <a:r>
              <a:rPr lang="cs-CZ" sz="2400" dirty="0" smtClean="0"/>
              <a:t>ozvoj </a:t>
            </a:r>
            <a:r>
              <a:rPr lang="cs-CZ" sz="2400" dirty="0"/>
              <a:t>mravních citů (smysl pro čest), soucit, </a:t>
            </a:r>
            <a:r>
              <a:rPr lang="cs-CZ" sz="2400" dirty="0" smtClean="0"/>
              <a:t>vciťování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400" dirty="0"/>
              <a:t>k</a:t>
            </a:r>
            <a:r>
              <a:rPr lang="cs-CZ" sz="2400" dirty="0" smtClean="0"/>
              <a:t>oncept smrti 8-10 let</a:t>
            </a:r>
            <a:r>
              <a:rPr lang="cs-CZ" sz="2400" dirty="0"/>
              <a:t>, univerzalita a nezvratnost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radost </a:t>
            </a:r>
            <a:r>
              <a:rPr lang="cs-CZ" sz="2400" dirty="0"/>
              <a:t>z </a:t>
            </a:r>
            <a:r>
              <a:rPr lang="cs-CZ" sz="2400" dirty="0" smtClean="0"/>
              <a:t>poznávání, snaha </a:t>
            </a:r>
            <a:r>
              <a:rPr lang="cs-CZ" sz="2400" dirty="0"/>
              <a:t>o nejlepší výkon – hrdost, </a:t>
            </a:r>
            <a:r>
              <a:rPr lang="cs-CZ" sz="2400" dirty="0" smtClean="0"/>
              <a:t>sebevědomí, výkonová </a:t>
            </a:r>
            <a:r>
              <a:rPr lang="cs-CZ" sz="2400" dirty="0"/>
              <a:t>úzkost </a:t>
            </a:r>
            <a:r>
              <a:rPr lang="cs-CZ" sz="2400" dirty="0" smtClean="0"/>
              <a:t>(8-12 let)</a:t>
            </a:r>
            <a:endParaRPr lang="cs-CZ" sz="2400" dirty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obecně </a:t>
            </a:r>
            <a:r>
              <a:rPr lang="cs-CZ" sz="2400" dirty="0"/>
              <a:t>city malé hloubky (přechodná přátelství na základě blízkosti)</a:t>
            </a:r>
          </a:p>
        </p:txBody>
      </p:sp>
    </p:spTree>
    <p:extLst>
      <p:ext uri="{BB962C8B-B14F-4D97-AF65-F5344CB8AC3E}">
        <p14:creationId xmlns:p14="http://schemas.microsoft.com/office/powerpoint/2010/main" val="128817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cs-CZ" sz="2200" b="1" dirty="0" err="1" smtClean="0"/>
              <a:t>prepubeta</a:t>
            </a:r>
            <a:r>
              <a:rPr lang="cs-CZ" sz="2200" b="1" dirty="0" smtClean="0"/>
              <a:t> </a:t>
            </a:r>
            <a:r>
              <a:rPr lang="cs-CZ" sz="2200" b="1" dirty="0"/>
              <a:t>a puberta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tendence </a:t>
            </a:r>
            <a:r>
              <a:rPr lang="cs-CZ" sz="2200" dirty="0"/>
              <a:t>k dysforickým náladám, zvýšená dráždivost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l</a:t>
            </a:r>
            <a:r>
              <a:rPr lang="cs-CZ" sz="2200" dirty="0" smtClean="0"/>
              <a:t>abilita </a:t>
            </a:r>
            <a:r>
              <a:rPr lang="cs-CZ" sz="2200" dirty="0"/>
              <a:t>sebecitu, sebekritika – sebeláska – komplex méněcennosti (pozorování chování ostatních)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nadšení </a:t>
            </a:r>
            <a:r>
              <a:rPr lang="cs-CZ" sz="2200" dirty="0"/>
              <a:t>pro ideály, boj za spravedlnost, svědomí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i</a:t>
            </a:r>
            <a:r>
              <a:rPr lang="cs-CZ" sz="2200" dirty="0" smtClean="0"/>
              <a:t>ntimní </a:t>
            </a:r>
            <a:r>
              <a:rPr lang="cs-CZ" sz="2200" dirty="0"/>
              <a:t>přátelství, občas samotářství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diferenciace </a:t>
            </a:r>
            <a:r>
              <a:rPr lang="cs-CZ" sz="2200" dirty="0"/>
              <a:t>vyšších citů v souvislosti se změnami v hierarchii </a:t>
            </a:r>
            <a:r>
              <a:rPr lang="cs-CZ" sz="2200" dirty="0" smtClean="0"/>
              <a:t>hodnot</a:t>
            </a:r>
            <a:endParaRPr lang="cs-CZ" sz="2200" dirty="0"/>
          </a:p>
          <a:p>
            <a:pPr>
              <a:lnSpc>
                <a:spcPct val="105000"/>
              </a:lnSpc>
            </a:pPr>
            <a:r>
              <a:rPr lang="cs-CZ" sz="2200" b="1" dirty="0" smtClean="0"/>
              <a:t>adolescence</a:t>
            </a:r>
            <a:endParaRPr lang="cs-CZ" sz="2200" b="1" dirty="0"/>
          </a:p>
          <a:p>
            <a:pPr lvl="1">
              <a:lnSpc>
                <a:spcPct val="80000"/>
              </a:lnSpc>
            </a:pPr>
            <a:r>
              <a:rPr lang="cs-CZ" sz="2200" dirty="0" smtClean="0"/>
              <a:t>bouřlivé </a:t>
            </a:r>
            <a:r>
              <a:rPr lang="cs-CZ" sz="2200" dirty="0"/>
              <a:t>období, střetávání protichůdných impulzů, na konci realistické ideály, autonomní morálka, stupnice hodnot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d</a:t>
            </a:r>
            <a:r>
              <a:rPr lang="cs-CZ" sz="2200" dirty="0" smtClean="0"/>
              <a:t>iferencovaná </a:t>
            </a:r>
            <a:r>
              <a:rPr lang="cs-CZ" sz="2200" dirty="0"/>
              <a:t>schopnost introspekce, reálné sebehodnocení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p</a:t>
            </a:r>
            <a:r>
              <a:rPr lang="cs-CZ" sz="2200" dirty="0" smtClean="0"/>
              <a:t>otřeba </a:t>
            </a:r>
            <a:r>
              <a:rPr lang="cs-CZ" sz="2200" dirty="0"/>
              <a:t>estetických prožitků, poznávat a samostatně řešit otázky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s</a:t>
            </a:r>
            <a:r>
              <a:rPr lang="cs-CZ" sz="2200" dirty="0" smtClean="0"/>
              <a:t>ilné </a:t>
            </a:r>
            <a:r>
              <a:rPr lang="cs-CZ" sz="2200" dirty="0"/>
              <a:t>přátelské vztahy, erotické city, emocionální nezávislost na rodičích, trvalost citových vztahů</a:t>
            </a:r>
          </a:p>
          <a:p>
            <a:pPr lvl="1">
              <a:lnSpc>
                <a:spcPct val="80000"/>
              </a:lnSpc>
            </a:pPr>
            <a:r>
              <a:rPr lang="cs-CZ" sz="2200" dirty="0" smtClean="0"/>
              <a:t>osobní </a:t>
            </a:r>
            <a:r>
              <a:rPr lang="cs-CZ" sz="2200" dirty="0"/>
              <a:t>zklamání z rozporu mezi představou, ideálem a skutečností</a:t>
            </a:r>
          </a:p>
        </p:txBody>
      </p:sp>
    </p:spTree>
    <p:extLst>
      <p:ext uri="{BB962C8B-B14F-4D97-AF65-F5344CB8AC3E}">
        <p14:creationId xmlns:p14="http://schemas.microsoft.com/office/powerpoint/2010/main" val="46097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si děti vysvětlují nemoc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b="1" dirty="0"/>
              <a:t>f</a:t>
            </a:r>
            <a:r>
              <a:rPr lang="cs-CZ" sz="2200" b="1" dirty="0" smtClean="0"/>
              <a:t>enomenalismus</a:t>
            </a:r>
            <a:r>
              <a:rPr lang="cs-CZ" sz="2200" dirty="0" smtClean="0"/>
              <a:t> (2-4 roky) - konkrétní objekt způsobil nemoc, ale není představa jak</a:t>
            </a:r>
          </a:p>
          <a:p>
            <a:r>
              <a:rPr lang="cs-CZ" sz="2200" b="1" dirty="0" smtClean="0"/>
              <a:t>nákaza</a:t>
            </a:r>
            <a:r>
              <a:rPr lang="cs-CZ" sz="2200" dirty="0" smtClean="0"/>
              <a:t> (4-7 let) – nemoc je způsobená přiblížením se k nemocnému člověku nebo konkrétním objektem</a:t>
            </a:r>
          </a:p>
          <a:p>
            <a:r>
              <a:rPr lang="cs-CZ" sz="2200" b="1" dirty="0" smtClean="0"/>
              <a:t>kontaminace</a:t>
            </a:r>
            <a:r>
              <a:rPr lang="cs-CZ" sz="2200" dirty="0" smtClean="0"/>
              <a:t> (7-9 let) – nemoc je způsobená fyzickým kontaktem s nemocným člověkem, může být chápána jako trest za špatné chování</a:t>
            </a:r>
          </a:p>
          <a:p>
            <a:r>
              <a:rPr lang="cs-CZ" sz="2200" b="1" dirty="0" smtClean="0"/>
              <a:t>internalizace</a:t>
            </a:r>
            <a:r>
              <a:rPr lang="cs-CZ" sz="2200" dirty="0" smtClean="0"/>
              <a:t> (9-11 let) – nemoc sídlí v těle, mohou ji způsobit vnější faktory (</a:t>
            </a:r>
            <a:r>
              <a:rPr lang="cs-CZ" sz="2200" dirty="0" smtClean="0"/>
              <a:t>nastydnu, </a:t>
            </a:r>
            <a:r>
              <a:rPr lang="cs-CZ" sz="2200" dirty="0" smtClean="0"/>
              <a:t>když prochladnu)</a:t>
            </a:r>
          </a:p>
          <a:p>
            <a:r>
              <a:rPr lang="cs-CZ" sz="2200" b="1" dirty="0"/>
              <a:t>f</a:t>
            </a:r>
            <a:r>
              <a:rPr lang="cs-CZ" sz="2200" b="1" dirty="0" smtClean="0"/>
              <a:t>yziologické</a:t>
            </a:r>
            <a:r>
              <a:rPr lang="cs-CZ" sz="2200" dirty="0" smtClean="0"/>
              <a:t> </a:t>
            </a:r>
            <a:r>
              <a:rPr lang="cs-CZ" sz="2200" b="1" dirty="0" smtClean="0"/>
              <a:t>vysvětlení</a:t>
            </a:r>
            <a:r>
              <a:rPr lang="cs-CZ" sz="2200" dirty="0" smtClean="0"/>
              <a:t> (11-16 let) – nemoc je způsobená špatným fungováním orgánů nebo systémů, může být důsledek infekce</a:t>
            </a:r>
          </a:p>
          <a:p>
            <a:r>
              <a:rPr lang="cs-CZ" sz="2200" b="1" dirty="0"/>
              <a:t>p</a:t>
            </a:r>
            <a:r>
              <a:rPr lang="cs-CZ" sz="2200" b="1" dirty="0" smtClean="0"/>
              <a:t>sychofyziologické</a:t>
            </a:r>
            <a:r>
              <a:rPr lang="cs-CZ" sz="2200" dirty="0" smtClean="0"/>
              <a:t> </a:t>
            </a:r>
            <a:r>
              <a:rPr lang="cs-CZ" sz="2200" b="1" dirty="0" smtClean="0"/>
              <a:t>vysvětlení</a:t>
            </a:r>
            <a:r>
              <a:rPr lang="cs-CZ" sz="2200" dirty="0" smtClean="0"/>
              <a:t> (16+ let) – psychologické faktory, jako je stres a únava, mohou ovlivnit fyziologické procesy a nejsou jen jejich důsledkem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330864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Chronicky nemocné dítě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cs-CZ" sz="2400" dirty="0"/>
              <a:t>d</a:t>
            </a:r>
            <a:r>
              <a:rPr lang="cs-CZ" sz="2400" dirty="0" smtClean="0"/>
              <a:t>louhodobý </a:t>
            </a:r>
            <a:r>
              <a:rPr lang="cs-CZ" sz="2400" dirty="0"/>
              <a:t>stres pro dítě i rodinu (bolest, narušení režimu, vývoje vztahů…)</a:t>
            </a:r>
          </a:p>
          <a:p>
            <a:pPr>
              <a:lnSpc>
                <a:spcPct val="105000"/>
              </a:lnSpc>
            </a:pPr>
            <a:r>
              <a:rPr lang="cs-CZ" sz="2400" dirty="0"/>
              <a:t>s</a:t>
            </a:r>
            <a:r>
              <a:rPr lang="cs-CZ" sz="2400" dirty="0" smtClean="0"/>
              <a:t>polupráce </a:t>
            </a:r>
            <a:r>
              <a:rPr lang="cs-CZ" sz="2400" dirty="0"/>
              <a:t>při léčbě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léčitelné</a:t>
            </a:r>
            <a:r>
              <a:rPr lang="cs-CZ" sz="2000" dirty="0"/>
              <a:t>, ale ne vyléčitelné = chronické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chybí </a:t>
            </a:r>
            <a:r>
              <a:rPr lang="cs-CZ" sz="2000" dirty="0"/>
              <a:t>přímý negativní důsledek nespolupráce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</a:t>
            </a:r>
            <a:r>
              <a:rPr lang="cs-CZ" sz="2000" dirty="0" smtClean="0"/>
              <a:t>dpovědnost </a:t>
            </a:r>
            <a:r>
              <a:rPr lang="cs-CZ" sz="2000" dirty="0"/>
              <a:t>za léčbu </a:t>
            </a:r>
            <a:r>
              <a:rPr lang="cs-CZ" sz="2000" dirty="0" smtClean="0"/>
              <a:t>mají rodiče</a:t>
            </a:r>
            <a:r>
              <a:rPr lang="cs-CZ" sz="2000" dirty="0"/>
              <a:t>, v průběhu dospívání </a:t>
            </a:r>
            <a:r>
              <a:rPr lang="cs-CZ" sz="2000" dirty="0" smtClean="0"/>
              <a:t>dítě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s</a:t>
            </a:r>
            <a:r>
              <a:rPr lang="cs-CZ" sz="2000" dirty="0" smtClean="0"/>
              <a:t>ubjektivní </a:t>
            </a:r>
            <a:r>
              <a:rPr lang="cs-CZ" sz="2000" dirty="0"/>
              <a:t>význam nemoci pro dítě i rodiče</a:t>
            </a:r>
          </a:p>
          <a:p>
            <a:pPr>
              <a:lnSpc>
                <a:spcPct val="105000"/>
              </a:lnSpc>
            </a:pPr>
            <a:r>
              <a:rPr lang="cs-CZ" sz="2400" dirty="0"/>
              <a:t>f</a:t>
            </a:r>
            <a:r>
              <a:rPr lang="cs-CZ" sz="2400" dirty="0" smtClean="0"/>
              <a:t>aktory </a:t>
            </a:r>
            <a:r>
              <a:rPr lang="cs-CZ" sz="2400" dirty="0"/>
              <a:t>zvládání: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typ </a:t>
            </a:r>
            <a:r>
              <a:rPr lang="cs-CZ" sz="2000" dirty="0"/>
              <a:t>nemoci (viditelnost, nároky na péči, omezení funkce, průběh v čase, prognóza)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i</a:t>
            </a:r>
            <a:r>
              <a:rPr lang="cs-CZ" sz="2000" dirty="0" smtClean="0"/>
              <a:t>ndividuální </a:t>
            </a:r>
            <a:r>
              <a:rPr lang="cs-CZ" sz="2000" dirty="0"/>
              <a:t>charakteristiky dítěte (osobnost, věk, dosavadní zkušenosti)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prostředí </a:t>
            </a:r>
            <a:r>
              <a:rPr lang="cs-CZ" sz="2000" dirty="0"/>
              <a:t>(rodina, stres, opora)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</a:t>
            </a:r>
            <a:r>
              <a:rPr lang="cs-CZ" sz="2000" dirty="0" smtClean="0"/>
              <a:t>dborníci</a:t>
            </a:r>
            <a:r>
              <a:rPr lang="cs-CZ" sz="2000" dirty="0"/>
              <a:t>, specifické </a:t>
            </a:r>
            <a:r>
              <a:rPr lang="cs-CZ" sz="2000" dirty="0" smtClean="0"/>
              <a:t>programy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061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Programy zvládání nemoci a bolesti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cs-CZ" sz="2400" dirty="0"/>
              <a:t>z</a:t>
            </a:r>
            <a:r>
              <a:rPr lang="cs-CZ" sz="2400" dirty="0" smtClean="0"/>
              <a:t>aměřené </a:t>
            </a:r>
            <a:r>
              <a:rPr lang="cs-CZ" sz="2400" dirty="0"/>
              <a:t>na rodinu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přítomnost </a:t>
            </a:r>
            <a:r>
              <a:rPr lang="cs-CZ" sz="2000" dirty="0"/>
              <a:t>rodiče (i při zákrocích)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i</a:t>
            </a:r>
            <a:r>
              <a:rPr lang="cs-CZ" sz="2000" dirty="0" smtClean="0"/>
              <a:t>nformace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rodiče </a:t>
            </a:r>
            <a:r>
              <a:rPr lang="cs-CZ" sz="2000" dirty="0"/>
              <a:t>– nácvik dovedností u dítěte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r</a:t>
            </a:r>
            <a:r>
              <a:rPr lang="cs-CZ" sz="2000" dirty="0" smtClean="0"/>
              <a:t>odičovské </a:t>
            </a:r>
            <a:r>
              <a:rPr lang="cs-CZ" sz="2000" dirty="0"/>
              <a:t>a svépomocné skupiny, event. rodinná terapie</a:t>
            </a:r>
          </a:p>
          <a:p>
            <a:pPr>
              <a:lnSpc>
                <a:spcPct val="115000"/>
              </a:lnSpc>
            </a:pPr>
            <a:r>
              <a:rPr lang="cs-CZ" sz="2400" dirty="0"/>
              <a:t>z</a:t>
            </a:r>
            <a:r>
              <a:rPr lang="cs-CZ" sz="2400" dirty="0" smtClean="0"/>
              <a:t>aměřené </a:t>
            </a:r>
            <a:r>
              <a:rPr lang="cs-CZ" sz="2400" dirty="0"/>
              <a:t>na dítě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i</a:t>
            </a:r>
            <a:r>
              <a:rPr lang="cs-CZ" sz="2000" dirty="0" smtClean="0"/>
              <a:t>nformace </a:t>
            </a:r>
            <a:r>
              <a:rPr lang="cs-CZ" sz="2000" dirty="0"/>
              <a:t>(video, model – hra na lékaře)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snížení </a:t>
            </a:r>
            <a:r>
              <a:rPr lang="cs-CZ" sz="2000" dirty="0"/>
              <a:t>úzkosti (relaxace, odpoutání pozornosti, imaginace)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možnosti </a:t>
            </a:r>
            <a:r>
              <a:rPr lang="cs-CZ" sz="2000" dirty="0"/>
              <a:t>kontroly nad situací – aktivní spolupráce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o</a:t>
            </a:r>
            <a:r>
              <a:rPr lang="cs-CZ" sz="2000" dirty="0" smtClean="0"/>
              <a:t>bohacení </a:t>
            </a:r>
            <a:r>
              <a:rPr lang="cs-CZ" sz="2000" dirty="0"/>
              <a:t>prostředí, stimulace aktivity dítěte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e</a:t>
            </a:r>
            <a:r>
              <a:rPr lang="cs-CZ" sz="2000" dirty="0" smtClean="0"/>
              <a:t>vent</a:t>
            </a:r>
            <a:r>
              <a:rPr lang="cs-CZ" sz="2000" dirty="0"/>
              <a:t>. psychoterapie</a:t>
            </a:r>
          </a:p>
          <a:p>
            <a:pPr lvl="1">
              <a:lnSpc>
                <a:spcPct val="9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32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1286</Words>
  <Application>Microsoft Office PowerPoint</Application>
  <PresentationFormat>Prezentácia na obrazovke (4:3)</PresentationFormat>
  <Paragraphs>157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Motív Office</vt:lpstr>
      <vt:lpstr>Děti a stres</vt:lpstr>
      <vt:lpstr>Psychosomatické poruchy u dětí</vt:lpstr>
      <vt:lpstr>Vývoj emotivity</vt:lpstr>
      <vt:lpstr>Prezentácia programu PowerPoint</vt:lpstr>
      <vt:lpstr>Prezentácia programu PowerPoint</vt:lpstr>
      <vt:lpstr>Prezentácia programu PowerPoint</vt:lpstr>
      <vt:lpstr>Jak si děti vysvětlují nemoc</vt:lpstr>
      <vt:lpstr>Chronicky nemocné dítě</vt:lpstr>
      <vt:lpstr>Programy zvládání nemoci a bolesti</vt:lpstr>
      <vt:lpstr>Strach ze školy</vt:lpstr>
      <vt:lpstr>Úzkost a úzkostnost</vt:lpstr>
      <vt:lpstr>Prezentácia programu PowerPoint</vt:lpstr>
      <vt:lpstr>Rozdíly v kvalitě života dětí?</vt:lpstr>
      <vt:lpstr>Hodnoty</vt:lpstr>
      <vt:lpstr>Prezentácia programu PowerPoint</vt:lpstr>
      <vt:lpstr>Hodnotová výchova</vt:lpstr>
      <vt:lpstr>Životní priority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a stres</dc:title>
  <dc:creator>Kristina</dc:creator>
  <cp:lastModifiedBy>Kristina</cp:lastModifiedBy>
  <cp:revision>34</cp:revision>
  <dcterms:created xsi:type="dcterms:W3CDTF">2017-04-22T20:54:40Z</dcterms:created>
  <dcterms:modified xsi:type="dcterms:W3CDTF">2017-04-24T01:30:32Z</dcterms:modified>
</cp:coreProperties>
</file>