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45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13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4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87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98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09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6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25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3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56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9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58457-5A0B-4267-90B5-47866E87B721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89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uglenozoa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cs.wikipedia.org/wiki/Kmen_(biologie)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arcomastigophora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cvičení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71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912" y="67732"/>
            <a:ext cx="9153822" cy="66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0" y="67198"/>
            <a:ext cx="4010823" cy="30081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1" y="67199"/>
            <a:ext cx="3904891" cy="29286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3" y="3591629"/>
            <a:ext cx="4060166" cy="304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9" y="3653286"/>
            <a:ext cx="4768844" cy="26929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61345" y="3093370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08202" y="6560338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</a:t>
            </a:r>
            <a:r>
              <a:rPr lang="cs-CZ" dirty="0" err="1" smtClean="0"/>
              <a:t>spavičná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87747" y="6375672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ptačí v klíštěti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67734" y="3216711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/>
          </p:nvPr>
        </p:nvGraphicFramePr>
        <p:xfrm>
          <a:off x="5092929" y="1103681"/>
          <a:ext cx="2118754" cy="1737360"/>
        </p:xfrm>
        <a:graphic>
          <a:graphicData uri="http://schemas.openxmlformats.org/drawingml/2006/table">
            <a:tbl>
              <a:tblPr/>
              <a:tblGrid>
                <a:gridCol w="105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 err="1"/>
                        <a:t>Phylum</a:t>
                      </a:r>
                      <a:r>
                        <a:rPr lang="cs-CZ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hlinkClick r:id="rId6" tooltip="Sarcomastigophora"/>
                        </a:rPr>
                        <a:t>Sarcomastigophora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bezbrví</a:t>
                      </a:r>
                      <a:r>
                        <a:rPr lang="cs-CZ" dirty="0" smtClean="0"/>
                        <a:t>, bičíkovci,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flagellata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/>
          </p:nvPr>
        </p:nvGraphicFramePr>
        <p:xfrm>
          <a:off x="5010977" y="4405423"/>
          <a:ext cx="1766922" cy="1188720"/>
        </p:xfrm>
        <a:graphic>
          <a:graphicData uri="http://schemas.openxmlformats.org/drawingml/2006/table">
            <a:tbl>
              <a:tblPr/>
              <a:tblGrid>
                <a:gridCol w="88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hlinkClick r:id="rId7" tooltip="Kmen (biologie)"/>
                        </a:rPr>
                        <a:t>Kmen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hlinkClick r:id="rId8" tooltip="Euglenozoa"/>
                        </a:rPr>
                        <a:t>Euglenozoa</a:t>
                      </a:r>
                      <a:r>
                        <a:rPr lang="cs-CZ" dirty="0"/>
                        <a:t> </a:t>
                      </a:r>
                      <a:r>
                        <a:rPr lang="cs-CZ" dirty="0" smtClean="0"/>
                        <a:t>(krásnoočka</a:t>
                      </a:r>
                      <a:r>
                        <a:rPr lang="cs-CZ" i="1" dirty="0" smtClean="0"/>
                        <a:t>)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8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106863"/>
            <a:ext cx="3922743" cy="294205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5980"/>
            <a:ext cx="4051840" cy="3038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420373"/>
            <a:ext cx="4224068" cy="31680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3420373"/>
            <a:ext cx="4224068" cy="31680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63306" y="3097332"/>
            <a:ext cx="11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dírkonožci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944248" y="3074860"/>
            <a:ext cx="11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dírkonožci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63306" y="6579798"/>
            <a:ext cx="13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hromadinky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075867" y="6551312"/>
            <a:ext cx="13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hromadinky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63419" y="1328793"/>
            <a:ext cx="2463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err="1" smtClean="0">
                <a:latin typeface="Times New Roman" panose="02020603050405020304" pitchFamily="18" charset="0"/>
              </a:rPr>
              <a:t>Rhizopoda</a:t>
            </a:r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</a:rPr>
              <a:t>(KOŘENONOŽCI) </a:t>
            </a:r>
            <a:endParaRPr lang="cs-CZ" dirty="0">
              <a:latin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846986" y="4063367"/>
            <a:ext cx="2267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err="1" smtClean="0">
                <a:latin typeface="Times New Roman" panose="02020603050405020304" pitchFamily="18" charset="0"/>
              </a:rPr>
              <a:t>Sporozoa</a:t>
            </a:r>
            <a:r>
              <a:rPr lang="cs-CZ" dirty="0">
                <a:latin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</a:rPr>
              <a:t>Apicomplexa</a:t>
            </a:r>
            <a:r>
              <a:rPr lang="cs-CZ" dirty="0" smtClean="0">
                <a:latin typeface="Times New Roman" panose="02020603050405020304" pitchFamily="18" charset="0"/>
              </a:rPr>
              <a:t> (VÝTRUSOVCI)</a:t>
            </a:r>
            <a:endParaRPr lang="cs-CZ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8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8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solidFill>
                  <a:srgbClr val="FFC000"/>
                </a:solidFill>
              </a:rPr>
              <a:t>POKYNY PRO STUDENTY VE CVIČENÍ Z obecné zoologie: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51585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 smtClean="0">
                <a:solidFill>
                  <a:srgbClr val="FF0000"/>
                </a:solidFill>
              </a:rPr>
              <a:t>Bezpečnost práce: ve cvičení obecné zoologie hrozí nebezpečí úrazu nebo poškození zdraví při práci: </a:t>
            </a:r>
          </a:p>
          <a:p>
            <a:pPr>
              <a:buFontTx/>
              <a:buChar char="-"/>
            </a:pPr>
            <a:r>
              <a:rPr lang="cs-CZ" dirty="0" smtClean="0"/>
              <a:t>s elektrickým proudem  </a:t>
            </a:r>
          </a:p>
          <a:p>
            <a:pPr marL="0" indent="0">
              <a:buNone/>
            </a:pPr>
            <a:r>
              <a:rPr lang="cs-CZ" dirty="0" smtClean="0"/>
              <a:t>- s preparačními nástroji a mikroskopickými sklíčky </a:t>
            </a:r>
          </a:p>
          <a:p>
            <a:pPr marL="0" indent="0">
              <a:buNone/>
            </a:pPr>
            <a:r>
              <a:rPr lang="cs-CZ" dirty="0" smtClean="0"/>
              <a:t>- s chemikáliemi (čištění preparátů) </a:t>
            </a:r>
          </a:p>
          <a:p>
            <a:pPr>
              <a:buFontTx/>
              <a:buChar char="-"/>
            </a:pPr>
            <a:r>
              <a:rPr lang="cs-CZ" dirty="0" smtClean="0"/>
              <a:t>s biologickým materiálem 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smtClean="0">
                <a:solidFill>
                  <a:srgbClr val="FF0000"/>
                </a:solidFill>
              </a:rPr>
              <a:t>Ochranné pomůcky: pláště dle vlastního uvážení, rukavice jsou ve cvičení k dispozici (týká se jen několika úloh). 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 smtClean="0">
                <a:solidFill>
                  <a:srgbClr val="FF0000"/>
                </a:solidFill>
              </a:rPr>
              <a:t>Udělení zápočtu:</a:t>
            </a:r>
            <a:r>
              <a:rPr lang="cs-CZ" dirty="0" smtClean="0"/>
              <a:t> Pro udělení zápočtu je nutné: – Účast  ve cvičení – cvičení jsou povinná. V průběhu semestru není tolerována žádná absence. Jediná či dvě náhrady budou probíhat 3.5. ve 12.05 nebo 13.00 hod. Na podobě protokolu při absenci je nutné se dohodnout s vyučujícím. Ve výjimečných případech déletrvajících absencí (nemoc, cesta do zahraničí apod.) je nutné se předem s vyučujícím domluvit na řešení.  Alespoň jeden státní svátek bude nahrazen v termínu 21. nebo 22.5.</a:t>
            </a:r>
          </a:p>
          <a:p>
            <a:pPr marL="0" indent="0">
              <a:buNone/>
            </a:pPr>
            <a:r>
              <a:rPr lang="cs-CZ" dirty="0" smtClean="0"/>
              <a:t>– Protokoly uznané vyučujícím </a:t>
            </a:r>
          </a:p>
          <a:p>
            <a:pPr marL="0" indent="0">
              <a:buNone/>
            </a:pPr>
            <a:r>
              <a:rPr lang="cs-CZ" dirty="0" smtClean="0"/>
              <a:t>– Závěrečné poznávání preparátů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90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FFC000"/>
                </a:solidFill>
              </a:rPr>
              <a:t>Protokoly: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28468"/>
            <a:ext cx="10960100" cy="5097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Na nelinkované listy A4, v záhlaví protokolu z jednotlivých cvičení uvést jméno, skupinu (např. Pá 7.00), datum a téma cvičení. </a:t>
            </a:r>
          </a:p>
          <a:p>
            <a:pPr marL="0" indent="0">
              <a:buNone/>
            </a:pPr>
            <a:r>
              <a:rPr lang="cs-CZ" dirty="0" smtClean="0"/>
              <a:t>• Konečná úprava protokolů je individuální. </a:t>
            </a:r>
          </a:p>
          <a:p>
            <a:pPr marL="0" indent="0">
              <a:buNone/>
            </a:pPr>
            <a:r>
              <a:rPr lang="cs-CZ" dirty="0" smtClean="0"/>
              <a:t>• Jednotlivé listy protokolu spojit sešívačkou. • Protokoly se odevzdávají v průběhu semestru, vždy následující hodinu. V případě vážných nedostatků a chyb musí student protokol přepracovat, nedostatky odstranit a opravený protokol předložit co nejdříve znovu ke kontrole. Neopravené nedostatky v protokolech mohou být důvodem neudělení zápočtu.  </a:t>
            </a:r>
          </a:p>
          <a:p>
            <a:pPr marL="0" indent="0">
              <a:buNone/>
            </a:pPr>
            <a:r>
              <a:rPr lang="cs-CZ" dirty="0" smtClean="0"/>
              <a:t>• Obrázky: kreslit měkkou tužkou, na stránku maximálně 2 obrázky, každý obrázek musí být popsaný (perem), popis co nejvíc podrobný. U každého obrázku musí být uveden: - název preparátu - použité zvětšení - podrobný popis • KRESLÍME V HODINĚ PODLE MIKROSKOPU, NEPŘEKRESLUJEME DOMA!!!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58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009291"/>
            <a:ext cx="10617200" cy="4994694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FFC000"/>
                </a:solidFill>
              </a:rPr>
              <a:t>Co do protokolu z tohoto cvičení? </a:t>
            </a:r>
            <a:br>
              <a:rPr lang="cs-CZ" sz="3200" b="1" dirty="0" smtClean="0">
                <a:solidFill>
                  <a:srgbClr val="FFC000"/>
                </a:solidFill>
              </a:rPr>
            </a:br>
            <a:r>
              <a:rPr lang="cs-CZ" sz="3200" dirty="0" smtClean="0"/>
              <a:t>Schéma mikroskopu (můžete nakreslit nebo vytisknout a nalepit) s popisem mechanických a optických částí  Základní pojmy (numerická apertura, rozlišovací schopnost, hloubka ostrosti, pracovní vzdálenost, zvětšení užitečné a prázdné…)</a:t>
            </a:r>
            <a:br>
              <a:rPr lang="cs-CZ" sz="3200" dirty="0" smtClean="0"/>
            </a:br>
            <a:r>
              <a:rPr lang="cs-CZ" sz="3200" dirty="0" smtClean="0"/>
              <a:t>Postup přípravy histologického řezu  </a:t>
            </a:r>
            <a:br>
              <a:rPr lang="cs-CZ" sz="3200" dirty="0" smtClean="0"/>
            </a:br>
            <a:r>
              <a:rPr lang="cs-CZ" sz="3200" dirty="0" smtClean="0"/>
              <a:t>Postup při mikroskopování  </a:t>
            </a:r>
            <a:br>
              <a:rPr lang="cs-CZ" sz="3200" dirty="0" smtClean="0"/>
            </a:br>
            <a:r>
              <a:rPr lang="cs-CZ" sz="3200" dirty="0" smtClean="0"/>
              <a:t>Postup práce s imerzí  </a:t>
            </a:r>
            <a:br>
              <a:rPr lang="cs-CZ" sz="3200" dirty="0" smtClean="0"/>
            </a:br>
            <a:r>
              <a:rPr lang="cs-CZ" sz="3200" dirty="0" smtClean="0"/>
              <a:t>Nákres (s popisky!) a zvětšení pozorovaného preparátu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0004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600" y="9842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Stavba mikroskopu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82" y="1270000"/>
            <a:ext cx="5720918" cy="54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7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41300"/>
            <a:ext cx="8514310" cy="314268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07813"/>
            <a:ext cx="10845800" cy="2669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• NA – charakterizuje společně s vlnovou délkou rozlišovací schopnost = RS (čím blíže k 1, tím RS větší) </a:t>
            </a:r>
          </a:p>
          <a:p>
            <a:pPr marL="0" indent="0">
              <a:buNone/>
            </a:pPr>
            <a:r>
              <a:rPr lang="cs-CZ" dirty="0" smtClean="0"/>
              <a:t>• RS – vzdálenost  dvou bodů, které mikroskop zobrazí jako dva samostatné body </a:t>
            </a:r>
          </a:p>
          <a:p>
            <a:pPr marL="0" indent="0">
              <a:buNone/>
            </a:pPr>
            <a:r>
              <a:rPr lang="cs-CZ" dirty="0" smtClean="0"/>
              <a:t>• RS lze zvýšit </a:t>
            </a:r>
          </a:p>
          <a:p>
            <a:pPr marL="0" indent="0">
              <a:buNone/>
            </a:pPr>
            <a:r>
              <a:rPr lang="cs-CZ" dirty="0" smtClean="0"/>
              <a:t>A) snížením </a:t>
            </a:r>
            <a:r>
              <a:rPr lang="el-GR" dirty="0" smtClean="0"/>
              <a:t>λ – </a:t>
            </a:r>
            <a:r>
              <a:rPr lang="cs-CZ" dirty="0" smtClean="0"/>
              <a:t>využití vlastností elektronů (elektronová mikroskopie) </a:t>
            </a:r>
          </a:p>
          <a:p>
            <a:pPr marL="0" indent="0">
              <a:buNone/>
            </a:pPr>
            <a:r>
              <a:rPr lang="cs-CZ" dirty="0" smtClean="0"/>
              <a:t>B) zvyšováním n – použití imerzního oleje  RS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79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454" y="439044"/>
            <a:ext cx="8847646" cy="63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5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Objektivy: imerzní pozorování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952999"/>
          </a:xfrm>
        </p:spPr>
        <p:txBody>
          <a:bodyPr>
            <a:normAutofit/>
          </a:bodyPr>
          <a:lstStyle/>
          <a:p>
            <a:r>
              <a:rPr lang="cs-CZ" dirty="0" smtClean="0"/>
              <a:t>4x • 10x • 40x • 100x* (imerzní)</a:t>
            </a:r>
          </a:p>
          <a:p>
            <a:pPr marL="0" indent="0">
              <a:buNone/>
            </a:pPr>
            <a:r>
              <a:rPr lang="cs-CZ" dirty="0" smtClean="0"/>
              <a:t>• * Imerzní tekutina se kápne (1 kapka) na krycí sklíčko preparátu a objektiv se omočí v této kapce </a:t>
            </a:r>
          </a:p>
          <a:p>
            <a:pPr marL="0" indent="0">
              <a:buNone/>
            </a:pPr>
            <a:r>
              <a:rPr lang="cs-CZ" dirty="0" smtClean="0"/>
              <a:t>• v průběhu mikroskopování musí být objektiv stále spojen imerzní tekutinou s krycím sklíčkem </a:t>
            </a:r>
          </a:p>
          <a:p>
            <a:pPr marL="0" indent="0">
              <a:buNone/>
            </a:pPr>
            <a:r>
              <a:rPr lang="cs-CZ" dirty="0" smtClean="0"/>
              <a:t>• po ukončení mikroskopování se musí objektiv očistit! – ether + alkohol (7:3) </a:t>
            </a:r>
          </a:p>
          <a:p>
            <a:pPr marL="0" indent="0">
              <a:buNone/>
            </a:pPr>
            <a:r>
              <a:rPr lang="cs-CZ" dirty="0" smtClean="0"/>
              <a:t>• Imerzní objektivy mají na svém povrchu vyznačeny zkratky imerzních tekutin, které se smí používat. </a:t>
            </a:r>
          </a:p>
          <a:p>
            <a:pPr marL="0" indent="0">
              <a:buNone/>
            </a:pPr>
            <a:r>
              <a:rPr lang="cs-CZ" dirty="0" smtClean="0"/>
              <a:t>• Imerzní tekutina se nesmí používat s objektivy, které nejsou imerzní!!!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19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30" y="266700"/>
            <a:ext cx="8927070" cy="6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11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Širokoúhlá obrazovka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Úvod do cvičení</vt:lpstr>
      <vt:lpstr> POKYNY PRO STUDENTY VE CVIČENÍ Z obecné zoologie:  </vt:lpstr>
      <vt:lpstr> Protokoly: </vt:lpstr>
      <vt:lpstr>Co do protokolu z tohoto cvičení?  Schéma mikroskopu (můžete nakreslit nebo vytisknout a nalepit) s popisem mechanických a optických částí  Základní pojmy (numerická apertura, rozlišovací schopnost, hloubka ostrosti, pracovní vzdálenost, zvětšení užitečné a prázdné…) Postup přípravy histologického řezu   Postup při mikroskopování   Postup práce s imerzí   Nákres (s popisky!) a zvětšení pozorovaného preparátu</vt:lpstr>
      <vt:lpstr>Stavba mikroskopu</vt:lpstr>
      <vt:lpstr>Prezentace aplikace PowerPoint</vt:lpstr>
      <vt:lpstr>Prezentace aplikace PowerPoint</vt:lpstr>
      <vt:lpstr>Objektivy: imerzní pozorování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cvičení</dc:title>
  <dc:creator>Žákovská</dc:creator>
  <cp:lastModifiedBy>Žákovská</cp:lastModifiedBy>
  <cp:revision>1</cp:revision>
  <dcterms:created xsi:type="dcterms:W3CDTF">2018-02-26T10:28:25Z</dcterms:created>
  <dcterms:modified xsi:type="dcterms:W3CDTF">2018-02-26T10:28:52Z</dcterms:modified>
</cp:coreProperties>
</file>