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5"/>
  </p:handout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0" r:id="rId9"/>
    <p:sldId id="262" r:id="rId10"/>
    <p:sldId id="265" r:id="rId11"/>
    <p:sldId id="266" r:id="rId12"/>
    <p:sldId id="267" r:id="rId13"/>
    <p:sldId id="268" r:id="rId14"/>
    <p:sldId id="269" r:id="rId15"/>
    <p:sldId id="271" r:id="rId16"/>
    <p:sldId id="273" r:id="rId17"/>
    <p:sldId id="274" r:id="rId18"/>
    <p:sldId id="275" r:id="rId19"/>
    <p:sldId id="276" r:id="rId20"/>
    <p:sldId id="278" r:id="rId21"/>
    <p:sldId id="277" r:id="rId22"/>
    <p:sldId id="272" r:id="rId23"/>
    <p:sldId id="279" r:id="rId24"/>
    <p:sldId id="291" r:id="rId25"/>
    <p:sldId id="292" r:id="rId26"/>
    <p:sldId id="281" r:id="rId27"/>
    <p:sldId id="280" r:id="rId28"/>
    <p:sldId id="284" r:id="rId29"/>
    <p:sldId id="285" r:id="rId30"/>
    <p:sldId id="286" r:id="rId31"/>
    <p:sldId id="287" r:id="rId32"/>
    <p:sldId id="282" r:id="rId33"/>
    <p:sldId id="288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283" r:id="rId42"/>
    <p:sldId id="300" r:id="rId43"/>
    <p:sldId id="301" r:id="rId44"/>
  </p:sldIdLst>
  <p:sldSz cx="12192000" cy="6858000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4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CDDA7-5423-4764-A251-9262784D633F}" type="datetimeFigureOut">
              <a:rPr lang="cs-CZ" smtClean="0"/>
              <a:t>07.05.2018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A4946-DF31-4E27-B723-E12817BA49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905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07.05.2018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69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07.05.2018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13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07.05.2018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97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07.05.2018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49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07.05.2018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336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07.05.2018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34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07.05.2018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97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07.05.2018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00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07.05.2018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52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07.05.2018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78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5E60-5787-4938-BF24-98950369080C}" type="datetimeFigureOut">
              <a:rPr lang="cs-CZ" smtClean="0"/>
              <a:t>07.05.2018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35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D5E60-5787-4938-BF24-98950369080C}" type="datetimeFigureOut">
              <a:rPr lang="cs-CZ" smtClean="0"/>
              <a:t>07.05.2018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82FF9-B692-419E-A3E8-F5301F69F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91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Rozmnožování, 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96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335" y="1362564"/>
            <a:ext cx="2505105" cy="519351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34738" y="382160"/>
            <a:ext cx="10316542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7030A0"/>
                </a:solidFill>
              </a:rPr>
              <a:t>Pučení  (</a:t>
            </a:r>
            <a:r>
              <a:rPr lang="cs-CZ" sz="2000" b="1" dirty="0" err="1" smtClean="0">
                <a:solidFill>
                  <a:srgbClr val="7030A0"/>
                </a:solidFill>
              </a:rPr>
              <a:t>Gemiparie</a:t>
            </a:r>
            <a:r>
              <a:rPr lang="cs-CZ" sz="2000" b="1" dirty="0" smtClean="0">
                <a:solidFill>
                  <a:srgbClr val="7030A0"/>
                </a:solidFill>
              </a:rPr>
              <a:t>)</a:t>
            </a:r>
          </a:p>
          <a:p>
            <a:r>
              <a:rPr lang="cs-CZ" sz="2000" b="1" dirty="0" smtClean="0">
                <a:solidFill>
                  <a:srgbClr val="FFC000"/>
                </a:solidFill>
              </a:rPr>
              <a:t>Láčkovky, mechovky, pláštěnci </a:t>
            </a:r>
            <a:r>
              <a:rPr lang="cs-CZ" sz="2000" dirty="0" smtClean="0"/>
              <a:t>vznik kolonie, </a:t>
            </a:r>
            <a:r>
              <a:rPr lang="cs-CZ" sz="2000" dirty="0" err="1" smtClean="0"/>
              <a:t>dceřinní</a:t>
            </a:r>
            <a:r>
              <a:rPr lang="cs-CZ" sz="2000" dirty="0" smtClean="0"/>
              <a:t> jedinci zůstávají spojeni s mateřským tělem</a:t>
            </a:r>
          </a:p>
          <a:p>
            <a:r>
              <a:rPr lang="cs-CZ" sz="2000" b="1" dirty="0" smtClean="0">
                <a:solidFill>
                  <a:srgbClr val="00B0F0"/>
                </a:solidFill>
              </a:rPr>
              <a:t>Vnější  - nahodilé </a:t>
            </a:r>
            <a:r>
              <a:rPr lang="cs-CZ" sz="2000" dirty="0" smtClean="0"/>
              <a:t>(</a:t>
            </a:r>
            <a:r>
              <a:rPr lang="cs-CZ" sz="2000" b="1" dirty="0" smtClean="0">
                <a:solidFill>
                  <a:srgbClr val="FFC000"/>
                </a:solidFill>
              </a:rPr>
              <a:t>u druhů hub, př. </a:t>
            </a:r>
            <a:r>
              <a:rPr lang="cs-CZ" sz="2000" b="1" dirty="0" err="1" smtClean="0">
                <a:solidFill>
                  <a:srgbClr val="FFC000"/>
                </a:solidFill>
              </a:rPr>
              <a:t>Tethys</a:t>
            </a:r>
            <a:r>
              <a:rPr lang="cs-CZ" sz="2000" dirty="0" smtClean="0"/>
              <a:t>) na povrchu houby se tvoří </a:t>
            </a:r>
            <a:r>
              <a:rPr lang="cs-CZ" sz="2000" dirty="0" smtClean="0">
                <a:solidFill>
                  <a:srgbClr val="0070C0"/>
                </a:solidFill>
              </a:rPr>
              <a:t>hrbolek</a:t>
            </a:r>
            <a:r>
              <a:rPr lang="cs-CZ" sz="2000" dirty="0" smtClean="0"/>
              <a:t>, </a:t>
            </a:r>
          </a:p>
          <a:p>
            <a:r>
              <a:rPr lang="cs-CZ" sz="2000" dirty="0" smtClean="0"/>
              <a:t>ten narůstá, mění se ve </a:t>
            </a:r>
            <a:r>
              <a:rPr lang="cs-CZ" sz="2000" dirty="0" err="1" smtClean="0">
                <a:solidFill>
                  <a:srgbClr val="0070C0"/>
                </a:solidFill>
              </a:rPr>
              <a:t>výrustek</a:t>
            </a:r>
            <a:r>
              <a:rPr lang="cs-CZ" sz="2000" dirty="0" smtClean="0"/>
              <a:t>, spojený s mateřským tělem, </a:t>
            </a:r>
          </a:p>
          <a:p>
            <a:r>
              <a:rPr lang="cs-CZ" sz="2000" dirty="0" smtClean="0"/>
              <a:t>na něm mohou vznikat pupeny další generace. </a:t>
            </a:r>
          </a:p>
          <a:p>
            <a:r>
              <a:rPr lang="cs-CZ" sz="2000" dirty="0" smtClean="0"/>
              <a:t>Diferenciace probíhá buď na pupenu nebo po oddělení. </a:t>
            </a:r>
          </a:p>
          <a:p>
            <a:r>
              <a:rPr lang="cs-CZ" sz="2000" b="1" dirty="0" smtClean="0">
                <a:solidFill>
                  <a:srgbClr val="FFC000"/>
                </a:solidFill>
              </a:rPr>
              <a:t>Sladkovodní </a:t>
            </a:r>
            <a:r>
              <a:rPr lang="cs-CZ" sz="2000" b="1" dirty="0" err="1" smtClean="0">
                <a:solidFill>
                  <a:srgbClr val="FFC000"/>
                </a:solidFill>
              </a:rPr>
              <a:t>nezmaři</a:t>
            </a:r>
            <a:r>
              <a:rPr lang="cs-CZ" sz="2000" b="1" dirty="0" smtClean="0">
                <a:solidFill>
                  <a:srgbClr val="FFC000"/>
                </a:solidFill>
              </a:rPr>
              <a:t> </a:t>
            </a:r>
            <a:r>
              <a:rPr lang="cs-CZ" sz="2000" dirty="0" smtClean="0"/>
              <a:t>– za příznivých podmínek až 8 pupenů spojené </a:t>
            </a:r>
          </a:p>
          <a:p>
            <a:r>
              <a:rPr lang="cs-CZ" sz="2000" dirty="0" smtClean="0"/>
              <a:t>dlouho s mateřským tělem, totéž korálnatci</a:t>
            </a:r>
          </a:p>
          <a:p>
            <a:r>
              <a:rPr lang="cs-CZ" sz="2000" dirty="0" smtClean="0"/>
              <a:t>Př. Trvalé kolonie při pučení u trubýšů z třídy </a:t>
            </a:r>
            <a:r>
              <a:rPr lang="cs-CZ" sz="2000" dirty="0" err="1" smtClean="0"/>
              <a:t>Hydrozoa</a:t>
            </a:r>
            <a:r>
              <a:rPr lang="cs-CZ" sz="2000" dirty="0" smtClean="0"/>
              <a:t>, </a:t>
            </a:r>
          </a:p>
          <a:p>
            <a:r>
              <a:rPr lang="cs-CZ" sz="2000" dirty="0" smtClean="0"/>
              <a:t>vyrůstají na šlahounovitých výběžcích, </a:t>
            </a:r>
            <a:r>
              <a:rPr lang="cs-CZ" sz="2000" dirty="0" err="1" smtClean="0"/>
              <a:t>funčně</a:t>
            </a:r>
            <a:r>
              <a:rPr lang="cs-CZ" sz="2000" dirty="0" smtClean="0"/>
              <a:t> i morfologicky se odlišují</a:t>
            </a:r>
          </a:p>
          <a:p>
            <a:r>
              <a:rPr lang="cs-CZ" sz="2000" dirty="0"/>
              <a:t>d</a:t>
            </a:r>
            <a:r>
              <a:rPr lang="cs-CZ" sz="2000" dirty="0" smtClean="0"/>
              <a:t>ělba práce, obr. A – </a:t>
            </a:r>
            <a:r>
              <a:rPr lang="cs-CZ" sz="2000" dirty="0" err="1" smtClean="0"/>
              <a:t>pneumatophor</a:t>
            </a:r>
            <a:r>
              <a:rPr lang="cs-CZ" sz="2000" dirty="0" smtClean="0"/>
              <a:t>, b – plovací zvony, c – pohlavní forma </a:t>
            </a:r>
            <a:r>
              <a:rPr lang="cs-CZ" sz="2000" dirty="0" err="1" smtClean="0"/>
              <a:t>gonozoid</a:t>
            </a:r>
            <a:r>
              <a:rPr lang="cs-CZ" sz="2000" dirty="0" smtClean="0"/>
              <a:t>,</a:t>
            </a:r>
          </a:p>
          <a:p>
            <a:r>
              <a:rPr lang="cs-CZ" sz="2000" dirty="0" smtClean="0"/>
              <a:t>D – </a:t>
            </a:r>
            <a:r>
              <a:rPr lang="cs-CZ" sz="2000" dirty="0" err="1" smtClean="0"/>
              <a:t>uchvacovací</a:t>
            </a:r>
            <a:r>
              <a:rPr lang="cs-CZ" sz="2000" dirty="0" smtClean="0"/>
              <a:t> polyp, e- stvol kolonie, f – trs </a:t>
            </a:r>
            <a:r>
              <a:rPr lang="cs-CZ" sz="2000" dirty="0" err="1" smtClean="0"/>
              <a:t>gonozoidů</a:t>
            </a:r>
            <a:r>
              <a:rPr lang="cs-CZ" sz="2000" dirty="0" smtClean="0"/>
              <a:t>, g – krycí polyp, h - vyživovací</a:t>
            </a:r>
          </a:p>
          <a:p>
            <a:r>
              <a:rPr lang="cs-CZ" sz="2000" i="1" dirty="0" err="1" smtClean="0"/>
              <a:t>Mohoštětinatci</a:t>
            </a:r>
            <a:r>
              <a:rPr lang="cs-CZ" sz="2000" i="1" dirty="0" smtClean="0"/>
              <a:t> čeledi </a:t>
            </a:r>
            <a:r>
              <a:rPr lang="cs-CZ" sz="2000" i="1" dirty="0" err="1" smtClean="0"/>
              <a:t>Sillidae</a:t>
            </a:r>
            <a:r>
              <a:rPr lang="cs-CZ" sz="2000" i="1" dirty="0" smtClean="0"/>
              <a:t> </a:t>
            </a:r>
            <a:r>
              <a:rPr lang="cs-CZ" sz="2000" dirty="0" smtClean="0"/>
              <a:t>– pučení kolmo</a:t>
            </a:r>
          </a:p>
          <a:p>
            <a:r>
              <a:rPr lang="cs-CZ" sz="2000" dirty="0" smtClean="0"/>
              <a:t> po stranách mateřského těla,</a:t>
            </a:r>
          </a:p>
          <a:p>
            <a:r>
              <a:rPr lang="cs-CZ" sz="2000" dirty="0" smtClean="0"/>
              <a:t> na ni druhá generace, než dojde k oddělení </a:t>
            </a:r>
          </a:p>
          <a:p>
            <a:r>
              <a:rPr lang="cs-CZ" sz="2000" dirty="0" smtClean="0"/>
              <a:t>– rozvětvený červ, obr.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4231544"/>
            <a:ext cx="1963512" cy="240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1881" y="178953"/>
            <a:ext cx="634498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00B0F0"/>
                </a:solidFill>
              </a:rPr>
              <a:t>Polyembryonické</a:t>
            </a:r>
            <a:r>
              <a:rPr lang="cs-CZ" sz="2000" b="1" dirty="0" smtClean="0">
                <a:solidFill>
                  <a:srgbClr val="00B0F0"/>
                </a:solidFill>
              </a:rPr>
              <a:t> pučení </a:t>
            </a:r>
            <a:r>
              <a:rPr lang="cs-CZ" sz="2000" dirty="0" smtClean="0"/>
              <a:t>– vznik vývojových </a:t>
            </a:r>
            <a:r>
              <a:rPr lang="cs-CZ" sz="2000" dirty="0" err="1" smtClean="0"/>
              <a:t>stadíí</a:t>
            </a:r>
            <a:r>
              <a:rPr lang="cs-CZ" sz="2000" dirty="0" smtClean="0"/>
              <a:t> – </a:t>
            </a:r>
            <a:r>
              <a:rPr lang="cs-CZ" sz="2000" dirty="0" err="1" smtClean="0">
                <a:solidFill>
                  <a:srgbClr val="0070C0"/>
                </a:solidFill>
              </a:rPr>
              <a:t>skolexů</a:t>
            </a:r>
            <a:r>
              <a:rPr lang="cs-CZ" sz="2000" dirty="0" smtClean="0"/>
              <a:t> u tasemnice </a:t>
            </a:r>
            <a:r>
              <a:rPr lang="cs-CZ" sz="2000" dirty="0" err="1" smtClean="0"/>
              <a:t>echinococcus</a:t>
            </a:r>
            <a:r>
              <a:rPr lang="cs-CZ" sz="2000" dirty="0" smtClean="0"/>
              <a:t>, oddělují se jako váčkovité vchlípeniny vaku v milionových počtech.</a:t>
            </a:r>
          </a:p>
          <a:p>
            <a:r>
              <a:rPr lang="cs-CZ" sz="2000" b="1" dirty="0" smtClean="0">
                <a:solidFill>
                  <a:srgbClr val="00B0F0"/>
                </a:solidFill>
              </a:rPr>
              <a:t>Vnější </a:t>
            </a:r>
            <a:r>
              <a:rPr lang="cs-CZ" sz="2000" b="1" dirty="0" err="1" smtClean="0">
                <a:solidFill>
                  <a:srgbClr val="00B0F0"/>
                </a:solidFill>
              </a:rPr>
              <a:t>stoloniální</a:t>
            </a:r>
            <a:r>
              <a:rPr lang="cs-CZ" sz="2000" dirty="0" smtClean="0"/>
              <a:t> (není nahodilé) pučení typické pro salpy</a:t>
            </a:r>
          </a:p>
          <a:p>
            <a:endParaRPr lang="cs-CZ" sz="2000" dirty="0"/>
          </a:p>
          <a:p>
            <a:r>
              <a:rPr lang="cs-CZ" sz="2000" b="1" dirty="0" smtClean="0">
                <a:solidFill>
                  <a:srgbClr val="00B0F0"/>
                </a:solidFill>
              </a:rPr>
              <a:t>Vnitřní pučení </a:t>
            </a:r>
            <a:r>
              <a:rPr lang="cs-CZ" sz="2000" dirty="0" smtClean="0"/>
              <a:t>– většinou u sladkovodních, vzácně u mořských hub, láčkovců, mechovek</a:t>
            </a:r>
          </a:p>
          <a:p>
            <a:r>
              <a:rPr lang="cs-CZ" sz="2000" b="1" dirty="0" smtClean="0">
                <a:solidFill>
                  <a:srgbClr val="FFC000"/>
                </a:solidFill>
              </a:rPr>
              <a:t>Houby</a:t>
            </a:r>
            <a:r>
              <a:rPr lang="cs-CZ" sz="2000" dirty="0" smtClean="0"/>
              <a:t> - </a:t>
            </a:r>
            <a:r>
              <a:rPr lang="cs-CZ" sz="2000" b="1" dirty="0" err="1" smtClean="0">
                <a:solidFill>
                  <a:srgbClr val="0070C0"/>
                </a:solidFill>
              </a:rPr>
              <a:t>vniřní</a:t>
            </a:r>
            <a:r>
              <a:rPr lang="cs-CZ" sz="2000" b="1" dirty="0" smtClean="0">
                <a:solidFill>
                  <a:srgbClr val="0070C0"/>
                </a:solidFill>
              </a:rPr>
              <a:t> pupeny – gemule </a:t>
            </a:r>
            <a:r>
              <a:rPr lang="cs-CZ" sz="2000" dirty="0" smtClean="0"/>
              <a:t>jsou shluky embryonálních buněk, které se diferencují z </a:t>
            </a:r>
            <a:r>
              <a:rPr lang="cs-CZ" sz="2000" dirty="0" err="1" smtClean="0"/>
              <a:t>archeocytů</a:t>
            </a:r>
            <a:r>
              <a:rPr lang="cs-CZ" sz="2000" dirty="0" smtClean="0"/>
              <a:t> v mezoglei. </a:t>
            </a:r>
          </a:p>
          <a:p>
            <a:r>
              <a:rPr lang="cs-CZ" sz="2000" dirty="0" smtClean="0"/>
              <a:t>Na povrchu gemule obaly ze </a:t>
            </a:r>
            <a:r>
              <a:rPr lang="cs-CZ" sz="2000" dirty="0" err="1" smtClean="0"/>
              <a:t>spongiových</a:t>
            </a:r>
            <a:r>
              <a:rPr lang="cs-CZ" sz="2000" dirty="0" smtClean="0"/>
              <a:t> vláken a jehlic</a:t>
            </a:r>
          </a:p>
          <a:p>
            <a:r>
              <a:rPr lang="cs-CZ" sz="2000" dirty="0" err="1"/>
              <a:t>d</a:t>
            </a:r>
            <a:r>
              <a:rPr lang="cs-CZ" sz="2000" dirty="0" err="1" smtClean="0"/>
              <a:t>ceřinní</a:t>
            </a:r>
            <a:r>
              <a:rPr lang="cs-CZ" sz="2000" dirty="0" smtClean="0"/>
              <a:t> jedinci se vyvíjí po odumření mateřské houby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145" y="0"/>
            <a:ext cx="2841014" cy="383694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434" y="1221446"/>
            <a:ext cx="2432129" cy="326031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530" y="3821558"/>
            <a:ext cx="2747766" cy="303644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795867" y="5055405"/>
            <a:ext cx="3963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U láčkovců pupeny – </a:t>
            </a:r>
            <a:r>
              <a:rPr lang="cs-CZ" dirty="0" err="1" smtClean="0"/>
              <a:t>podocysty</a:t>
            </a:r>
            <a:r>
              <a:rPr lang="cs-CZ" dirty="0" smtClean="0"/>
              <a:t>, jsou pouzdérka z embryonální tkáně z mezoglei u polypového stádia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1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1658" y="498988"/>
            <a:ext cx="92647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C000"/>
                </a:solidFill>
              </a:rPr>
              <a:t>Mechovky</a:t>
            </a:r>
            <a:r>
              <a:rPr lang="cs-CZ" sz="2000" dirty="0" smtClean="0"/>
              <a:t> produkují </a:t>
            </a:r>
            <a:r>
              <a:rPr lang="cs-CZ" sz="2000" b="1" dirty="0" smtClean="0">
                <a:solidFill>
                  <a:srgbClr val="0070C0"/>
                </a:solidFill>
              </a:rPr>
              <a:t>gemule – statoblasty</a:t>
            </a:r>
            <a:r>
              <a:rPr lang="cs-CZ" sz="2000" dirty="0" smtClean="0"/>
              <a:t>, tvoří 3 zárodečné listy v provazci (funikulus) zavěšeném v tělní dutině</a:t>
            </a:r>
          </a:p>
          <a:p>
            <a:r>
              <a:rPr lang="cs-CZ" sz="2000" b="1" dirty="0" smtClean="0">
                <a:solidFill>
                  <a:srgbClr val="0070C0"/>
                </a:solidFill>
              </a:rPr>
              <a:t>Rozlišení: </a:t>
            </a:r>
            <a:r>
              <a:rPr lang="cs-CZ" sz="2000" dirty="0" smtClean="0"/>
              <a:t>zárodečné a reservní buňky (k výživě) uzavřené v </a:t>
            </a:r>
            <a:r>
              <a:rPr lang="cs-CZ" sz="2000" dirty="0" err="1" smtClean="0"/>
              <a:t>chytinovém</a:t>
            </a:r>
            <a:r>
              <a:rPr lang="cs-CZ" sz="2000" dirty="0" smtClean="0"/>
              <a:t> pouzdru, na povrchu vzdušné komůrky  a háčky, nadnáší statoblast daleko – šíření nepohyblivých druhů, totéž u </a:t>
            </a:r>
            <a:r>
              <a:rPr lang="cs-CZ" sz="2000" b="1" dirty="0" smtClean="0">
                <a:solidFill>
                  <a:srgbClr val="FFC000"/>
                </a:solidFill>
              </a:rPr>
              <a:t>sumek</a:t>
            </a:r>
            <a:endParaRPr lang="cs-CZ" sz="2000" b="1" dirty="0">
              <a:solidFill>
                <a:srgbClr val="FFC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4" y="2326705"/>
            <a:ext cx="2226257" cy="313644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358" y="3693226"/>
            <a:ext cx="2526963" cy="259045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39665" y="3975356"/>
            <a:ext cx="49170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7B44A0"/>
                </a:solidFill>
              </a:rPr>
              <a:t>Fragmentace</a:t>
            </a:r>
            <a:r>
              <a:rPr lang="cs-CZ" sz="2000" dirty="0" smtClean="0"/>
              <a:t> – u hub, </a:t>
            </a:r>
            <a:r>
              <a:rPr lang="cs-CZ" sz="2000" dirty="0" err="1" smtClean="0"/>
              <a:t>hydroidních</a:t>
            </a:r>
            <a:r>
              <a:rPr lang="cs-CZ" sz="2000" dirty="0" smtClean="0"/>
              <a:t> polypů, sasanek, červů a sumek</a:t>
            </a:r>
          </a:p>
          <a:p>
            <a:r>
              <a:rPr lang="cs-CZ" sz="2000" dirty="0" smtClean="0"/>
              <a:t>Oddělení různých kousku těla, které se vyvíjí na </a:t>
            </a:r>
            <a:r>
              <a:rPr lang="cs-CZ" sz="2000" dirty="0" err="1" smtClean="0"/>
              <a:t>dceřinné</a:t>
            </a:r>
            <a:r>
              <a:rPr lang="cs-CZ" sz="2000" dirty="0" smtClean="0"/>
              <a:t> jedince</a:t>
            </a:r>
          </a:p>
          <a:p>
            <a:r>
              <a:rPr lang="cs-CZ" sz="2000" dirty="0" smtClean="0"/>
              <a:t>Fragmentace červů – mateřský jedinec zachovává jen krátký přední díl</a:t>
            </a:r>
          </a:p>
          <a:p>
            <a:r>
              <a:rPr lang="cs-CZ" sz="2000" dirty="0" smtClean="0"/>
              <a:t>Zbývající část se rozpadá na velký počet fragmentů, které dorůstají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1214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26804" y="631762"/>
            <a:ext cx="390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  <a:latin typeface="Arial" panose="020B0604020202020204" pitchFamily="34" charset="0"/>
              </a:rPr>
              <a:t>Pohlavní (sexuální</a:t>
            </a:r>
            <a:r>
              <a:rPr lang="cs-CZ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) rozmnožování</a:t>
            </a:r>
            <a:endParaRPr lang="cs-CZ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49255" y="1108205"/>
            <a:ext cx="1028229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70C0"/>
                </a:solidFill>
              </a:rPr>
              <a:t>Pohlavní proces </a:t>
            </a:r>
            <a:r>
              <a:rPr lang="cs-CZ" sz="2000" dirty="0" smtClean="0"/>
              <a:t>(vývoj, diferenciace a splývání pohlavních buněk) probíhá meiotickým dělením, splývání jádra spermie s jádrem vajíčka je rekombinace genotypu příslušného druhu, zvýšení schopnosti přizpůsobení se změnám životního prostředí.</a:t>
            </a:r>
          </a:p>
          <a:p>
            <a:r>
              <a:rPr lang="cs-CZ" sz="2000" dirty="0" smtClean="0"/>
              <a:t>U </a:t>
            </a:r>
            <a:r>
              <a:rPr lang="cs-CZ" sz="2000" dirty="0" err="1" smtClean="0"/>
              <a:t>provoků</a:t>
            </a:r>
            <a:r>
              <a:rPr lang="cs-CZ" sz="2000" dirty="0" smtClean="0"/>
              <a:t> – </a:t>
            </a:r>
            <a:r>
              <a:rPr lang="cs-CZ" sz="2000" b="1" dirty="0" err="1" smtClean="0">
                <a:solidFill>
                  <a:srgbClr val="00B0F0"/>
                </a:solidFill>
              </a:rPr>
              <a:t>hologamie</a:t>
            </a:r>
            <a:r>
              <a:rPr lang="cs-CZ" sz="2000" dirty="0" smtClean="0"/>
              <a:t> - splývání celých těl prvoků</a:t>
            </a:r>
          </a:p>
          <a:p>
            <a:r>
              <a:rPr lang="cs-CZ" sz="2000" b="1" dirty="0" err="1">
                <a:solidFill>
                  <a:srgbClr val="00B0F0"/>
                </a:solidFill>
              </a:rPr>
              <a:t>m</a:t>
            </a:r>
            <a:r>
              <a:rPr lang="cs-CZ" sz="2000" b="1" dirty="0" err="1" smtClean="0">
                <a:solidFill>
                  <a:srgbClr val="00B0F0"/>
                </a:solidFill>
              </a:rPr>
              <a:t>erogamie</a:t>
            </a:r>
            <a:r>
              <a:rPr lang="cs-CZ" sz="2000" dirty="0" smtClean="0"/>
              <a:t> – splývání gamet vzniklé mnohonásobným rozpadem mateřských buněk, ve kterých se několikrát rozdělilo jádro</a:t>
            </a:r>
          </a:p>
          <a:p>
            <a:r>
              <a:rPr lang="cs-CZ" sz="2000" b="1" dirty="0" smtClean="0">
                <a:solidFill>
                  <a:srgbClr val="00B0F0"/>
                </a:solidFill>
              </a:rPr>
              <a:t>oogamie</a:t>
            </a:r>
            <a:r>
              <a:rPr lang="cs-CZ" sz="2000" dirty="0" smtClean="0"/>
              <a:t> – splývání diferencovaných pohlavních buněk</a:t>
            </a:r>
          </a:p>
          <a:p>
            <a:r>
              <a:rPr lang="cs-CZ" sz="2000" b="1" dirty="0" smtClean="0">
                <a:solidFill>
                  <a:srgbClr val="FFC000"/>
                </a:solidFill>
              </a:rPr>
              <a:t>Splývání na základě odlišnosti gamet </a:t>
            </a:r>
          </a:p>
          <a:p>
            <a:r>
              <a:rPr lang="cs-CZ" sz="2000" dirty="0" smtClean="0"/>
              <a:t>– gamety stejného tvaru i funkce – </a:t>
            </a:r>
            <a:r>
              <a:rPr lang="cs-CZ" sz="2000" b="1" dirty="0" smtClean="0">
                <a:solidFill>
                  <a:srgbClr val="00B0F0"/>
                </a:solidFill>
              </a:rPr>
              <a:t>izogamie</a:t>
            </a:r>
          </a:p>
          <a:p>
            <a:r>
              <a:rPr lang="cs-CZ" sz="2000" dirty="0"/>
              <a:t>– </a:t>
            </a:r>
            <a:r>
              <a:rPr lang="cs-CZ" sz="2000" dirty="0" smtClean="0"/>
              <a:t>gamety podle odlišnosti funkce pohyblivosti – </a:t>
            </a:r>
            <a:r>
              <a:rPr lang="cs-CZ" sz="2000" b="1" dirty="0" smtClean="0">
                <a:solidFill>
                  <a:srgbClr val="00B0F0"/>
                </a:solidFill>
              </a:rPr>
              <a:t>fyziologická anizogamie</a:t>
            </a:r>
          </a:p>
          <a:p>
            <a:r>
              <a:rPr lang="cs-CZ" sz="2000" dirty="0"/>
              <a:t>– </a:t>
            </a:r>
            <a:r>
              <a:rPr lang="cs-CZ" sz="2000" dirty="0" smtClean="0"/>
              <a:t>gamety </a:t>
            </a:r>
            <a:r>
              <a:rPr lang="cs-CZ" sz="2000" dirty="0"/>
              <a:t>podle odlišnosti </a:t>
            </a:r>
            <a:r>
              <a:rPr lang="cs-CZ" sz="2000" dirty="0" smtClean="0"/>
              <a:t>funkční i morfologické (samčí menší a pohyblivější </a:t>
            </a:r>
            <a:r>
              <a:rPr lang="cs-CZ" sz="2000" dirty="0" err="1" smtClean="0">
                <a:solidFill>
                  <a:srgbClr val="0070C0"/>
                </a:solidFill>
              </a:rPr>
              <a:t>androgamety</a:t>
            </a:r>
            <a:r>
              <a:rPr lang="cs-CZ" sz="2000" dirty="0" smtClean="0"/>
              <a:t>, samičí </a:t>
            </a:r>
            <a:r>
              <a:rPr lang="cs-CZ" sz="2000" dirty="0" smtClean="0">
                <a:solidFill>
                  <a:srgbClr val="0070C0"/>
                </a:solidFill>
              </a:rPr>
              <a:t>makrogamety) – </a:t>
            </a:r>
            <a:r>
              <a:rPr lang="cs-CZ" sz="2000" b="1" dirty="0" smtClean="0">
                <a:solidFill>
                  <a:srgbClr val="0070C0"/>
                </a:solidFill>
              </a:rPr>
              <a:t>morfologická anizogamie</a:t>
            </a:r>
          </a:p>
          <a:p>
            <a:r>
              <a:rPr lang="cs-CZ" sz="2000" b="1" dirty="0" smtClean="0">
                <a:solidFill>
                  <a:srgbClr val="FFC000"/>
                </a:solidFill>
              </a:rPr>
              <a:t>Př. Nálevníci- </a:t>
            </a:r>
            <a:r>
              <a:rPr lang="cs-CZ" sz="2000" dirty="0" smtClean="0"/>
              <a:t>spojení dvou jedinců a výměna redukovaných generativních jader  </a:t>
            </a:r>
            <a:r>
              <a:rPr lang="cs-CZ" sz="2000" b="1" dirty="0" smtClean="0">
                <a:solidFill>
                  <a:srgbClr val="0070C0"/>
                </a:solidFill>
              </a:rPr>
              <a:t>- Konjugace</a:t>
            </a:r>
            <a:endParaRPr lang="cs-CZ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4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" y="0"/>
            <a:ext cx="5608319" cy="673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510150" y="3626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Př. Nálevníci- spojení dvou jedinců a výměna redukovaných generativních jader  - </a:t>
            </a:r>
            <a:r>
              <a:rPr lang="cs-CZ" b="1" dirty="0">
                <a:solidFill>
                  <a:srgbClr val="0070C0"/>
                </a:solidFill>
              </a:rPr>
              <a:t>Konjugace</a:t>
            </a:r>
          </a:p>
        </p:txBody>
      </p:sp>
    </p:spTree>
    <p:extLst>
      <p:ext uri="{BB962C8B-B14F-4D97-AF65-F5344CB8AC3E}">
        <p14:creationId xmlns:p14="http://schemas.microsoft.com/office/powerpoint/2010/main" val="28363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Pajdak\obec zool\moje prednasky\Embryologie 1\schema spermatogene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12" y="134793"/>
            <a:ext cx="4373563" cy="60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643252" y="2428389"/>
            <a:ext cx="650953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Spermatogonie:</a:t>
            </a:r>
            <a:endParaRPr lang="cs-CZ" dirty="0"/>
          </a:p>
          <a:p>
            <a:r>
              <a:rPr lang="cs-CZ" dirty="0"/>
              <a:t>-nasedají na BL zárodečného epitelu </a:t>
            </a:r>
          </a:p>
          <a:p>
            <a:r>
              <a:rPr lang="cs-CZ" dirty="0"/>
              <a:t>-malé, okrouhlé buňky</a:t>
            </a:r>
          </a:p>
          <a:p>
            <a:r>
              <a:rPr lang="cs-CZ" dirty="0"/>
              <a:t>-jediný typ buněk, který se vyskytuje i před pubertou</a:t>
            </a:r>
          </a:p>
          <a:p>
            <a:r>
              <a:rPr lang="cs-CZ" dirty="0" smtClean="0"/>
              <a:t>-</a:t>
            </a:r>
            <a:r>
              <a:rPr lang="cs-CZ" dirty="0"/>
              <a:t>před dělením diploidní (2n</a:t>
            </a:r>
            <a:r>
              <a:rPr lang="cs-CZ" dirty="0" smtClean="0"/>
              <a:t>), </a:t>
            </a:r>
            <a:r>
              <a:rPr lang="cs-CZ" dirty="0"/>
              <a:t>počet chromozómů -46</a:t>
            </a:r>
          </a:p>
          <a:p>
            <a:endParaRPr lang="cs-CZ" dirty="0"/>
          </a:p>
          <a:p>
            <a:r>
              <a:rPr lang="cs-CZ" b="1" dirty="0"/>
              <a:t>Po pubertě</a:t>
            </a:r>
            <a:r>
              <a:rPr lang="cs-CZ" b="1" dirty="0" smtClean="0"/>
              <a:t>: </a:t>
            </a:r>
            <a:r>
              <a:rPr lang="cs-CZ" dirty="0" smtClean="0"/>
              <a:t>začíná </a:t>
            </a:r>
            <a:r>
              <a:rPr lang="cs-CZ" dirty="0"/>
              <a:t>plynulá spermatogeneze, během </a:t>
            </a:r>
            <a:r>
              <a:rPr lang="cs-CZ" dirty="0" err="1" smtClean="0"/>
              <a:t>buň</a:t>
            </a:r>
            <a:r>
              <a:rPr lang="cs-CZ" dirty="0" smtClean="0"/>
              <a:t> cyklu </a:t>
            </a:r>
            <a:r>
              <a:rPr lang="cs-CZ" dirty="0"/>
              <a:t>se postupně diferencují 3 typy spermatogonií.</a:t>
            </a:r>
          </a:p>
          <a:p>
            <a:r>
              <a:rPr lang="cs-CZ" dirty="0"/>
              <a:t>•Spermatogonie A –tmavá, dočasně </a:t>
            </a:r>
            <a:r>
              <a:rPr lang="cs-CZ" dirty="0" err="1"/>
              <a:t>neproliferující</a:t>
            </a:r>
            <a:r>
              <a:rPr lang="cs-CZ" dirty="0"/>
              <a:t>, rezervní funkce</a:t>
            </a:r>
          </a:p>
          <a:p>
            <a:r>
              <a:rPr lang="cs-CZ" dirty="0"/>
              <a:t>•Spermatogonie A –světlá, pokračuje v proliferaci, opakovaně BC, udržuje se konstantní populace těchto buněk v zárodečném epitelu</a:t>
            </a:r>
          </a:p>
          <a:p>
            <a:r>
              <a:rPr lang="cs-CZ" dirty="0"/>
              <a:t>•Spermatogonie B–zahajuje diferenciaci, vyčlení se z BC a zahajuje SPERMATOGENEZI.</a:t>
            </a:r>
          </a:p>
        </p:txBody>
      </p:sp>
      <p:sp>
        <p:nvSpPr>
          <p:cNvPr id="4" name="Obdélník 3"/>
          <p:cNvSpPr/>
          <p:nvPr/>
        </p:nvSpPr>
        <p:spPr>
          <a:xfrm>
            <a:off x="4643252" y="108190"/>
            <a:ext cx="69628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VÝVOJ SPERMIÍ (spermatogeneze)</a:t>
            </a:r>
            <a:endParaRPr lang="cs-CZ" dirty="0"/>
          </a:p>
          <a:p>
            <a:r>
              <a:rPr lang="cs-CZ" dirty="0"/>
              <a:t>Vývoj od nediferencované spermatogonie po zralou spermii (cca 64 dní), závislost na testosteronu</a:t>
            </a:r>
          </a:p>
          <a:p>
            <a:r>
              <a:rPr lang="cs-CZ" b="1" dirty="0"/>
              <a:t>Fáze:</a:t>
            </a:r>
            <a:endParaRPr lang="cs-CZ" dirty="0"/>
          </a:p>
          <a:p>
            <a:r>
              <a:rPr lang="cs-CZ" dirty="0"/>
              <a:t>•</a:t>
            </a:r>
            <a:r>
              <a:rPr lang="cs-CZ" b="1" dirty="0" err="1"/>
              <a:t>Spermatocytogeneze</a:t>
            </a:r>
            <a:r>
              <a:rPr lang="cs-CZ" dirty="0"/>
              <a:t>–od spermatogonií přes primární a sekundární spermatocyty po spermatidy</a:t>
            </a:r>
          </a:p>
          <a:p>
            <a:r>
              <a:rPr lang="cs-CZ" dirty="0"/>
              <a:t>•</a:t>
            </a:r>
            <a:r>
              <a:rPr lang="cs-CZ" b="1" dirty="0" err="1"/>
              <a:t>Spermatohistogeneze</a:t>
            </a:r>
            <a:r>
              <a:rPr lang="cs-CZ" b="1" dirty="0"/>
              <a:t> (spermiogeneze)</a:t>
            </a:r>
            <a:r>
              <a:rPr lang="cs-CZ" dirty="0"/>
              <a:t>–diferenciace spermatid ve zralé spermie</a:t>
            </a:r>
          </a:p>
        </p:txBody>
      </p:sp>
    </p:spTree>
    <p:extLst>
      <p:ext uri="{BB962C8B-B14F-4D97-AF65-F5344CB8AC3E}">
        <p14:creationId xmlns:p14="http://schemas.microsoft.com/office/powerpoint/2010/main" val="71552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7" y="349816"/>
            <a:ext cx="3895725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019304" y="275917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b="1" dirty="0"/>
              <a:t>SPERMATOCYTOGENEZE</a:t>
            </a:r>
            <a:endParaRPr lang="cs-CZ" sz="2000" dirty="0"/>
          </a:p>
          <a:p>
            <a:r>
              <a:rPr lang="cs-CZ" sz="2000" dirty="0"/>
              <a:t>Rozmnožování buněk mitoticky a meioticky</a:t>
            </a:r>
          </a:p>
          <a:p>
            <a:r>
              <a:rPr lang="cs-CZ" sz="2000" b="1" dirty="0"/>
              <a:t>1.Perioda rozmnožování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Ve stádiu spermatogonie, intenzivní mitotické dělení, přes 2 typy spermatogonií A, spermatogonie B –zahajují vlastní proces spermatogeneze</a:t>
            </a:r>
          </a:p>
          <a:p>
            <a:r>
              <a:rPr lang="cs-CZ" sz="2000" b="1" dirty="0"/>
              <a:t>2.Perioda růstu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Spermatogonie B –dlouhá S-fáze BC, diferenciace na: </a:t>
            </a:r>
          </a:p>
        </p:txBody>
      </p:sp>
      <p:sp>
        <p:nvSpPr>
          <p:cNvPr id="3" name="Obdélník 2"/>
          <p:cNvSpPr/>
          <p:nvPr/>
        </p:nvSpPr>
        <p:spPr>
          <a:xfrm>
            <a:off x="5054929" y="3966358"/>
            <a:ext cx="6483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Primární spermatocyt:</a:t>
            </a:r>
            <a:endParaRPr lang="cs-CZ" sz="2000" dirty="0"/>
          </a:p>
          <a:p>
            <a:r>
              <a:rPr lang="cs-CZ" sz="2000" dirty="0"/>
              <a:t>-největší buňky zárodečného epitelu, blíž k </a:t>
            </a:r>
            <a:r>
              <a:rPr lang="cs-CZ" sz="2000" dirty="0" err="1"/>
              <a:t>luminu</a:t>
            </a:r>
            <a:r>
              <a:rPr lang="cs-CZ" sz="2000" dirty="0"/>
              <a:t>, nad spermatogoniemi</a:t>
            </a:r>
          </a:p>
          <a:p>
            <a:r>
              <a:rPr lang="cs-CZ" sz="2000" dirty="0"/>
              <a:t>-diploidní sada chromozómů 46, </a:t>
            </a:r>
          </a:p>
          <a:p>
            <a:r>
              <a:rPr lang="cs-CZ" sz="2000" dirty="0"/>
              <a:t>-velké okrouhlé jádro s tmavými proužky heterochromatinu (smotaná nit</a:t>
            </a:r>
            <a:r>
              <a:rPr lang="cs-CZ" sz="2000" dirty="0" smtClean="0"/>
              <a:t>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949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39387" y="399088"/>
            <a:ext cx="110915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3. První zrací dělení (meiotické)</a:t>
            </a:r>
            <a:endParaRPr lang="cs-CZ" sz="2000" dirty="0"/>
          </a:p>
          <a:p>
            <a:r>
              <a:rPr lang="cs-CZ" sz="2000" dirty="0"/>
              <a:t>Profáze I:</a:t>
            </a:r>
          </a:p>
          <a:p>
            <a:r>
              <a:rPr lang="cs-CZ" sz="2000" i="1" dirty="0" err="1" smtClean="0"/>
              <a:t>Leptotenní</a:t>
            </a:r>
            <a:r>
              <a:rPr lang="cs-CZ" sz="2000" i="1" dirty="0" smtClean="0"/>
              <a:t>–diferenciace </a:t>
            </a:r>
            <a:r>
              <a:rPr lang="cs-CZ" sz="2000" i="1" dirty="0"/>
              <a:t>chromozómů</a:t>
            </a:r>
            <a:endParaRPr lang="cs-CZ" sz="2000" dirty="0"/>
          </a:p>
          <a:p>
            <a:r>
              <a:rPr lang="cs-CZ" sz="2000" i="1" dirty="0" smtClean="0"/>
              <a:t>Zygotenní</a:t>
            </a:r>
            <a:r>
              <a:rPr lang="cs-CZ" sz="2000" dirty="0" smtClean="0"/>
              <a:t>–chromozómy </a:t>
            </a:r>
            <a:r>
              <a:rPr lang="cs-CZ" sz="2000" dirty="0"/>
              <a:t>tvoří homologní páry, </a:t>
            </a:r>
            <a:r>
              <a:rPr lang="cs-CZ" sz="2000" dirty="0" err="1"/>
              <a:t>bivalenty</a:t>
            </a:r>
            <a:endParaRPr lang="cs-CZ" sz="2000" dirty="0"/>
          </a:p>
          <a:p>
            <a:r>
              <a:rPr lang="cs-CZ" sz="2000" i="1" dirty="0" err="1" smtClean="0"/>
              <a:t>Pachytenní</a:t>
            </a:r>
            <a:r>
              <a:rPr lang="cs-CZ" sz="2000" dirty="0" smtClean="0"/>
              <a:t>–chromozómy </a:t>
            </a:r>
            <a:r>
              <a:rPr lang="cs-CZ" sz="2000" dirty="0"/>
              <a:t>se zkracují a ztlušťují, tetrády (4chromatidové útvary), vznik chiazmat, „crossing-over“</a:t>
            </a:r>
          </a:p>
          <a:p>
            <a:r>
              <a:rPr lang="cs-CZ" sz="2000" i="1" dirty="0" smtClean="0"/>
              <a:t>Diplotenní</a:t>
            </a:r>
            <a:r>
              <a:rPr lang="cs-CZ" sz="2000" dirty="0" smtClean="0"/>
              <a:t>–oddalování </a:t>
            </a:r>
            <a:r>
              <a:rPr lang="cs-CZ" sz="2000" dirty="0"/>
              <a:t>chromozómů</a:t>
            </a:r>
          </a:p>
          <a:p>
            <a:r>
              <a:rPr lang="cs-CZ" sz="2000" i="1" dirty="0"/>
              <a:t>Diakineze </a:t>
            </a:r>
            <a:r>
              <a:rPr lang="cs-CZ" sz="2000" dirty="0"/>
              <a:t>–rozchod homologních chromozómů, </a:t>
            </a:r>
            <a:r>
              <a:rPr lang="cs-CZ" sz="2000" dirty="0" err="1"/>
              <a:t>terminalizace</a:t>
            </a:r>
            <a:r>
              <a:rPr lang="cs-CZ" sz="2000" dirty="0"/>
              <a:t> chiazmat</a:t>
            </a:r>
          </a:p>
          <a:p>
            <a:r>
              <a:rPr lang="cs-CZ" sz="2000" dirty="0"/>
              <a:t>Metafáze I: chromozomové páry se připojují na vlákna vřeténka</a:t>
            </a:r>
          </a:p>
          <a:p>
            <a:r>
              <a:rPr lang="cs-CZ" sz="2000" dirty="0"/>
              <a:t>Anafáze I: ch. páry putují k pólům, chromatidy v každém chromozómu zůstávají spojené</a:t>
            </a:r>
          </a:p>
          <a:p>
            <a:r>
              <a:rPr lang="cs-CZ" sz="2000" dirty="0"/>
              <a:t>Telofáze I: haploidní sady ch. se oddělují a buňka se rozdělí na 2 sekundární spermatocyty (22 + X, 22 + Y)</a:t>
            </a:r>
          </a:p>
          <a:p>
            <a:r>
              <a:rPr lang="cs-CZ" sz="2000" b="1" dirty="0"/>
              <a:t>Sekundární spermatocyt:</a:t>
            </a:r>
            <a:endParaRPr lang="cs-CZ" sz="2000" dirty="0"/>
          </a:p>
          <a:p>
            <a:r>
              <a:rPr lang="cs-CZ" sz="2000" dirty="0"/>
              <a:t>-Produkt 1. meiotického dělení</a:t>
            </a:r>
          </a:p>
          <a:p>
            <a:r>
              <a:rPr lang="cs-CZ" sz="2000" dirty="0" smtClean="0"/>
              <a:t>-po </a:t>
            </a:r>
            <a:r>
              <a:rPr lang="cs-CZ" sz="2000" dirty="0"/>
              <a:t>vzniku hned zahajuje 2. meiotické dělení</a:t>
            </a:r>
          </a:p>
          <a:p>
            <a:r>
              <a:rPr lang="cs-CZ" sz="2000" dirty="0"/>
              <a:t>-cca poloviční než primární spermatocyt</a:t>
            </a:r>
          </a:p>
          <a:p>
            <a:r>
              <a:rPr lang="cs-CZ" sz="2000" dirty="0"/>
              <a:t>-Haploidní 23</a:t>
            </a:r>
          </a:p>
        </p:txBody>
      </p:sp>
    </p:spTree>
    <p:extLst>
      <p:ext uri="{BB962C8B-B14F-4D97-AF65-F5344CB8AC3E}">
        <p14:creationId xmlns:p14="http://schemas.microsoft.com/office/powerpoint/2010/main" val="10331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51263" y="380010"/>
            <a:ext cx="677859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4. Druhé zrací dělení</a:t>
            </a:r>
            <a:endParaRPr lang="cs-CZ" sz="2400" dirty="0"/>
          </a:p>
          <a:p>
            <a:r>
              <a:rPr lang="cs-CZ" sz="2400" dirty="0"/>
              <a:t>Navazuje bezprostředně na předchozí, probíhá podobně jako mitóza</a:t>
            </a:r>
          </a:p>
          <a:p>
            <a:r>
              <a:rPr lang="cs-CZ" sz="2400" dirty="0"/>
              <a:t>Výsledek: </a:t>
            </a:r>
            <a:r>
              <a:rPr lang="cs-CZ" sz="2400" b="1" dirty="0"/>
              <a:t>4 spermatidy</a:t>
            </a:r>
            <a:endParaRPr lang="cs-CZ" sz="2400" dirty="0"/>
          </a:p>
          <a:p>
            <a:r>
              <a:rPr lang="es-ES" sz="2400" dirty="0"/>
              <a:t>-haploidní počet chromozómů (22+X, 22+Y, 22+X, 22+Y)</a:t>
            </a:r>
          </a:p>
          <a:p>
            <a:r>
              <a:rPr lang="cs-CZ" sz="2400" dirty="0" smtClean="0"/>
              <a:t>-</a:t>
            </a:r>
            <a:r>
              <a:rPr lang="cs-CZ" sz="2400" dirty="0"/>
              <a:t>malé buňky, tmavá jádra, hodně heterochromatinu</a:t>
            </a:r>
          </a:p>
          <a:p>
            <a:endParaRPr lang="cs-CZ" sz="2400" dirty="0"/>
          </a:p>
          <a:p>
            <a:r>
              <a:rPr lang="cs-CZ" sz="2400" i="1" dirty="0"/>
              <a:t>!!! během procesu diferenciace zárodečných buněk od spermatogonií až po spermatidy –tyto buněčné elementy spojeny </a:t>
            </a:r>
            <a:r>
              <a:rPr lang="cs-CZ" sz="2400" b="1" i="1" dirty="0"/>
              <a:t>cytoplazmatickými můstky </a:t>
            </a:r>
            <a:r>
              <a:rPr lang="cs-CZ" sz="2400" dirty="0"/>
              <a:t>(výměna informací a metabolitů mezi buňkami</a:t>
            </a:r>
            <a:r>
              <a:rPr lang="cs-CZ" sz="2400" dirty="0" smtClean="0"/>
              <a:t>), </a:t>
            </a:r>
            <a:r>
              <a:rPr lang="cs-CZ" sz="2400" i="1" dirty="0" smtClean="0"/>
              <a:t>samostatné </a:t>
            </a:r>
            <a:r>
              <a:rPr lang="cs-CZ" sz="2400" i="1" dirty="0"/>
              <a:t>až spermie</a:t>
            </a:r>
            <a:endParaRPr lang="cs-CZ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949" y="380010"/>
            <a:ext cx="4536374" cy="54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44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4176" y="331290"/>
            <a:ext cx="430282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SPERMATOHISTOGENEZE (SPERMIOGENEZE)</a:t>
            </a:r>
            <a:endParaRPr lang="cs-CZ" sz="2000" dirty="0"/>
          </a:p>
          <a:p>
            <a:r>
              <a:rPr lang="cs-CZ" sz="2000" dirty="0"/>
              <a:t>-Buňky se již nedělí </a:t>
            </a:r>
          </a:p>
          <a:p>
            <a:r>
              <a:rPr lang="cs-CZ" sz="2000" dirty="0"/>
              <a:t>-Spermatidy se </a:t>
            </a:r>
            <a:r>
              <a:rPr lang="cs-CZ" sz="2000" dirty="0" smtClean="0"/>
              <a:t>v blízkosti povrchu semenného kanálku diferencují </a:t>
            </a:r>
            <a:r>
              <a:rPr lang="cs-CZ" sz="2000" dirty="0"/>
              <a:t>na </a:t>
            </a:r>
            <a:r>
              <a:rPr lang="cs-CZ" sz="2000" b="1" dirty="0"/>
              <a:t>zralé spermie </a:t>
            </a:r>
            <a:r>
              <a:rPr lang="cs-CZ" sz="2000" dirty="0"/>
              <a:t>–ty se uvolňují </a:t>
            </a:r>
            <a:r>
              <a:rPr lang="cs-CZ" sz="2000" dirty="0" smtClean="0"/>
              <a:t>do </a:t>
            </a:r>
            <a:r>
              <a:rPr lang="cs-CZ" sz="2000" dirty="0"/>
              <a:t>semenotvorného kanálku</a:t>
            </a:r>
          </a:p>
          <a:p>
            <a:r>
              <a:rPr lang="cs-CZ" sz="2000" dirty="0" smtClean="0"/>
              <a:t>-</a:t>
            </a:r>
            <a:r>
              <a:rPr lang="cs-CZ" sz="2000" b="1" dirty="0" err="1" smtClean="0"/>
              <a:t>Sertoliho</a:t>
            </a:r>
            <a:r>
              <a:rPr lang="cs-CZ" sz="2000" b="1" dirty="0" smtClean="0"/>
              <a:t> buňky </a:t>
            </a:r>
            <a:r>
              <a:rPr lang="cs-CZ" sz="2000" dirty="0" err="1" smtClean="0"/>
              <a:t>dodávájí</a:t>
            </a:r>
            <a:r>
              <a:rPr lang="cs-CZ" sz="2000" dirty="0" smtClean="0"/>
              <a:t> výživu</a:t>
            </a:r>
            <a:endParaRPr lang="cs-CZ" sz="2000" dirty="0"/>
          </a:p>
          <a:p>
            <a:r>
              <a:rPr lang="cs-CZ" sz="2000" dirty="0"/>
              <a:t>-Změny tvaru a charakteru jádra, změny v </a:t>
            </a:r>
            <a:r>
              <a:rPr lang="cs-CZ" sz="2000" dirty="0" smtClean="0"/>
              <a:t>cytoplasmě, </a:t>
            </a:r>
            <a:r>
              <a:rPr lang="cs-CZ" sz="2000" dirty="0"/>
              <a:t>vývoj bičíku, odstranění přebytečné </a:t>
            </a:r>
            <a:r>
              <a:rPr lang="cs-CZ" sz="2000" dirty="0" smtClean="0"/>
              <a:t>cytoplazmy. Zralé spermie se uvolňují do dutiny semenného kanálku a odtud přes nadvarle pohlavními vývody ven</a:t>
            </a:r>
            <a:endParaRPr lang="cs-CZ" sz="2000" dirty="0"/>
          </a:p>
          <a:p>
            <a:endParaRPr lang="cs-CZ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66" y="567837"/>
            <a:ext cx="71628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177642" y="4096987"/>
            <a:ext cx="124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spermatida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488759" y="3912321"/>
            <a:ext cx="238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Spermatozoid </a:t>
            </a:r>
          </a:p>
          <a:p>
            <a:r>
              <a:rPr lang="cs-CZ" dirty="0" smtClean="0"/>
              <a:t>hlavička, krček, bičík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303325" y="146624"/>
            <a:ext cx="150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Vývoj spermie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28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03761" y="563543"/>
            <a:ext cx="717269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REPRODUKČNÍ SOUSTAVA</a:t>
            </a:r>
          </a:p>
          <a:p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Funkce rozmnožovací soustavy: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Reprodukce organismu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Zachování živočišného druhu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Není nezbytná pro existenci jedince </a:t>
            </a:r>
          </a:p>
          <a:p>
            <a:r>
              <a:rPr lang="cs-CZ" sz="2000" b="1" dirty="0" smtClean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Rozmnožování</a:t>
            </a:r>
          </a:p>
          <a:p>
            <a:r>
              <a:rPr lang="cs-CZ" sz="20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Nepohlavní (asexuální)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Netvoří se specializované pohlavní buňky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Nový jedinec z buněk mateřského jedince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Procesy založené na schopnostech regenerace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Rychlý způsob rozmnožování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Za příznivých podmínek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Rychlé zvýšení počtu jedinců druhu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Může zůstat součástí cyklu (střídání s pohlavním rozmnožováním)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Při nepříznivých podmínkách možnost tvorby cyst</a:t>
            </a:r>
          </a:p>
          <a:p>
            <a:r>
              <a:rPr lang="cs-CZ" sz="2000" b="1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Nevýhoda:</a:t>
            </a:r>
            <a:r>
              <a:rPr lang="cs-CZ" sz="2000" b="1" dirty="0" smtClean="0">
                <a:effectLst/>
                <a:latin typeface="Arial" panose="020B0604020202020204" pitchFamily="34" charset="0"/>
              </a:rPr>
              <a:t> 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geneticky uniformní potomstvo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Neschopnost adaptace na dlouhodobou změnu životních podmínek</a:t>
            </a:r>
          </a:p>
        </p:txBody>
      </p:sp>
      <p:sp>
        <p:nvSpPr>
          <p:cNvPr id="3" name="Obdélník 2"/>
          <p:cNvSpPr/>
          <p:nvPr/>
        </p:nvSpPr>
        <p:spPr>
          <a:xfrm>
            <a:off x="6096000" y="181943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Arial" panose="020B0604020202020204" pitchFamily="34" charset="0"/>
              </a:rPr>
              <a:t>Pohlavní (sexuální)</a:t>
            </a:r>
          </a:p>
          <a:p>
            <a:r>
              <a:rPr lang="cs-CZ" sz="2000" dirty="0">
                <a:latin typeface="Arial" panose="020B0604020202020204" pitchFamily="34" charset="0"/>
              </a:rPr>
              <a:t>Širší genetická variabilita</a:t>
            </a:r>
          </a:p>
          <a:p>
            <a:r>
              <a:rPr lang="cs-CZ" sz="2000" dirty="0">
                <a:latin typeface="Arial" panose="020B0604020202020204" pitchFamily="34" charset="0"/>
              </a:rPr>
              <a:t>Při změně podmínek přežije aspoň část populace</a:t>
            </a:r>
          </a:p>
          <a:p>
            <a:r>
              <a:rPr lang="cs-CZ" sz="2000" dirty="0">
                <a:latin typeface="Arial" panose="020B0604020202020204" pitchFamily="34" charset="0"/>
              </a:rPr>
              <a:t>Energeticky náročný proces</a:t>
            </a:r>
          </a:p>
        </p:txBody>
      </p:sp>
    </p:spTree>
    <p:extLst>
      <p:ext uri="{BB962C8B-B14F-4D97-AF65-F5344CB8AC3E}">
        <p14:creationId xmlns:p14="http://schemas.microsoft.com/office/powerpoint/2010/main" val="38334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418" y="873435"/>
            <a:ext cx="3854686" cy="208838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850078" y="688769"/>
            <a:ext cx="1365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Typy spermií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773" y="1197057"/>
            <a:ext cx="1917850" cy="489108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22514" y="1389413"/>
            <a:ext cx="30163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Většinou bičíkaté, více jaderné hmoty, než cytoplasmy, hlavička – v ní jádro, v krčku mitochondrie a dělící tělísko, ocásek jako bičík prvoků</a:t>
            </a:r>
          </a:p>
          <a:p>
            <a:r>
              <a:rPr lang="cs-CZ" dirty="0" smtClean="0"/>
              <a:t>Plži – spermie typické – </a:t>
            </a:r>
            <a:r>
              <a:rPr lang="cs-CZ" dirty="0" err="1" smtClean="0"/>
              <a:t>eupyrenní</a:t>
            </a:r>
            <a:r>
              <a:rPr lang="cs-CZ" dirty="0" smtClean="0"/>
              <a:t>, </a:t>
            </a:r>
            <a:r>
              <a:rPr lang="cs-CZ" dirty="0" err="1" smtClean="0"/>
              <a:t>oligopyrenní</a:t>
            </a:r>
            <a:r>
              <a:rPr lang="cs-CZ" dirty="0" smtClean="0"/>
              <a:t> – velké, málo jaderné hmoty, více bičíků – slouží k přenosu pravých spermií k vaječným buňkám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697683" y="3294663"/>
            <a:ext cx="5047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Bezbičíkaté</a:t>
            </a:r>
            <a:r>
              <a:rPr lang="cs-CZ" dirty="0" smtClean="0"/>
              <a:t> spermie – výbušné spermie korýšů </a:t>
            </a:r>
          </a:p>
          <a:p>
            <a:r>
              <a:rPr lang="cs-CZ" dirty="0" smtClean="0"/>
              <a:t>– opatřené </a:t>
            </a:r>
            <a:r>
              <a:rPr lang="cs-CZ" dirty="0" err="1" smtClean="0"/>
              <a:t>výrustky</a:t>
            </a:r>
            <a:r>
              <a:rPr lang="cs-CZ" dirty="0" smtClean="0"/>
              <a:t> k přichycení na povrchu vajíčka, s mechanismem na vystřelení jádra do vaječné buňky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063936" y="514201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007864" y="544188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007864" y="561910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177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90109" y="926275"/>
            <a:ext cx="1445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7B44A0"/>
                </a:solidFill>
              </a:rPr>
              <a:t>Oogeneze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53143" y="1460665"/>
            <a:ext cx="58901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Vaječník – bez obalové vrstvy tvořen pojivem , v něm rozmístěny vícevrstevné epiteliální váčky (Graafovy folikuly)</a:t>
            </a:r>
          </a:p>
          <a:p>
            <a:r>
              <a:rPr lang="cs-CZ" sz="2000" dirty="0" smtClean="0"/>
              <a:t> s vyvíjejícími se vajíčky. Stupeň zralosti – fáze vývoje vajíčka -  podle velikosti G. folikulu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337" y="2458193"/>
            <a:ext cx="4614134" cy="252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Pajdak\obec zool\moje prednasky\Embryologie 1\schema oogene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67" y="385886"/>
            <a:ext cx="4055077" cy="575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883230" y="106878"/>
            <a:ext cx="8087097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Perioda </a:t>
            </a:r>
            <a:r>
              <a:rPr lang="cs-CZ" sz="2000" b="1" dirty="0"/>
              <a:t>rozmnožování:</a:t>
            </a:r>
          </a:p>
          <a:p>
            <a:r>
              <a:rPr lang="cs-CZ" sz="2000" dirty="0"/>
              <a:t>Z primordiálních zárodečných buněk </a:t>
            </a:r>
            <a:r>
              <a:rPr lang="cs-CZ" sz="2000" dirty="0" smtClean="0"/>
              <a:t>– </a:t>
            </a:r>
            <a:r>
              <a:rPr lang="cs-CZ" sz="2000" b="1" i="1" dirty="0" err="1" smtClean="0">
                <a:solidFill>
                  <a:srgbClr val="0070C0"/>
                </a:solidFill>
              </a:rPr>
              <a:t>oogonie</a:t>
            </a:r>
            <a:r>
              <a:rPr lang="cs-CZ" sz="2000" dirty="0"/>
              <a:t>; množení </a:t>
            </a:r>
            <a:r>
              <a:rPr lang="cs-CZ" sz="2000" dirty="0" smtClean="0"/>
              <a:t>mitotickým</a:t>
            </a:r>
          </a:p>
          <a:p>
            <a:r>
              <a:rPr lang="cs-CZ" sz="2000" dirty="0" smtClean="0"/>
              <a:t>dělením</a:t>
            </a:r>
            <a:endParaRPr lang="cs-CZ" sz="2000" dirty="0"/>
          </a:p>
          <a:p>
            <a:r>
              <a:rPr lang="cs-CZ" sz="2000" dirty="0" smtClean="0"/>
              <a:t> u savců během </a:t>
            </a:r>
            <a:r>
              <a:rPr lang="cs-CZ" sz="2000" dirty="0"/>
              <a:t>prenatálního období </a:t>
            </a:r>
            <a:r>
              <a:rPr lang="cs-CZ" sz="2000" dirty="0" smtClean="0"/>
              <a:t>- vznik konečného počtu </a:t>
            </a:r>
            <a:r>
              <a:rPr lang="cs-CZ" sz="2000" b="1" i="1" dirty="0" smtClean="0">
                <a:solidFill>
                  <a:srgbClr val="00B0F0"/>
                </a:solidFill>
              </a:rPr>
              <a:t>primárních </a:t>
            </a:r>
            <a:r>
              <a:rPr lang="cs-CZ" sz="2000" b="1" i="1" dirty="0" err="1">
                <a:solidFill>
                  <a:srgbClr val="00B0F0"/>
                </a:solidFill>
              </a:rPr>
              <a:t>oocytů</a:t>
            </a:r>
            <a:r>
              <a:rPr lang="cs-CZ" sz="2000" b="1" i="1" dirty="0">
                <a:solidFill>
                  <a:srgbClr val="00B0F0"/>
                </a:solidFill>
              </a:rPr>
              <a:t> I. ř</a:t>
            </a:r>
            <a:r>
              <a:rPr lang="cs-CZ" sz="2000" b="1" i="1" dirty="0" smtClean="0">
                <a:solidFill>
                  <a:srgbClr val="00B0F0"/>
                </a:solidFill>
              </a:rPr>
              <a:t>ádu </a:t>
            </a:r>
            <a:r>
              <a:rPr lang="cs-CZ" sz="2000" b="1" dirty="0">
                <a:solidFill>
                  <a:srgbClr val="00B0F0"/>
                </a:solidFill>
              </a:rPr>
              <a:t>+ folikulární buňky </a:t>
            </a:r>
            <a:r>
              <a:rPr lang="cs-CZ" sz="2000" dirty="0" smtClean="0"/>
              <a:t>= </a:t>
            </a:r>
            <a:r>
              <a:rPr lang="cs-CZ" sz="2000" b="1" dirty="0"/>
              <a:t>primordiální folikuly</a:t>
            </a:r>
            <a:endParaRPr lang="cs-CZ" sz="2000" dirty="0"/>
          </a:p>
          <a:p>
            <a:r>
              <a:rPr lang="cs-CZ" sz="2000" dirty="0"/>
              <a:t>Během prenatálního období, v druhém trimestru</a:t>
            </a:r>
          </a:p>
          <a:p>
            <a:r>
              <a:rPr lang="cs-CZ" sz="2000" b="1" dirty="0" smtClean="0">
                <a:solidFill>
                  <a:srgbClr val="0070C0"/>
                </a:solidFill>
              </a:rPr>
              <a:t>rozmnožovací fáze</a:t>
            </a:r>
            <a:endParaRPr lang="cs-CZ" sz="2000" b="1" dirty="0">
              <a:solidFill>
                <a:srgbClr val="0070C0"/>
              </a:solidFill>
            </a:endParaRPr>
          </a:p>
          <a:p>
            <a:r>
              <a:rPr lang="cs-CZ" sz="2000" dirty="0" smtClean="0"/>
              <a:t>•Doba pohlavního dospívání - </a:t>
            </a:r>
            <a:r>
              <a:rPr lang="cs-CZ" sz="2000" b="1" dirty="0" smtClean="0">
                <a:solidFill>
                  <a:srgbClr val="0070C0"/>
                </a:solidFill>
              </a:rPr>
              <a:t>Perioda růstu</a:t>
            </a:r>
            <a:r>
              <a:rPr lang="cs-CZ" sz="2000" dirty="0" smtClean="0"/>
              <a:t>:</a:t>
            </a:r>
            <a:r>
              <a:rPr lang="cs-CZ" sz="2000" dirty="0"/>
              <a:t> </a:t>
            </a:r>
            <a:r>
              <a:rPr lang="cs-CZ" sz="2000" dirty="0" smtClean="0"/>
              <a:t>Primární </a:t>
            </a:r>
            <a:r>
              <a:rPr lang="cs-CZ" sz="2000" dirty="0" err="1" smtClean="0"/>
              <a:t>oocyty</a:t>
            </a:r>
            <a:r>
              <a:rPr lang="cs-CZ" sz="2000" dirty="0" smtClean="0"/>
              <a:t> (zvětšení 10.000x)</a:t>
            </a:r>
          </a:p>
          <a:p>
            <a:r>
              <a:rPr lang="cs-CZ" sz="2000" b="1" dirty="0">
                <a:solidFill>
                  <a:srgbClr val="0070C0"/>
                </a:solidFill>
              </a:rPr>
              <a:t>•Ovulace:</a:t>
            </a:r>
            <a:endParaRPr lang="cs-CZ" sz="2000" dirty="0"/>
          </a:p>
          <a:p>
            <a:r>
              <a:rPr lang="cs-CZ" sz="2000" dirty="0" smtClean="0"/>
              <a:t>vstup </a:t>
            </a:r>
            <a:r>
              <a:rPr lang="cs-CZ" sz="2000" dirty="0"/>
              <a:t>do prvního zracího meiotického dělení </a:t>
            </a:r>
            <a:r>
              <a:rPr lang="cs-CZ" sz="2000" dirty="0" smtClean="0"/>
              <a:t>–dokončení </a:t>
            </a:r>
            <a:r>
              <a:rPr lang="cs-CZ" sz="2000" dirty="0"/>
              <a:t>prvního zracího dělení, vznik jednoho </a:t>
            </a:r>
            <a:r>
              <a:rPr lang="cs-CZ" sz="2000" b="1" i="1" dirty="0"/>
              <a:t>sekundárního </a:t>
            </a:r>
            <a:r>
              <a:rPr lang="cs-CZ" sz="2000" b="1" i="1" dirty="0" err="1"/>
              <a:t>oocytu</a:t>
            </a:r>
            <a:r>
              <a:rPr lang="cs-CZ" sz="2000" dirty="0"/>
              <a:t>, druhá buňka –</a:t>
            </a:r>
            <a:r>
              <a:rPr lang="cs-CZ" sz="2000" b="1" i="1" dirty="0" err="1"/>
              <a:t>pólocyt</a:t>
            </a:r>
            <a:r>
              <a:rPr lang="cs-CZ" sz="2000" b="1" i="1" dirty="0"/>
              <a:t> I. řádu</a:t>
            </a:r>
            <a:r>
              <a:rPr lang="cs-CZ" sz="2000" dirty="0"/>
              <a:t>–malý, </a:t>
            </a:r>
            <a:r>
              <a:rPr lang="cs-CZ" sz="2000" dirty="0" smtClean="0"/>
              <a:t>nefunkční</a:t>
            </a:r>
          </a:p>
          <a:p>
            <a:r>
              <a:rPr lang="cs-CZ" sz="2000" dirty="0" smtClean="0"/>
              <a:t>Druhé </a:t>
            </a:r>
            <a:r>
              <a:rPr lang="cs-CZ" sz="2000" dirty="0"/>
              <a:t>zrací dělení </a:t>
            </a:r>
            <a:r>
              <a:rPr lang="cs-CZ" sz="2000" dirty="0" smtClean="0"/>
              <a:t>– zahájeno </a:t>
            </a:r>
            <a:r>
              <a:rPr lang="cs-CZ" sz="2000" dirty="0"/>
              <a:t>v průběhu ovulace, zastavuje se v metafázi, dokončeno, dojde-li k oplození →</a:t>
            </a:r>
          </a:p>
          <a:p>
            <a:r>
              <a:rPr lang="cs-CZ" sz="2000" b="1" i="1" dirty="0"/>
              <a:t>Zralý </a:t>
            </a:r>
            <a:r>
              <a:rPr lang="cs-CZ" sz="2000" b="1" i="1" dirty="0" err="1"/>
              <a:t>oocyt</a:t>
            </a:r>
            <a:r>
              <a:rPr lang="cs-CZ" sz="2000" b="1" dirty="0"/>
              <a:t>+ </a:t>
            </a:r>
            <a:r>
              <a:rPr lang="cs-CZ" sz="2000" b="1" i="1" dirty="0" err="1"/>
              <a:t>pólocyt</a:t>
            </a:r>
            <a:r>
              <a:rPr lang="cs-CZ" sz="2000" b="1" i="1" dirty="0"/>
              <a:t> II. </a:t>
            </a:r>
            <a:r>
              <a:rPr lang="cs-CZ" sz="2000" b="1" i="1" dirty="0" smtClean="0"/>
              <a:t>řádu </a:t>
            </a:r>
            <a:r>
              <a:rPr lang="cs-CZ" sz="2000" dirty="0"/>
              <a:t>(může se ještě rozdělit)</a:t>
            </a:r>
          </a:p>
          <a:p>
            <a:r>
              <a:rPr lang="cs-CZ" sz="2000" dirty="0"/>
              <a:t>Není-li vajíčko oplozeno, zůstane ve stádiu sekundárního </a:t>
            </a:r>
            <a:r>
              <a:rPr lang="cs-CZ" sz="2000" dirty="0" err="1"/>
              <a:t>oocytu</a:t>
            </a:r>
            <a:r>
              <a:rPr lang="cs-CZ" sz="2000" dirty="0"/>
              <a:t> a po 24 hodinách zaniká</a:t>
            </a:r>
          </a:p>
          <a:p>
            <a:r>
              <a:rPr lang="cs-CZ" sz="2000" dirty="0" smtClean="0"/>
              <a:t>•</a:t>
            </a:r>
            <a:r>
              <a:rPr lang="cs-CZ" sz="2000" dirty="0">
                <a:solidFill>
                  <a:srgbClr val="0070C0"/>
                </a:solidFill>
              </a:rPr>
              <a:t>Po pubertě</a:t>
            </a:r>
            <a:r>
              <a:rPr lang="cs-CZ" sz="2000" dirty="0" smtClean="0">
                <a:solidFill>
                  <a:srgbClr val="0070C0"/>
                </a:solidFill>
              </a:rPr>
              <a:t>:</a:t>
            </a:r>
            <a:endParaRPr lang="cs-CZ" sz="2000" dirty="0">
              <a:solidFill>
                <a:srgbClr val="0070C0"/>
              </a:solidFill>
            </a:endParaRPr>
          </a:p>
          <a:p>
            <a:r>
              <a:rPr lang="cs-CZ" sz="2000" dirty="0" smtClean="0"/>
              <a:t>•</a:t>
            </a:r>
            <a:r>
              <a:rPr lang="cs-CZ" sz="2000" dirty="0"/>
              <a:t>Po narození cca 400 tis. folikulů, v plnohodnotné zralé se vyvine cca 400 (ve fertilním období dlouhého u ženy 35, </a:t>
            </a:r>
            <a:r>
              <a:rPr lang="cs-CZ" sz="2000" dirty="0" err="1"/>
              <a:t>max</a:t>
            </a:r>
            <a:r>
              <a:rPr lang="cs-CZ" sz="2000" dirty="0"/>
              <a:t> 40 let)</a:t>
            </a:r>
          </a:p>
          <a:p>
            <a:r>
              <a:rPr lang="cs-CZ" sz="2000" dirty="0"/>
              <a:t>•Většina folikulů zaniká ještě před dosažením </a:t>
            </a:r>
            <a:r>
              <a:rPr lang="cs-CZ" sz="2000" dirty="0" smtClean="0"/>
              <a:t>zralosti</a:t>
            </a: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9383" y="6237953"/>
            <a:ext cx="3767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Ootida</a:t>
            </a:r>
            <a:r>
              <a:rPr lang="cs-CZ" dirty="0" smtClean="0"/>
              <a:t> má po dělení na povrchu tři malé pólové buňky, ty jsou vstřebávány na zralé vajíčko Ovum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01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Pajdak\obec zool\moje prednasky\Embryologie 1\schema oogene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2" y="363876"/>
            <a:ext cx="4055077" cy="575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591793" y="695695"/>
            <a:ext cx="6096000" cy="44627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•Ovulace:</a:t>
            </a:r>
            <a:endParaRPr lang="cs-CZ" sz="2400" dirty="0"/>
          </a:p>
          <a:p>
            <a:r>
              <a:rPr lang="cs-CZ" sz="2000" dirty="0"/>
              <a:t>vstup do prvního zracího meiotického dělení –dokončení prvního zracího dělení, vznik jednoho </a:t>
            </a:r>
            <a:r>
              <a:rPr lang="cs-CZ" sz="2000" b="1" i="1" dirty="0"/>
              <a:t>sekundárního </a:t>
            </a:r>
            <a:r>
              <a:rPr lang="cs-CZ" sz="2000" b="1" i="1" dirty="0" err="1"/>
              <a:t>oocytu</a:t>
            </a:r>
            <a:r>
              <a:rPr lang="cs-CZ" sz="2000" dirty="0"/>
              <a:t>, druhá buňka –</a:t>
            </a:r>
            <a:r>
              <a:rPr lang="cs-CZ" sz="2000" b="1" i="1" dirty="0" err="1"/>
              <a:t>pólocyt</a:t>
            </a:r>
            <a:r>
              <a:rPr lang="cs-CZ" sz="2000" b="1" i="1" dirty="0"/>
              <a:t> I. řádu</a:t>
            </a:r>
            <a:r>
              <a:rPr lang="cs-CZ" sz="2000" dirty="0"/>
              <a:t>–malý, nefunkční</a:t>
            </a:r>
          </a:p>
          <a:p>
            <a:r>
              <a:rPr lang="cs-CZ" sz="2000" dirty="0"/>
              <a:t>Druhé zrací dělení – zahájeno v průběhu ovulace, zastavuje se v metafázi, dokončeno, dojde-li k oplození →</a:t>
            </a:r>
          </a:p>
          <a:p>
            <a:r>
              <a:rPr lang="cs-CZ" sz="2000" b="1" i="1" dirty="0"/>
              <a:t>Zralý </a:t>
            </a:r>
            <a:r>
              <a:rPr lang="cs-CZ" sz="2000" b="1" i="1" dirty="0" err="1"/>
              <a:t>oocyt</a:t>
            </a:r>
            <a:r>
              <a:rPr lang="cs-CZ" sz="2000" b="1" dirty="0"/>
              <a:t>+ </a:t>
            </a:r>
            <a:r>
              <a:rPr lang="cs-CZ" sz="2000" b="1" i="1" dirty="0" err="1"/>
              <a:t>pólocyt</a:t>
            </a:r>
            <a:r>
              <a:rPr lang="cs-CZ" sz="2000" b="1" i="1" dirty="0"/>
              <a:t> II. řádu </a:t>
            </a:r>
            <a:r>
              <a:rPr lang="cs-CZ" sz="2000" dirty="0"/>
              <a:t>(může se ještě rozdělit)</a:t>
            </a:r>
          </a:p>
          <a:p>
            <a:r>
              <a:rPr lang="cs-CZ" sz="2000" dirty="0"/>
              <a:t>Není-li vajíčko oplozeno, zůstane ve stádiu sekundárního </a:t>
            </a:r>
            <a:r>
              <a:rPr lang="cs-CZ" sz="2000" dirty="0" err="1"/>
              <a:t>oocytu</a:t>
            </a:r>
            <a:r>
              <a:rPr lang="cs-CZ" sz="2000" dirty="0"/>
              <a:t> a po 24 hodinách zaniká</a:t>
            </a:r>
          </a:p>
          <a:p>
            <a:r>
              <a:rPr lang="cs-CZ" sz="2000" dirty="0"/>
              <a:t>•</a:t>
            </a:r>
            <a:r>
              <a:rPr lang="cs-CZ" sz="2000" dirty="0">
                <a:solidFill>
                  <a:srgbClr val="0070C0"/>
                </a:solidFill>
              </a:rPr>
              <a:t>Po pubertě:</a:t>
            </a:r>
          </a:p>
          <a:p>
            <a:r>
              <a:rPr lang="cs-CZ" sz="2000" dirty="0"/>
              <a:t>•Po narození cca 400 tis. folikulů, v plnohodnotné zralé se vyvine cca 400 (ve fertilním období dlouhého u ženy 35, </a:t>
            </a:r>
            <a:r>
              <a:rPr lang="cs-CZ" sz="2000" dirty="0" err="1"/>
              <a:t>max</a:t>
            </a:r>
            <a:r>
              <a:rPr lang="cs-CZ" sz="2000" dirty="0"/>
              <a:t> 40 let)</a:t>
            </a:r>
          </a:p>
          <a:p>
            <a:r>
              <a:rPr lang="cs-CZ" sz="2000" dirty="0"/>
              <a:t>•Většina folikulů zaniká ještě před dosažením zralosti</a:t>
            </a:r>
          </a:p>
        </p:txBody>
      </p:sp>
      <p:sp>
        <p:nvSpPr>
          <p:cNvPr id="4" name="Obdélník 3"/>
          <p:cNvSpPr/>
          <p:nvPr/>
        </p:nvSpPr>
        <p:spPr>
          <a:xfrm>
            <a:off x="4674920" y="535027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dirty="0" err="1"/>
              <a:t>Ootida</a:t>
            </a:r>
            <a:r>
              <a:rPr lang="cs-CZ" sz="2000" dirty="0"/>
              <a:t> má po dělení na povrchu tři malé pólové buňky, ty jsou vstřebávány na zralé vajíčko Ovum </a:t>
            </a:r>
          </a:p>
        </p:txBody>
      </p:sp>
    </p:spTree>
    <p:extLst>
      <p:ext uri="{BB962C8B-B14F-4D97-AF65-F5344CB8AC3E}">
        <p14:creationId xmlns:p14="http://schemas.microsoft.com/office/powerpoint/2010/main" val="90358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8" y="3553691"/>
            <a:ext cx="5424692" cy="270145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731018" y="289661"/>
            <a:ext cx="758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7030A0"/>
                </a:solidFill>
              </a:rPr>
              <a:t>Růstová fáze vajíček – </a:t>
            </a:r>
            <a:r>
              <a:rPr lang="cs-CZ" sz="2400" b="1" dirty="0" err="1" smtClean="0">
                <a:solidFill>
                  <a:srgbClr val="7030A0"/>
                </a:solidFill>
              </a:rPr>
              <a:t>vitelogenní</a:t>
            </a:r>
            <a:r>
              <a:rPr lang="cs-CZ" sz="2400" b="1" dirty="0" smtClean="0">
                <a:solidFill>
                  <a:srgbClr val="7030A0"/>
                </a:solidFill>
              </a:rPr>
              <a:t> fáze – </a:t>
            </a:r>
            <a:r>
              <a:rPr lang="cs-CZ" sz="2400" b="1" dirty="0" err="1" smtClean="0">
                <a:solidFill>
                  <a:srgbClr val="7030A0"/>
                </a:solidFill>
              </a:rPr>
              <a:t>vitelogene</a:t>
            </a:r>
            <a:r>
              <a:rPr lang="cs-CZ" sz="2400" dirty="0" err="1" smtClean="0"/>
              <a:t>ze</a:t>
            </a:r>
            <a:endParaRPr lang="cs-CZ" sz="2400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614952" y="911729"/>
            <a:ext cx="11474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</a:rPr>
              <a:t>Ukládání živin</a:t>
            </a:r>
            <a:r>
              <a:rPr lang="cs-CZ" sz="2000" dirty="0" smtClean="0"/>
              <a:t>: tuková kapénka, glykogen, žloutková zrna (NK, bílkoviny).</a:t>
            </a:r>
          </a:p>
          <a:p>
            <a:r>
              <a:rPr lang="cs-CZ" sz="2000" dirty="0" smtClean="0"/>
              <a:t>Rozlišení pólů vajíčka podle ukládání živin: </a:t>
            </a:r>
          </a:p>
          <a:p>
            <a:r>
              <a:rPr lang="cs-CZ" sz="2000" b="1" dirty="0" smtClean="0">
                <a:solidFill>
                  <a:srgbClr val="00B0F0"/>
                </a:solidFill>
              </a:rPr>
              <a:t>Vegetativní pól </a:t>
            </a:r>
            <a:r>
              <a:rPr lang="cs-CZ" sz="2000" dirty="0" smtClean="0"/>
              <a:t>– místo ukládání živin, </a:t>
            </a:r>
            <a:r>
              <a:rPr lang="cs-CZ" sz="2000" b="1" dirty="0" smtClean="0">
                <a:solidFill>
                  <a:srgbClr val="00B0F0"/>
                </a:solidFill>
              </a:rPr>
              <a:t>animální </a:t>
            </a:r>
            <a:r>
              <a:rPr lang="cs-CZ" sz="2000" dirty="0" smtClean="0"/>
              <a:t>– opačný, rozdělením vajíčka kolmo na póly – nejsou schopny samostatného života.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735782" y="2015561"/>
            <a:ext cx="58803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Podle množství a rozložení výživného žloutku (deutoplazmy) a tvořivého (cytoplasmy dělíme vajíčka na </a:t>
            </a:r>
          </a:p>
          <a:p>
            <a:pPr marL="342900" indent="-342900">
              <a:buAutoNum type="arabicPeriod"/>
            </a:pPr>
            <a:r>
              <a:rPr lang="cs-CZ" sz="2000" b="1" dirty="0" err="1">
                <a:solidFill>
                  <a:srgbClr val="0070C0"/>
                </a:solidFill>
              </a:rPr>
              <a:t>H</a:t>
            </a:r>
            <a:r>
              <a:rPr lang="cs-CZ" sz="2000" b="1" dirty="0" err="1" smtClean="0">
                <a:solidFill>
                  <a:srgbClr val="0070C0"/>
                </a:solidFill>
              </a:rPr>
              <a:t>oloblastická</a:t>
            </a:r>
            <a:r>
              <a:rPr lang="cs-CZ" sz="2000" b="1" dirty="0" smtClean="0">
                <a:solidFill>
                  <a:srgbClr val="0070C0"/>
                </a:solidFill>
              </a:rPr>
              <a:t>, </a:t>
            </a:r>
            <a:r>
              <a:rPr lang="cs-CZ" sz="2000" b="1" dirty="0" err="1" smtClean="0">
                <a:solidFill>
                  <a:srgbClr val="0070C0"/>
                </a:solidFill>
              </a:rPr>
              <a:t>oligolecitální</a:t>
            </a:r>
            <a:r>
              <a:rPr lang="cs-CZ" sz="2000" dirty="0" smtClean="0"/>
              <a:t> -  </a:t>
            </a:r>
            <a:r>
              <a:rPr lang="cs-CZ" sz="2000" dirty="0"/>
              <a:t>t</a:t>
            </a:r>
            <a:r>
              <a:rPr lang="cs-CZ" sz="2000" dirty="0" smtClean="0"/>
              <a:t>éměř žádné nebo malé mn. Žloutku</a:t>
            </a:r>
          </a:p>
          <a:p>
            <a:r>
              <a:rPr lang="cs-CZ" sz="2000" b="1" dirty="0" smtClean="0">
                <a:solidFill>
                  <a:srgbClr val="00B0F0"/>
                </a:solidFill>
              </a:rPr>
              <a:t>A) </a:t>
            </a:r>
            <a:r>
              <a:rPr lang="cs-CZ" sz="2000" b="1" dirty="0" err="1" smtClean="0">
                <a:solidFill>
                  <a:srgbClr val="00B0F0"/>
                </a:solidFill>
              </a:rPr>
              <a:t>alecitální</a:t>
            </a:r>
            <a:r>
              <a:rPr lang="cs-CZ" sz="2000" b="1" dirty="0" smtClean="0">
                <a:solidFill>
                  <a:srgbClr val="00B0F0"/>
                </a:solidFill>
              </a:rPr>
              <a:t> </a:t>
            </a:r>
            <a:r>
              <a:rPr lang="cs-CZ" sz="2000" dirty="0" smtClean="0"/>
              <a:t>– bez žloutku</a:t>
            </a:r>
          </a:p>
          <a:p>
            <a:r>
              <a:rPr lang="cs-CZ" sz="2000" b="1" dirty="0" smtClean="0">
                <a:solidFill>
                  <a:srgbClr val="00B0F0"/>
                </a:solidFill>
              </a:rPr>
              <a:t>B) </a:t>
            </a:r>
            <a:r>
              <a:rPr lang="cs-CZ" sz="2000" b="1" dirty="0" err="1" smtClean="0">
                <a:solidFill>
                  <a:srgbClr val="00B0F0"/>
                </a:solidFill>
              </a:rPr>
              <a:t>izolecitální</a:t>
            </a:r>
            <a:r>
              <a:rPr lang="cs-CZ" sz="2000" b="1" dirty="0" smtClean="0">
                <a:solidFill>
                  <a:srgbClr val="00B0F0"/>
                </a:solidFill>
              </a:rPr>
              <a:t> </a:t>
            </a:r>
            <a:r>
              <a:rPr lang="cs-CZ" sz="2000" dirty="0" smtClean="0"/>
              <a:t>– malé mn. Rozložené v cytoplasmě</a:t>
            </a:r>
          </a:p>
          <a:p>
            <a:r>
              <a:rPr lang="cs-CZ" sz="2000" b="1" dirty="0" smtClean="0">
                <a:solidFill>
                  <a:srgbClr val="00B0F0"/>
                </a:solidFill>
              </a:rPr>
              <a:t>C) </a:t>
            </a:r>
            <a:r>
              <a:rPr lang="cs-CZ" sz="2000" b="1" dirty="0" err="1" smtClean="0">
                <a:solidFill>
                  <a:srgbClr val="00B0F0"/>
                </a:solidFill>
              </a:rPr>
              <a:t>heterolecitální</a:t>
            </a:r>
            <a:r>
              <a:rPr lang="cs-CZ" sz="2000" b="1" dirty="0" smtClean="0">
                <a:solidFill>
                  <a:srgbClr val="00B0F0"/>
                </a:solidFill>
              </a:rPr>
              <a:t> </a:t>
            </a:r>
            <a:r>
              <a:rPr lang="cs-CZ" sz="2000" dirty="0" smtClean="0"/>
              <a:t>– žloutková zrna při vegetativním pólu</a:t>
            </a:r>
          </a:p>
          <a:p>
            <a:r>
              <a:rPr lang="cs-CZ" sz="2000" dirty="0" smtClean="0"/>
              <a:t>2. </a:t>
            </a:r>
            <a:r>
              <a:rPr lang="cs-CZ" sz="2000" b="1" dirty="0" err="1" smtClean="0">
                <a:solidFill>
                  <a:srgbClr val="0070C0"/>
                </a:solidFill>
              </a:rPr>
              <a:t>Meroblastická</a:t>
            </a:r>
            <a:r>
              <a:rPr lang="cs-CZ" sz="2000" b="1" dirty="0" smtClean="0">
                <a:solidFill>
                  <a:srgbClr val="0070C0"/>
                </a:solidFill>
              </a:rPr>
              <a:t> (</a:t>
            </a:r>
            <a:r>
              <a:rPr lang="cs-CZ" sz="2000" b="1" dirty="0" err="1" smtClean="0">
                <a:solidFill>
                  <a:srgbClr val="0070C0"/>
                </a:solidFill>
              </a:rPr>
              <a:t>polylecitální</a:t>
            </a:r>
            <a:r>
              <a:rPr lang="cs-CZ" sz="2000" dirty="0" smtClean="0"/>
              <a:t>) vysoký obsah žloutku</a:t>
            </a:r>
          </a:p>
          <a:p>
            <a:pPr marL="342900" indent="-342900">
              <a:buAutoNum type="alphaUcParenR"/>
            </a:pPr>
            <a:r>
              <a:rPr lang="cs-CZ" sz="2000" b="1" dirty="0" smtClean="0">
                <a:solidFill>
                  <a:srgbClr val="00B0F0"/>
                </a:solidFill>
              </a:rPr>
              <a:t>Telolecitální</a:t>
            </a:r>
            <a:r>
              <a:rPr lang="cs-CZ" sz="2000" dirty="0" smtClean="0"/>
              <a:t> – deutoplazma po celém vajíčku, cytoplasma s jádrem na animálním pólu</a:t>
            </a:r>
          </a:p>
          <a:p>
            <a:r>
              <a:rPr lang="cs-CZ" sz="2000" b="1" dirty="0" smtClean="0">
                <a:solidFill>
                  <a:srgbClr val="00B0F0"/>
                </a:solidFill>
              </a:rPr>
              <a:t>B) </a:t>
            </a:r>
            <a:r>
              <a:rPr lang="cs-CZ" sz="2000" b="1" dirty="0" err="1" smtClean="0">
                <a:solidFill>
                  <a:srgbClr val="00B0F0"/>
                </a:solidFill>
              </a:rPr>
              <a:t>centrolecitální</a:t>
            </a:r>
            <a:r>
              <a:rPr lang="cs-CZ" sz="2000" b="1" dirty="0" smtClean="0">
                <a:solidFill>
                  <a:srgbClr val="00B0F0"/>
                </a:solidFill>
              </a:rPr>
              <a:t> </a:t>
            </a:r>
            <a:r>
              <a:rPr lang="cs-CZ" sz="2000" dirty="0" smtClean="0"/>
              <a:t>– cytoplasma tvoří tenkou vrstvi na povrchu, jádro s cytoplasmou je uvnitř, deutoplazma vyplňuje celý prostor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28699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1025977"/>
            <a:ext cx="3550722" cy="399750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381995" y="843148"/>
            <a:ext cx="1958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7030A0"/>
                </a:solidFill>
              </a:rPr>
              <a:t>Vaječné obaly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251366" y="1650670"/>
            <a:ext cx="75408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Primární </a:t>
            </a:r>
            <a:r>
              <a:rPr lang="cs-CZ" dirty="0" smtClean="0"/>
              <a:t>– vylučované </a:t>
            </a:r>
            <a:r>
              <a:rPr lang="cs-CZ" dirty="0" err="1" smtClean="0"/>
              <a:t>oocytem</a:t>
            </a:r>
            <a:r>
              <a:rPr lang="cs-CZ" dirty="0" smtClean="0"/>
              <a:t> – pružné membrány (</a:t>
            </a:r>
            <a:r>
              <a:rPr lang="cs-CZ" dirty="0" smtClean="0">
                <a:solidFill>
                  <a:srgbClr val="00B0F0"/>
                </a:solidFill>
              </a:rPr>
              <a:t>ptačí vejce</a:t>
            </a:r>
            <a:r>
              <a:rPr lang="cs-CZ" dirty="0" smtClean="0"/>
              <a:t>), žíhaná membrána u savců, tuhé (</a:t>
            </a:r>
            <a:r>
              <a:rPr lang="cs-CZ" dirty="0" smtClean="0">
                <a:solidFill>
                  <a:srgbClr val="00B0F0"/>
                </a:solidFill>
              </a:rPr>
              <a:t>u parazitických červů</a:t>
            </a:r>
            <a:r>
              <a:rPr lang="cs-CZ" dirty="0" smtClean="0"/>
              <a:t>)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Sekundární</a:t>
            </a:r>
            <a:r>
              <a:rPr lang="cs-CZ" dirty="0" smtClean="0"/>
              <a:t> – činností folikulárních buněk – (</a:t>
            </a:r>
            <a:r>
              <a:rPr lang="cs-CZ" dirty="0" err="1" smtClean="0"/>
              <a:t>chitinoidní</a:t>
            </a:r>
            <a:r>
              <a:rPr lang="cs-CZ" dirty="0" smtClean="0"/>
              <a:t> obal vajíček </a:t>
            </a:r>
            <a:r>
              <a:rPr lang="cs-CZ" dirty="0" smtClean="0">
                <a:solidFill>
                  <a:srgbClr val="00B0F0"/>
                </a:solidFill>
              </a:rPr>
              <a:t>hmyzu</a:t>
            </a:r>
            <a:r>
              <a:rPr lang="cs-CZ" dirty="0" smtClean="0"/>
              <a:t> - </a:t>
            </a:r>
            <a:r>
              <a:rPr lang="cs-CZ" b="1" dirty="0" smtClean="0"/>
              <a:t>chorion)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Terciární </a:t>
            </a:r>
            <a:r>
              <a:rPr lang="cs-CZ" dirty="0" smtClean="0"/>
              <a:t>– po oplození činností přídatných </a:t>
            </a:r>
            <a:r>
              <a:rPr lang="cs-CZ" dirty="0" err="1" smtClean="0"/>
              <a:t>žlaz</a:t>
            </a:r>
            <a:r>
              <a:rPr lang="cs-CZ" dirty="0" smtClean="0"/>
              <a:t> samičího pohlavního ústrojí  - skořápky, papírové blány, rosolovité obaly (</a:t>
            </a:r>
            <a:r>
              <a:rPr lang="cs-CZ" dirty="0" smtClean="0">
                <a:solidFill>
                  <a:srgbClr val="00B0F0"/>
                </a:solidFill>
              </a:rPr>
              <a:t>měkkýši, obojživelníci</a:t>
            </a:r>
            <a:r>
              <a:rPr lang="cs-CZ" dirty="0" smtClean="0"/>
              <a:t>), plsťovité (vývojová stádia ve vodě – </a:t>
            </a:r>
            <a:r>
              <a:rPr lang="cs-CZ" dirty="0" smtClean="0">
                <a:solidFill>
                  <a:srgbClr val="00B0F0"/>
                </a:solidFill>
              </a:rPr>
              <a:t>hmyz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8471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497721" y="551604"/>
            <a:ext cx="2173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7B44A0"/>
                </a:solidFill>
              </a:rPr>
              <a:t>Vývoj jedince</a:t>
            </a:r>
            <a:endParaRPr lang="cs-CZ" sz="2800" b="1" dirty="0">
              <a:solidFill>
                <a:srgbClr val="7B44A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14528" y="1074824"/>
            <a:ext cx="111480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7B44A0"/>
                </a:solidFill>
              </a:rPr>
              <a:t>Embryonální</a:t>
            </a:r>
            <a:r>
              <a:rPr lang="cs-CZ" sz="2000" dirty="0" smtClean="0"/>
              <a:t> – uvnitř vaječných obalů a někdy i v těle matky: </a:t>
            </a:r>
            <a:r>
              <a:rPr lang="cs-CZ" sz="2000" b="1" dirty="0" smtClean="0">
                <a:solidFill>
                  <a:srgbClr val="002060"/>
                </a:solidFill>
              </a:rPr>
              <a:t>A Blastogeneze, B Organogeneze</a:t>
            </a:r>
          </a:p>
          <a:p>
            <a:r>
              <a:rPr lang="cs-CZ" sz="2000" b="1" dirty="0" smtClean="0">
                <a:solidFill>
                  <a:srgbClr val="7B44A0"/>
                </a:solidFill>
              </a:rPr>
              <a:t>Postembryonální </a:t>
            </a:r>
            <a:r>
              <a:rPr lang="cs-CZ" sz="2000" dirty="0" smtClean="0"/>
              <a:t>– po vylíhnutí, narození do období dospělosti, </a:t>
            </a:r>
            <a:r>
              <a:rPr lang="cs-CZ" sz="2000" b="1" dirty="0" smtClean="0">
                <a:solidFill>
                  <a:srgbClr val="7B44A0"/>
                </a:solidFill>
              </a:rPr>
              <a:t>stárnutí, smrt</a:t>
            </a:r>
          </a:p>
          <a:p>
            <a:r>
              <a:rPr lang="cs-CZ" sz="2000" b="1" dirty="0" smtClean="0">
                <a:solidFill>
                  <a:srgbClr val="002060"/>
                </a:solidFill>
              </a:rPr>
              <a:t>Ad A Blastogeneze </a:t>
            </a:r>
            <a:r>
              <a:rPr lang="cs-CZ" sz="2000" dirty="0" smtClean="0"/>
              <a:t>– dělení buněk, diferenciace zárodečných listů</a:t>
            </a:r>
          </a:p>
          <a:p>
            <a:r>
              <a:rPr lang="cs-CZ" sz="2000" b="1" dirty="0" smtClean="0">
                <a:solidFill>
                  <a:srgbClr val="002060"/>
                </a:solidFill>
              </a:rPr>
              <a:t>Ad B Organogeneze – </a:t>
            </a:r>
            <a:r>
              <a:rPr lang="cs-CZ" sz="2000" dirty="0" smtClean="0"/>
              <a:t>růst, diferenciace tkání a orgánů</a:t>
            </a:r>
          </a:p>
          <a:p>
            <a:r>
              <a:rPr lang="cs-CZ" sz="2000" dirty="0" smtClean="0"/>
              <a:t>Embryonální vývoj neprobíhá stejně, morfologické změny závislé na uspořádání a mn. vaječného žloutku ve </a:t>
            </a:r>
            <a:r>
              <a:rPr lang="cs-CZ" sz="2000" dirty="0" err="1" smtClean="0"/>
              <a:t>vaj</a:t>
            </a:r>
            <a:r>
              <a:rPr lang="cs-CZ" sz="2000" dirty="0" smtClean="0"/>
              <a:t>. buňce </a:t>
            </a:r>
          </a:p>
          <a:p>
            <a:r>
              <a:rPr lang="cs-CZ" sz="2000" b="1" dirty="0" smtClean="0">
                <a:solidFill>
                  <a:srgbClr val="00B0F0"/>
                </a:solidFill>
              </a:rPr>
              <a:t>Vegetativní pól </a:t>
            </a:r>
            <a:r>
              <a:rPr lang="cs-CZ" sz="2000" dirty="0" smtClean="0"/>
              <a:t>– místo vniku žloutku, více živin, entoblast</a:t>
            </a:r>
          </a:p>
          <a:p>
            <a:r>
              <a:rPr lang="cs-CZ" sz="2000" b="1" dirty="0" smtClean="0">
                <a:solidFill>
                  <a:srgbClr val="00B0F0"/>
                </a:solidFill>
              </a:rPr>
              <a:t>Animální pól </a:t>
            </a:r>
            <a:r>
              <a:rPr lang="cs-CZ" sz="2000" dirty="0" smtClean="0"/>
              <a:t>– méně živin, ektoblast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95841" y="4978288"/>
            <a:ext cx="10785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7B44A0"/>
                </a:solidFill>
              </a:rPr>
              <a:t>Rýhování</a:t>
            </a:r>
          </a:p>
          <a:p>
            <a:r>
              <a:rPr lang="cs-CZ" sz="2000" dirty="0" smtClean="0"/>
              <a:t>Vznik </a:t>
            </a:r>
            <a:r>
              <a:rPr lang="cs-CZ" sz="2000" dirty="0" err="1" smtClean="0"/>
              <a:t>dceřinných</a:t>
            </a:r>
            <a:r>
              <a:rPr lang="cs-CZ" sz="2000" dirty="0" smtClean="0"/>
              <a:t> buněk – blastomer, mezi nimi rýhovací brázda, rýhovací dutina, morula, vyšší </a:t>
            </a:r>
            <a:r>
              <a:rPr lang="cs-CZ" sz="2000" dirty="0" err="1" smtClean="0"/>
              <a:t>jádroplazmový</a:t>
            </a:r>
            <a:r>
              <a:rPr lang="cs-CZ" sz="2000" dirty="0" smtClean="0"/>
              <a:t> poměr</a:t>
            </a:r>
          </a:p>
          <a:p>
            <a:r>
              <a:rPr lang="cs-CZ" sz="2000" dirty="0" smtClean="0"/>
              <a:t>Období rýhování končí stádiem </a:t>
            </a:r>
            <a:r>
              <a:rPr lang="cs-CZ" sz="2000" b="1" dirty="0" smtClean="0">
                <a:solidFill>
                  <a:srgbClr val="0070C0"/>
                </a:solidFill>
              </a:rPr>
              <a:t>Blastula</a:t>
            </a:r>
            <a:endParaRPr lang="cs-CZ" sz="20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555" y="3317251"/>
            <a:ext cx="6151966" cy="192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12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2106"/>
            <a:ext cx="4157472" cy="398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164024" y="413103"/>
            <a:ext cx="6454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Modifikace rýhování podle dělícího vřeténka vyplývající ze způsobu rozmístění žloutku ve vajíčku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32020" y="1306286"/>
            <a:ext cx="1971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7B44A0"/>
                </a:solidFill>
              </a:rPr>
              <a:t>Typy rýhování</a:t>
            </a:r>
            <a:endParaRPr lang="cs-CZ" sz="2400" b="1" dirty="0">
              <a:solidFill>
                <a:srgbClr val="7B44A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169297" y="1815727"/>
            <a:ext cx="6449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Celkem 11 typů</a:t>
            </a:r>
          </a:p>
          <a:p>
            <a:r>
              <a:rPr lang="cs-CZ" sz="2000" b="1" dirty="0" smtClean="0">
                <a:solidFill>
                  <a:srgbClr val="00B0F0"/>
                </a:solidFill>
              </a:rPr>
              <a:t>1. Úplné, totální </a:t>
            </a:r>
            <a:r>
              <a:rPr lang="cs-CZ" sz="2000" dirty="0" smtClean="0"/>
              <a:t>– postupné dělení na menší buňky po celém povrchu i v hloubce ostře ohraničeny (u </a:t>
            </a:r>
            <a:r>
              <a:rPr lang="cs-CZ" sz="2000" dirty="0" err="1" smtClean="0"/>
              <a:t>holoblastických</a:t>
            </a:r>
            <a:r>
              <a:rPr lang="cs-CZ" sz="2000" dirty="0" smtClean="0"/>
              <a:t> vajíček)</a:t>
            </a:r>
            <a:endParaRPr lang="cs-CZ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951" y="3281625"/>
            <a:ext cx="6151966" cy="192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124755" y="5362263"/>
            <a:ext cx="6494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B0F0"/>
                </a:solidFill>
              </a:rPr>
              <a:t>2. Částečné, parciální </a:t>
            </a:r>
            <a:r>
              <a:rPr lang="cs-CZ" sz="2000" dirty="0" smtClean="0"/>
              <a:t>– celý povrch není rozrýhován, rýhy nepronikají do hloubky (</a:t>
            </a:r>
            <a:r>
              <a:rPr lang="cs-CZ" sz="2000" dirty="0" err="1" smtClean="0"/>
              <a:t>meroblastická</a:t>
            </a:r>
            <a:r>
              <a:rPr lang="cs-CZ" sz="2000" dirty="0" smtClean="0"/>
              <a:t> vajíčka)</a:t>
            </a:r>
          </a:p>
          <a:p>
            <a:r>
              <a:rPr lang="cs-CZ" sz="2000" b="1" dirty="0" smtClean="0">
                <a:solidFill>
                  <a:srgbClr val="0070C0"/>
                </a:solidFill>
              </a:rPr>
              <a:t>A částečné rýhování povrchové (superficiální</a:t>
            </a:r>
            <a:r>
              <a:rPr lang="cs-CZ" sz="2000" dirty="0" smtClean="0"/>
              <a:t>) u hmyzu</a:t>
            </a:r>
            <a:endParaRPr lang="cs-CZ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61" y="4937760"/>
            <a:ext cx="3184373" cy="177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8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8" y="462539"/>
            <a:ext cx="807180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</a:rPr>
              <a:t>B </a:t>
            </a:r>
            <a:r>
              <a:rPr lang="cs-CZ" sz="2000" b="1" dirty="0">
                <a:solidFill>
                  <a:srgbClr val="0070C0"/>
                </a:solidFill>
              </a:rPr>
              <a:t>částečné rýhování </a:t>
            </a:r>
            <a:r>
              <a:rPr lang="cs-CZ" sz="2000" b="1" dirty="0" err="1" smtClean="0">
                <a:solidFill>
                  <a:srgbClr val="0070C0"/>
                </a:solidFill>
              </a:rPr>
              <a:t>terčkovicté</a:t>
            </a:r>
            <a:r>
              <a:rPr lang="cs-CZ" sz="2000" b="1" dirty="0" smtClean="0">
                <a:solidFill>
                  <a:srgbClr val="0070C0"/>
                </a:solidFill>
              </a:rPr>
              <a:t> (</a:t>
            </a:r>
            <a:r>
              <a:rPr lang="cs-CZ" sz="2000" b="1" dirty="0" err="1" smtClean="0">
                <a:solidFill>
                  <a:srgbClr val="0070C0"/>
                </a:solidFill>
              </a:rPr>
              <a:t>diskoidální</a:t>
            </a:r>
            <a:r>
              <a:rPr lang="cs-CZ" sz="2000" b="1" dirty="0" smtClean="0">
                <a:solidFill>
                  <a:srgbClr val="0070C0"/>
                </a:solidFill>
              </a:rPr>
              <a:t>)</a:t>
            </a:r>
            <a:r>
              <a:rPr lang="cs-CZ" sz="2000" dirty="0" smtClean="0"/>
              <a:t> </a:t>
            </a:r>
            <a:r>
              <a:rPr lang="cs-CZ" sz="2000" dirty="0"/>
              <a:t>u </a:t>
            </a:r>
            <a:r>
              <a:rPr lang="cs-CZ" sz="2000" dirty="0" smtClean="0"/>
              <a:t>ryb, plazů, ptáků  - rýhuje se animální pól u telolecitálních vajíček, </a:t>
            </a:r>
            <a:r>
              <a:rPr lang="cs-CZ" sz="2000" dirty="0" smtClean="0">
                <a:solidFill>
                  <a:srgbClr val="FF0000"/>
                </a:solidFill>
              </a:rPr>
              <a:t>obr.</a:t>
            </a:r>
          </a:p>
          <a:p>
            <a:endParaRPr lang="cs-CZ" sz="2000" dirty="0" smtClean="0"/>
          </a:p>
          <a:p>
            <a:r>
              <a:rPr lang="cs-CZ" sz="2000" b="1" dirty="0" smtClean="0">
                <a:solidFill>
                  <a:srgbClr val="00B0F0"/>
                </a:solidFill>
              </a:rPr>
              <a:t>3. Stejnoměrné </a:t>
            </a:r>
            <a:r>
              <a:rPr lang="cs-CZ" sz="2000" b="1" dirty="0" err="1" smtClean="0">
                <a:solidFill>
                  <a:srgbClr val="00B0F0"/>
                </a:solidFill>
              </a:rPr>
              <a:t>ekvální</a:t>
            </a:r>
            <a:r>
              <a:rPr lang="cs-CZ" sz="2000" b="1" dirty="0" smtClean="0">
                <a:solidFill>
                  <a:srgbClr val="00B0F0"/>
                </a:solidFill>
              </a:rPr>
              <a:t> </a:t>
            </a:r>
            <a:r>
              <a:rPr lang="cs-CZ" sz="2000" dirty="0" smtClean="0"/>
              <a:t>– blastomery mají stejnou velikost (u </a:t>
            </a:r>
            <a:r>
              <a:rPr lang="cs-CZ" sz="2000" dirty="0" err="1" smtClean="0"/>
              <a:t>holoblastických</a:t>
            </a:r>
            <a:r>
              <a:rPr lang="cs-CZ" sz="2000" dirty="0" smtClean="0"/>
              <a:t> </a:t>
            </a:r>
            <a:r>
              <a:rPr lang="cs-CZ" sz="2000" dirty="0" err="1" smtClean="0"/>
              <a:t>izolecitálních</a:t>
            </a:r>
            <a:r>
              <a:rPr lang="cs-CZ" sz="2000" dirty="0" smtClean="0"/>
              <a:t> a </a:t>
            </a:r>
            <a:r>
              <a:rPr lang="cs-CZ" sz="2000" dirty="0" err="1" smtClean="0"/>
              <a:t>alecitálních</a:t>
            </a:r>
            <a:r>
              <a:rPr lang="cs-CZ" sz="2000" dirty="0" smtClean="0"/>
              <a:t>)</a:t>
            </a:r>
          </a:p>
          <a:p>
            <a:endParaRPr lang="cs-CZ" sz="2000" dirty="0" smtClean="0"/>
          </a:p>
          <a:p>
            <a:r>
              <a:rPr lang="cs-CZ" sz="2000" b="1" dirty="0" smtClean="0">
                <a:solidFill>
                  <a:srgbClr val="00B0F0"/>
                </a:solidFill>
              </a:rPr>
              <a:t>4. Nestejnoměrné </a:t>
            </a:r>
            <a:r>
              <a:rPr lang="cs-CZ" sz="2000" b="1" dirty="0" err="1" smtClean="0">
                <a:solidFill>
                  <a:srgbClr val="00B0F0"/>
                </a:solidFill>
              </a:rPr>
              <a:t>inekvální</a:t>
            </a:r>
            <a:r>
              <a:rPr lang="cs-CZ" sz="2000" b="1" dirty="0" smtClean="0">
                <a:solidFill>
                  <a:srgbClr val="00B0F0"/>
                </a:solidFill>
              </a:rPr>
              <a:t> </a:t>
            </a:r>
            <a:r>
              <a:rPr lang="cs-CZ" sz="2000" dirty="0" smtClean="0"/>
              <a:t>– blastomery různé velikosti, u animálního pólu </a:t>
            </a:r>
            <a:r>
              <a:rPr lang="cs-CZ" sz="2000" dirty="0" err="1" smtClean="0"/>
              <a:t>mikromery</a:t>
            </a:r>
            <a:r>
              <a:rPr lang="cs-CZ" sz="2000" dirty="0" smtClean="0"/>
              <a:t>, u polárního makromery (u </a:t>
            </a:r>
            <a:r>
              <a:rPr lang="cs-CZ" sz="2000" dirty="0" err="1" smtClean="0"/>
              <a:t>heterolecitálních</a:t>
            </a:r>
            <a:r>
              <a:rPr lang="cs-CZ" sz="2000" dirty="0" smtClean="0"/>
              <a:t>), </a:t>
            </a:r>
            <a:r>
              <a:rPr lang="cs-CZ" sz="2000" dirty="0" smtClean="0">
                <a:solidFill>
                  <a:srgbClr val="FF0000"/>
                </a:solidFill>
              </a:rPr>
              <a:t>obr.</a:t>
            </a:r>
          </a:p>
          <a:p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b="1" dirty="0" smtClean="0">
                <a:solidFill>
                  <a:srgbClr val="00B0F0"/>
                </a:solidFill>
              </a:rPr>
              <a:t>5. Synchronní a asynchronní </a:t>
            </a:r>
            <a:r>
              <a:rPr lang="cs-CZ" sz="2000" dirty="0" smtClean="0"/>
              <a:t>– dělení blastomer současně (synchronní) a pak se dělí nejdříve první a pak druhá část (asynchronní)</a:t>
            </a:r>
          </a:p>
          <a:p>
            <a:endParaRPr lang="cs-CZ" sz="2000" dirty="0"/>
          </a:p>
          <a:p>
            <a:r>
              <a:rPr lang="cs-CZ" sz="2000" b="1" dirty="0" smtClean="0">
                <a:solidFill>
                  <a:srgbClr val="00B0F0"/>
                </a:solidFill>
              </a:rPr>
              <a:t>6. Radiální </a:t>
            </a:r>
            <a:r>
              <a:rPr lang="cs-CZ" sz="2000" dirty="0" smtClean="0"/>
              <a:t>paprsčité dělení na sobě kolmých rýh tak aby zárodek byl paprsčitě souměrný. </a:t>
            </a:r>
          </a:p>
          <a:p>
            <a:endParaRPr lang="cs-CZ" sz="2000" dirty="0"/>
          </a:p>
          <a:p>
            <a:r>
              <a:rPr lang="cs-CZ" sz="2000" b="1" dirty="0" smtClean="0">
                <a:solidFill>
                  <a:srgbClr val="00B0F0"/>
                </a:solidFill>
              </a:rPr>
              <a:t>7. Spirální </a:t>
            </a:r>
            <a:r>
              <a:rPr lang="cs-CZ" sz="2000" dirty="0" smtClean="0"/>
              <a:t>– uspořádání buněk na povrchu zárodku je spirálovité v rovnoběžkových rovinách, buňky posunuty o polovinu své délky v každé rovině</a:t>
            </a:r>
          </a:p>
          <a:p>
            <a:r>
              <a:rPr lang="cs-CZ" sz="2000" b="1" dirty="0" smtClean="0">
                <a:solidFill>
                  <a:srgbClr val="7030A0"/>
                </a:solidFill>
              </a:rPr>
              <a:t>A </a:t>
            </a:r>
            <a:r>
              <a:rPr lang="cs-CZ" sz="2000" b="1" dirty="0" err="1" smtClean="0">
                <a:solidFill>
                  <a:srgbClr val="7030A0"/>
                </a:solidFill>
              </a:rPr>
              <a:t>homokvadrální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dirty="0" smtClean="0"/>
              <a:t>(první 4 blastomery stejně velké), </a:t>
            </a:r>
            <a:r>
              <a:rPr lang="cs-CZ" sz="2000" b="1" dirty="0" smtClean="0">
                <a:solidFill>
                  <a:srgbClr val="7030A0"/>
                </a:solidFill>
              </a:rPr>
              <a:t>B </a:t>
            </a:r>
            <a:r>
              <a:rPr lang="cs-CZ" sz="2000" b="1" dirty="0" err="1" smtClean="0">
                <a:solidFill>
                  <a:srgbClr val="7030A0"/>
                </a:solidFill>
              </a:rPr>
              <a:t>heterokvadrální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dirty="0" smtClean="0"/>
              <a:t>(jedna blastomera větší než ostatní)</a:t>
            </a:r>
            <a:endParaRPr lang="cs-CZ" sz="2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3" y="151976"/>
            <a:ext cx="3647400" cy="195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2" y="2256312"/>
            <a:ext cx="3647401" cy="22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80" y="4880759"/>
            <a:ext cx="3304310" cy="141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64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1" y="235643"/>
            <a:ext cx="3030582" cy="326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859527" y="128765"/>
            <a:ext cx="77175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B0F0"/>
                </a:solidFill>
              </a:rPr>
              <a:t>8. </a:t>
            </a:r>
            <a:r>
              <a:rPr lang="cs-CZ" sz="2000" b="1" dirty="0" err="1" smtClean="0">
                <a:solidFill>
                  <a:srgbClr val="00B0F0"/>
                </a:solidFill>
              </a:rPr>
              <a:t>Disimetrické</a:t>
            </a:r>
            <a:r>
              <a:rPr lang="cs-CZ" sz="2000" b="1" dirty="0" smtClean="0">
                <a:solidFill>
                  <a:srgbClr val="00B0F0"/>
                </a:solidFill>
              </a:rPr>
              <a:t>  </a:t>
            </a:r>
            <a:r>
              <a:rPr lang="cs-CZ" sz="2000" dirty="0" smtClean="0"/>
              <a:t>- symetrické rýhování u žebernatek, blastomery uspořádány podle rovin souměrnosti na sebe kolmých, </a:t>
            </a:r>
            <a:r>
              <a:rPr lang="cs-CZ" sz="2000" dirty="0" smtClean="0">
                <a:solidFill>
                  <a:srgbClr val="FF0000"/>
                </a:solidFill>
              </a:rPr>
              <a:t>obr.</a:t>
            </a:r>
          </a:p>
          <a:p>
            <a:endParaRPr lang="cs-CZ" sz="2000" dirty="0"/>
          </a:p>
          <a:p>
            <a:r>
              <a:rPr lang="cs-CZ" sz="2000" b="1" dirty="0" smtClean="0">
                <a:solidFill>
                  <a:srgbClr val="00B0F0"/>
                </a:solidFill>
              </a:rPr>
              <a:t>9. Bilaterální, </a:t>
            </a:r>
            <a:r>
              <a:rPr lang="cs-CZ" sz="2000" b="1" dirty="0" err="1" smtClean="0">
                <a:solidFill>
                  <a:srgbClr val="00B0F0"/>
                </a:solidFill>
              </a:rPr>
              <a:t>dvoustranně</a:t>
            </a:r>
            <a:r>
              <a:rPr lang="cs-CZ" sz="2000" b="1" dirty="0" smtClean="0">
                <a:solidFill>
                  <a:srgbClr val="00B0F0"/>
                </a:solidFill>
              </a:rPr>
              <a:t> souměrné</a:t>
            </a:r>
            <a:r>
              <a:rPr lang="cs-CZ" sz="2000" dirty="0" smtClean="0"/>
              <a:t>, blastomery různé velikosti rozloženy podle jedné roviny souměrnosti, </a:t>
            </a:r>
            <a:r>
              <a:rPr lang="cs-CZ" sz="2000" dirty="0" smtClean="0">
                <a:solidFill>
                  <a:srgbClr val="FF0000"/>
                </a:solidFill>
              </a:rPr>
              <a:t>obr.</a:t>
            </a:r>
          </a:p>
          <a:p>
            <a:endParaRPr lang="cs-CZ" sz="2000" b="1" dirty="0">
              <a:solidFill>
                <a:srgbClr val="00B0F0"/>
              </a:solidFill>
            </a:endParaRPr>
          </a:p>
          <a:p>
            <a:r>
              <a:rPr lang="cs-CZ" sz="2000" b="1" dirty="0" smtClean="0">
                <a:solidFill>
                  <a:srgbClr val="00B0F0"/>
                </a:solidFill>
              </a:rPr>
              <a:t>10. Anarchické </a:t>
            </a:r>
            <a:r>
              <a:rPr lang="cs-CZ" sz="2000" dirty="0" smtClean="0"/>
              <a:t>– chaotické, asynchronní, rozpadání blastomer, shluk buněk - pak  organizace do celistvého zárodku, </a:t>
            </a:r>
            <a:r>
              <a:rPr lang="cs-CZ" sz="2000" dirty="0" smtClean="0">
                <a:solidFill>
                  <a:srgbClr val="FF0000"/>
                </a:solidFill>
              </a:rPr>
              <a:t>obr.</a:t>
            </a:r>
          </a:p>
          <a:p>
            <a:endParaRPr lang="cs-CZ" sz="2000" b="1" dirty="0">
              <a:solidFill>
                <a:srgbClr val="00B0F0"/>
              </a:solidFill>
            </a:endParaRPr>
          </a:p>
          <a:p>
            <a:r>
              <a:rPr lang="cs-CZ" sz="2000" b="1" dirty="0" smtClean="0">
                <a:solidFill>
                  <a:srgbClr val="00B0F0"/>
                </a:solidFill>
              </a:rPr>
              <a:t>11. Determinační a indeterminační </a:t>
            </a:r>
            <a:r>
              <a:rPr lang="cs-CZ" sz="2000" dirty="0" smtClean="0"/>
              <a:t>– determinační – každá blastomera má předem vymezen další způsob vývoje ( vajíčka mozaikovitá), indeterminační – blastomera nemá vymezen způsob vývoje (vajíčka regulační)</a:t>
            </a:r>
            <a:endParaRPr lang="cs-CZ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78" y="4096512"/>
            <a:ext cx="2942265" cy="212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244" y="4096512"/>
            <a:ext cx="3374193" cy="235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38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09090" y="870097"/>
            <a:ext cx="107226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ROZMNOŽOVÁNÍ U BEZOBRATLÝCH</a:t>
            </a:r>
          </a:p>
          <a:p>
            <a:r>
              <a:rPr lang="cs-CZ" sz="2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JEDNOBUNĚČNÍ</a:t>
            </a:r>
          </a:p>
          <a:p>
            <a:r>
              <a:rPr lang="cs-CZ" sz="2000" b="1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Nepohlavně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Dělení – cytoplasma se dělí na dva nebo více stejných dílů společně s jádry</a:t>
            </a:r>
          </a:p>
          <a:p>
            <a:r>
              <a:rPr lang="cs-CZ" sz="2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Rozpad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– </a:t>
            </a:r>
            <a:r>
              <a:rPr lang="cs-CZ" sz="2000" dirty="0" smtClean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schizogonie 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– např. při vzniku gamet, rozpad mnohonásobným rozpadem jádra, kolem okrsky cytoplasmy – velké mn. </a:t>
            </a:r>
            <a:r>
              <a:rPr lang="cs-CZ" sz="2000" dirty="0" err="1">
                <a:solidFill>
                  <a:srgbClr val="0070C0"/>
                </a:solidFill>
                <a:latin typeface="Arial" panose="020B0604020202020204" pitchFamily="34" charset="0"/>
              </a:rPr>
              <a:t>d</a:t>
            </a:r>
            <a:r>
              <a:rPr lang="cs-CZ" sz="2000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ceřinných</a:t>
            </a:r>
            <a:r>
              <a:rPr lang="cs-CZ" sz="2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buněk</a:t>
            </a:r>
          </a:p>
          <a:p>
            <a:r>
              <a:rPr lang="cs-CZ" sz="2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Pučení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– vznikají </a:t>
            </a:r>
            <a:r>
              <a:rPr lang="cs-CZ" sz="2000" dirty="0" err="1" smtClean="0">
                <a:effectLst/>
                <a:latin typeface="Arial" panose="020B0604020202020204" pitchFamily="34" charset="0"/>
              </a:rPr>
              <a:t>výrustky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- pupeny, které se posléze osamostatňují (</a:t>
            </a:r>
            <a:r>
              <a:rPr lang="cs-CZ" sz="2000" dirty="0" err="1" smtClean="0">
                <a:effectLst/>
                <a:latin typeface="Arial" panose="020B0604020202020204" pitchFamily="34" charset="0"/>
              </a:rPr>
              <a:t>Rournatky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– </a:t>
            </a:r>
            <a:r>
              <a:rPr lang="cs-CZ" sz="2000" dirty="0" err="1" smtClean="0">
                <a:effectLst/>
                <a:latin typeface="Arial" panose="020B0604020202020204" pitchFamily="34" charset="0"/>
              </a:rPr>
              <a:t>Suctoria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). Vzniklí jedinci se pohybují, po určité době usedají</a:t>
            </a:r>
          </a:p>
          <a:p>
            <a:r>
              <a:rPr lang="cs-CZ" sz="2000" b="1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Pohlavně 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Střídání pohlavní a nepohlavní fáze životního cyklu 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př. životní cyklus </a:t>
            </a:r>
          </a:p>
          <a:p>
            <a:r>
              <a:rPr lang="cs-CZ" sz="2000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Gregarina</a:t>
            </a:r>
            <a:r>
              <a:rPr lang="cs-CZ" sz="2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sp</a:t>
            </a:r>
            <a:r>
              <a:rPr lang="cs-CZ" sz="2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.</a:t>
            </a:r>
            <a:endParaRPr lang="cs-CZ" sz="200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12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98867" y="343187"/>
            <a:ext cx="1712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7030A0"/>
                </a:solidFill>
              </a:rPr>
              <a:t>Typy blastul</a:t>
            </a:r>
            <a:endParaRPr lang="cs-CZ" sz="2400" b="1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24" y="3574841"/>
            <a:ext cx="3691009" cy="261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65760" y="712519"/>
            <a:ext cx="10582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B0F0"/>
                </a:solidFill>
              </a:rPr>
              <a:t>1. </a:t>
            </a:r>
            <a:r>
              <a:rPr lang="cs-CZ" sz="2000" b="1" dirty="0" err="1" smtClean="0">
                <a:solidFill>
                  <a:srgbClr val="00B0F0"/>
                </a:solidFill>
              </a:rPr>
              <a:t>Coeloblastula</a:t>
            </a:r>
            <a:r>
              <a:rPr lang="cs-CZ" sz="2000" b="1" dirty="0" smtClean="0">
                <a:solidFill>
                  <a:srgbClr val="00B0F0"/>
                </a:solidFill>
              </a:rPr>
              <a:t>, </a:t>
            </a:r>
            <a:r>
              <a:rPr lang="cs-CZ" sz="2000" b="1" dirty="0" err="1" smtClean="0">
                <a:solidFill>
                  <a:srgbClr val="00B0F0"/>
                </a:solidFill>
              </a:rPr>
              <a:t>archiblastula</a:t>
            </a:r>
            <a:r>
              <a:rPr lang="cs-CZ" sz="2000" b="1" dirty="0" smtClean="0">
                <a:solidFill>
                  <a:srgbClr val="00B0F0"/>
                </a:solidFill>
              </a:rPr>
              <a:t> </a:t>
            </a:r>
            <a:r>
              <a:rPr lang="cs-CZ" sz="2000" dirty="0" smtClean="0"/>
              <a:t>– rozlehlá blastocelová dutina se středem stejným jako střed zárodku (při totálním </a:t>
            </a:r>
            <a:r>
              <a:rPr lang="cs-CZ" sz="2000" dirty="0" err="1" smtClean="0"/>
              <a:t>ekválním</a:t>
            </a:r>
            <a:r>
              <a:rPr lang="cs-CZ" sz="2000" dirty="0" smtClean="0"/>
              <a:t> rýhování)  </a:t>
            </a:r>
            <a:r>
              <a:rPr lang="cs-CZ" sz="2000" dirty="0" smtClean="0">
                <a:solidFill>
                  <a:srgbClr val="FF0000"/>
                </a:solidFill>
              </a:rPr>
              <a:t>obr.</a:t>
            </a:r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000" b="1" dirty="0" smtClean="0">
                <a:solidFill>
                  <a:srgbClr val="00B0F0"/>
                </a:solidFill>
              </a:rPr>
              <a:t>2. </a:t>
            </a:r>
            <a:r>
              <a:rPr lang="cs-CZ" sz="2000" b="1" dirty="0" err="1" smtClean="0">
                <a:solidFill>
                  <a:srgbClr val="00B0F0"/>
                </a:solidFill>
              </a:rPr>
              <a:t>Amfiblastula</a:t>
            </a:r>
            <a:r>
              <a:rPr lang="cs-CZ" sz="2000" dirty="0" smtClean="0"/>
              <a:t> – </a:t>
            </a:r>
            <a:r>
              <a:rPr lang="cs-CZ" sz="2000" dirty="0" err="1" smtClean="0"/>
              <a:t>blastocélová</a:t>
            </a:r>
            <a:r>
              <a:rPr lang="cs-CZ" sz="2000" dirty="0" smtClean="0"/>
              <a:t> dutina menší se středem posunutým k animálnímu pólu(totální </a:t>
            </a:r>
            <a:r>
              <a:rPr lang="cs-CZ" sz="2000" dirty="0" err="1" smtClean="0"/>
              <a:t>inekvální</a:t>
            </a:r>
            <a:r>
              <a:rPr lang="cs-CZ" sz="2000" dirty="0" smtClean="0"/>
              <a:t> rýhování) </a:t>
            </a:r>
            <a:r>
              <a:rPr lang="cs-CZ" sz="2000" dirty="0" smtClean="0">
                <a:solidFill>
                  <a:srgbClr val="FF0000"/>
                </a:solidFill>
              </a:rPr>
              <a:t>obr.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433" y="1371979"/>
            <a:ext cx="4057403" cy="126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073" y="3549271"/>
            <a:ext cx="3238171" cy="195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132613" y="5664530"/>
            <a:ext cx="7538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B0F0"/>
                </a:solidFill>
              </a:rPr>
              <a:t>3. </a:t>
            </a:r>
            <a:r>
              <a:rPr lang="cs-CZ" sz="2000" b="1" dirty="0" err="1" smtClean="0">
                <a:solidFill>
                  <a:srgbClr val="00B0F0"/>
                </a:solidFill>
              </a:rPr>
              <a:t>Sterroblastula</a:t>
            </a:r>
            <a:r>
              <a:rPr lang="cs-CZ" sz="2000" b="1" dirty="0" smtClean="0">
                <a:solidFill>
                  <a:srgbClr val="00B0F0"/>
                </a:solidFill>
              </a:rPr>
              <a:t> </a:t>
            </a:r>
            <a:r>
              <a:rPr lang="cs-CZ" sz="2000" dirty="0" smtClean="0"/>
              <a:t>– nepatrná </a:t>
            </a:r>
            <a:r>
              <a:rPr lang="cs-CZ" sz="2000" dirty="0" err="1" smtClean="0"/>
              <a:t>blastocélová</a:t>
            </a:r>
            <a:r>
              <a:rPr lang="cs-CZ" sz="2000" dirty="0" smtClean="0"/>
              <a:t> dutina nebo chybí, buňky blastodermu radiálně rozmístěny okolo středu zárodku (totální </a:t>
            </a:r>
            <a:r>
              <a:rPr lang="cs-CZ" sz="2000" dirty="0" err="1" smtClean="0"/>
              <a:t>ekvální</a:t>
            </a:r>
            <a:r>
              <a:rPr lang="cs-CZ" sz="2000" dirty="0" smtClean="0"/>
              <a:t> rýhování </a:t>
            </a:r>
            <a:r>
              <a:rPr lang="cs-CZ" sz="2000" dirty="0" err="1" smtClean="0"/>
              <a:t>izolečitálních</a:t>
            </a:r>
            <a:r>
              <a:rPr lang="cs-CZ" sz="2000" dirty="0" smtClean="0"/>
              <a:t> vajíček (láčkovci) </a:t>
            </a:r>
            <a:r>
              <a:rPr lang="cs-CZ" sz="2000" dirty="0" smtClean="0">
                <a:solidFill>
                  <a:srgbClr val="FF0000"/>
                </a:solidFill>
              </a:rPr>
              <a:t>obr.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6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1708" y="277175"/>
            <a:ext cx="12206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B0F0"/>
                </a:solidFill>
              </a:rPr>
              <a:t>4. </a:t>
            </a:r>
            <a:r>
              <a:rPr lang="cs-CZ" sz="2000" b="1" dirty="0" err="1" smtClean="0">
                <a:solidFill>
                  <a:srgbClr val="00B0F0"/>
                </a:solidFill>
              </a:rPr>
              <a:t>Plakula</a:t>
            </a:r>
            <a:r>
              <a:rPr lang="cs-CZ" sz="2000" b="1" dirty="0" smtClean="0">
                <a:solidFill>
                  <a:srgbClr val="00B0F0"/>
                </a:solidFill>
              </a:rPr>
              <a:t> </a:t>
            </a:r>
            <a:r>
              <a:rPr lang="cs-CZ" sz="2000" dirty="0" smtClean="0"/>
              <a:t>– přechod mezi </a:t>
            </a:r>
            <a:r>
              <a:rPr lang="cs-CZ" sz="2000" dirty="0" err="1" smtClean="0"/>
              <a:t>coeoblastulou</a:t>
            </a:r>
            <a:r>
              <a:rPr lang="cs-CZ" sz="2000" dirty="0" smtClean="0"/>
              <a:t> a </a:t>
            </a:r>
            <a:r>
              <a:rPr lang="cs-CZ" sz="2000" dirty="0" err="1" smtClean="0"/>
              <a:t>terroblastulou</a:t>
            </a:r>
            <a:r>
              <a:rPr lang="cs-CZ" sz="2000" dirty="0" smtClean="0"/>
              <a:t>, terčík ze dvou vrstev buněk (hlístice, </a:t>
            </a:r>
            <a:r>
              <a:rPr lang="cs-CZ" sz="2000" dirty="0" err="1" smtClean="0"/>
              <a:t>máloštětinatci</a:t>
            </a:r>
            <a:r>
              <a:rPr lang="cs-CZ" sz="2000" dirty="0" smtClean="0"/>
              <a:t>), </a:t>
            </a:r>
            <a:r>
              <a:rPr lang="cs-CZ" sz="2000" dirty="0" smtClean="0">
                <a:solidFill>
                  <a:srgbClr val="FF0000"/>
                </a:solidFill>
              </a:rPr>
              <a:t>obr. 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55" y="1211142"/>
            <a:ext cx="3668208" cy="259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940135" y="1567543"/>
            <a:ext cx="680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F0"/>
                </a:solidFill>
              </a:rPr>
              <a:t>5</a:t>
            </a:r>
            <a:r>
              <a:rPr lang="cs-CZ" sz="2000" b="1" dirty="0" smtClean="0">
                <a:solidFill>
                  <a:srgbClr val="00B0F0"/>
                </a:solidFill>
              </a:rPr>
              <a:t>. </a:t>
            </a:r>
            <a:r>
              <a:rPr lang="cs-CZ" sz="2000" b="1" dirty="0" err="1" smtClean="0">
                <a:solidFill>
                  <a:srgbClr val="00B0F0"/>
                </a:solidFill>
              </a:rPr>
              <a:t>Diskoblastula</a:t>
            </a:r>
            <a:r>
              <a:rPr lang="cs-CZ" sz="2000" b="1" dirty="0" smtClean="0">
                <a:solidFill>
                  <a:srgbClr val="00B0F0"/>
                </a:solidFill>
              </a:rPr>
              <a:t>, </a:t>
            </a:r>
            <a:r>
              <a:rPr lang="cs-CZ" sz="2000" b="1" dirty="0" err="1" smtClean="0">
                <a:solidFill>
                  <a:srgbClr val="00B0F0"/>
                </a:solidFill>
              </a:rPr>
              <a:t>epiblastula</a:t>
            </a:r>
            <a:r>
              <a:rPr lang="cs-CZ" sz="2000" b="1" dirty="0" smtClean="0">
                <a:solidFill>
                  <a:srgbClr val="00B0F0"/>
                </a:solidFill>
              </a:rPr>
              <a:t> </a:t>
            </a:r>
            <a:r>
              <a:rPr lang="cs-CZ" sz="2000" dirty="0" smtClean="0"/>
              <a:t>terček buněk u animálního pólu vajíčka (</a:t>
            </a:r>
            <a:r>
              <a:rPr lang="cs-CZ" sz="2000" dirty="0" err="1" smtClean="0"/>
              <a:t>diskoidální</a:t>
            </a:r>
            <a:r>
              <a:rPr lang="cs-CZ" sz="2000" dirty="0" smtClean="0"/>
              <a:t> rýhování), nepatrná </a:t>
            </a:r>
            <a:r>
              <a:rPr lang="cs-CZ" sz="2000" dirty="0" err="1" smtClean="0"/>
              <a:t>blastocélová</a:t>
            </a:r>
            <a:r>
              <a:rPr lang="cs-CZ" sz="2000" dirty="0" smtClean="0"/>
              <a:t> dutina, </a:t>
            </a:r>
            <a:r>
              <a:rPr lang="cs-CZ" sz="2000" dirty="0" smtClean="0">
                <a:solidFill>
                  <a:srgbClr val="FF0000"/>
                </a:solidFill>
              </a:rPr>
              <a:t>obr.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135" y="2517830"/>
            <a:ext cx="3647400" cy="195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40653" y="4595751"/>
            <a:ext cx="102517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B0F0"/>
                </a:solidFill>
              </a:rPr>
              <a:t>6. </a:t>
            </a:r>
            <a:r>
              <a:rPr lang="cs-CZ" sz="2000" b="1" dirty="0" err="1" smtClean="0">
                <a:solidFill>
                  <a:srgbClr val="00B0F0"/>
                </a:solidFill>
              </a:rPr>
              <a:t>Periblastula</a:t>
            </a:r>
            <a:r>
              <a:rPr lang="cs-CZ" sz="2000" b="1" dirty="0" smtClean="0">
                <a:solidFill>
                  <a:srgbClr val="00B0F0"/>
                </a:solidFill>
              </a:rPr>
              <a:t> </a:t>
            </a:r>
            <a:r>
              <a:rPr lang="cs-CZ" sz="2000" dirty="0" smtClean="0"/>
              <a:t>– je tvořena </a:t>
            </a:r>
            <a:r>
              <a:rPr lang="cs-CZ" sz="2000" dirty="0" err="1" smtClean="0"/>
              <a:t>periblastem</a:t>
            </a:r>
            <a:r>
              <a:rPr lang="cs-CZ" sz="2000" dirty="0" smtClean="0"/>
              <a:t> obklopující centrální žloutkovou masu (superficiální rýhování), </a:t>
            </a:r>
            <a:r>
              <a:rPr lang="cs-CZ" sz="2000" dirty="0" smtClean="0">
                <a:solidFill>
                  <a:srgbClr val="FF0000"/>
                </a:solidFill>
              </a:rPr>
              <a:t>obr.</a:t>
            </a:r>
          </a:p>
          <a:p>
            <a:endParaRPr lang="cs-CZ" sz="2000" b="1" dirty="0">
              <a:solidFill>
                <a:srgbClr val="00B0F0"/>
              </a:solidFill>
            </a:endParaRPr>
          </a:p>
          <a:p>
            <a:r>
              <a:rPr lang="cs-CZ" sz="2000" b="1" dirty="0" smtClean="0">
                <a:solidFill>
                  <a:srgbClr val="00B0F0"/>
                </a:solidFill>
              </a:rPr>
              <a:t>7. Blastocysta </a:t>
            </a:r>
            <a:r>
              <a:rPr lang="cs-CZ" sz="2000" dirty="0" smtClean="0"/>
              <a:t>– blastoderm rozlišen na trofoblast (výživa zárodku) a </a:t>
            </a:r>
            <a:r>
              <a:rPr lang="cs-CZ" sz="2000" dirty="0" err="1" smtClean="0"/>
              <a:t>embryoblast</a:t>
            </a:r>
            <a:r>
              <a:rPr lang="cs-CZ" sz="2000" dirty="0" smtClean="0"/>
              <a:t> vyvinutý při embryonálním pólu je hrbolek ze zárodečných buněk čnící do centrální dutiny, </a:t>
            </a:r>
            <a:r>
              <a:rPr lang="cs-CZ" sz="2000" dirty="0" err="1" smtClean="0"/>
              <a:t>diskoidální</a:t>
            </a:r>
            <a:r>
              <a:rPr lang="cs-CZ" sz="2000" dirty="0" smtClean="0"/>
              <a:t> rýhování, z </a:t>
            </a:r>
            <a:r>
              <a:rPr lang="cs-CZ" sz="2000" dirty="0" err="1" smtClean="0"/>
              <a:t>alecitálních</a:t>
            </a:r>
            <a:r>
              <a:rPr lang="cs-CZ" sz="2000" dirty="0" smtClean="0"/>
              <a:t> vajíček savců, </a:t>
            </a:r>
            <a:r>
              <a:rPr lang="cs-CZ" sz="2000" dirty="0" smtClean="0">
                <a:solidFill>
                  <a:srgbClr val="FF0000"/>
                </a:solidFill>
              </a:rPr>
              <a:t>obr.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931" y="2801872"/>
            <a:ext cx="2487065" cy="138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8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3" y="917967"/>
            <a:ext cx="4905211" cy="209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162712" y="349986"/>
            <a:ext cx="1516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Gastrulace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962144" y="917967"/>
            <a:ext cx="70225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Z jednovrstevného váčku vzniká dělením buněk a gastrulačními pohyby dvouvrstevnatý útvar gastrula (. Blastoderm  -  rozlišení na vnější zárodečný list ektoblast (ektoderm), vnitřní entoblast (entoderm), </a:t>
            </a:r>
            <a:r>
              <a:rPr lang="cs-CZ" sz="2000" dirty="0" err="1" smtClean="0"/>
              <a:t>blastocélová</a:t>
            </a:r>
            <a:r>
              <a:rPr lang="cs-CZ" sz="2000" dirty="0" smtClean="0"/>
              <a:t> dutina, dutina prvostřeva (</a:t>
            </a:r>
            <a:r>
              <a:rPr lang="cs-CZ" sz="2000" dirty="0" err="1" smtClean="0"/>
              <a:t>gastrocél</a:t>
            </a:r>
            <a:r>
              <a:rPr lang="cs-CZ" sz="2000" dirty="0" smtClean="0"/>
              <a:t> – archenteron), otvor ven </a:t>
            </a:r>
            <a:r>
              <a:rPr lang="cs-CZ" sz="2000" dirty="0" err="1" smtClean="0"/>
              <a:t>blastopórus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U mnohých živočichů vzniká třetí zárodečný list mezoblast (mezoderm)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670304" y="3020044"/>
            <a:ext cx="1674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Typy gastrul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58497" y="3596640"/>
            <a:ext cx="9302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B0F0"/>
                </a:solidFill>
              </a:rPr>
              <a:t>1. Invaginační  </a:t>
            </a:r>
            <a:r>
              <a:rPr lang="cs-CZ" sz="2000" dirty="0" smtClean="0"/>
              <a:t>- </a:t>
            </a:r>
            <a:r>
              <a:rPr lang="cs-CZ" sz="2000" dirty="0" err="1" smtClean="0"/>
              <a:t>vchlipování</a:t>
            </a:r>
            <a:r>
              <a:rPr lang="cs-CZ" sz="2000" dirty="0" smtClean="0"/>
              <a:t>  na vegetativním pólu části blastodermu do prvotní dutiny tělní, vzniká entoblast, zbývající část blastodermu tvoří ektoblast. V místě invaginace – otvor blastoporus, u zárodků totálního rýhování</a:t>
            </a:r>
          </a:p>
          <a:p>
            <a:r>
              <a:rPr lang="cs-CZ" sz="2000" b="1" dirty="0" smtClean="0">
                <a:solidFill>
                  <a:srgbClr val="00B0F0"/>
                </a:solidFill>
              </a:rPr>
              <a:t>2. Imigrační  </a:t>
            </a:r>
            <a:r>
              <a:rPr lang="cs-CZ" sz="2000" dirty="0" smtClean="0"/>
              <a:t>- z blastodermu se některé buňky uvolňují do prvotní dutiny tělní, kterou vyplňují.  Buňky se ze středu rozestupují  a uspořádávají v epiteliální tkáň pod blastodermem a tvoří vnitřní list entoblast. Uvnitř zárodku vzniká dutina prvostřeva a blastoderm se mění v ektoblast. Na vegetativním pólu  vzniká blastoporus, u láčkovců. </a:t>
            </a:r>
          </a:p>
          <a:p>
            <a:r>
              <a:rPr lang="cs-CZ" sz="2000" dirty="0" smtClean="0"/>
              <a:t>Imigrace entoblastu  z různých míst (</a:t>
            </a:r>
            <a:r>
              <a:rPr lang="cs-CZ" sz="2000" b="1" dirty="0" err="1" smtClean="0">
                <a:solidFill>
                  <a:srgbClr val="00B0F0"/>
                </a:solidFill>
              </a:rPr>
              <a:t>apolární</a:t>
            </a:r>
            <a:r>
              <a:rPr lang="cs-CZ" sz="2000" b="1" dirty="0" smtClean="0">
                <a:solidFill>
                  <a:srgbClr val="00B0F0"/>
                </a:solidFill>
              </a:rPr>
              <a:t> imigrace</a:t>
            </a:r>
            <a:r>
              <a:rPr lang="cs-CZ" sz="2000" dirty="0" smtClean="0"/>
              <a:t>), z několika určitých míst (</a:t>
            </a:r>
            <a:r>
              <a:rPr lang="cs-CZ" sz="2000" b="1" dirty="0" smtClean="0">
                <a:solidFill>
                  <a:srgbClr val="00B0F0"/>
                </a:solidFill>
              </a:rPr>
              <a:t>multipolární</a:t>
            </a:r>
            <a:r>
              <a:rPr lang="cs-CZ" sz="2000" dirty="0" smtClean="0"/>
              <a:t>), z vegetativního pólu (</a:t>
            </a:r>
            <a:r>
              <a:rPr lang="cs-CZ" sz="2000" b="1" dirty="0" smtClean="0">
                <a:solidFill>
                  <a:srgbClr val="00B0F0"/>
                </a:solidFill>
              </a:rPr>
              <a:t>unipolární</a:t>
            </a:r>
            <a:r>
              <a:rPr lang="cs-CZ" sz="2000" dirty="0" smtClean="0"/>
              <a:t>).</a:t>
            </a:r>
            <a:endParaRPr lang="cs-CZ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636" y="3164736"/>
            <a:ext cx="2704364" cy="223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81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693226" y="344384"/>
            <a:ext cx="75599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B0F0"/>
                </a:solidFill>
              </a:rPr>
              <a:t>3. </a:t>
            </a:r>
            <a:r>
              <a:rPr lang="cs-CZ" sz="2000" b="1" dirty="0" err="1" smtClean="0">
                <a:solidFill>
                  <a:srgbClr val="00B0F0"/>
                </a:solidFill>
              </a:rPr>
              <a:t>Delaminační</a:t>
            </a:r>
            <a:r>
              <a:rPr lang="cs-CZ" sz="2000" b="1" dirty="0" smtClean="0">
                <a:solidFill>
                  <a:srgbClr val="00B0F0"/>
                </a:solidFill>
              </a:rPr>
              <a:t> gastrula </a:t>
            </a:r>
            <a:r>
              <a:rPr lang="cs-CZ" sz="2000" dirty="0" smtClean="0"/>
              <a:t>– všechny buňky blastodermu se rozdělí napříč na výšku a dají vznik svrchní vrstvě buněk  ektoblastu a vnitřní – entoblastu, obr., u láčkovců (málo žloutku), </a:t>
            </a:r>
            <a:r>
              <a:rPr lang="cs-CZ" sz="2000" dirty="0" smtClean="0">
                <a:solidFill>
                  <a:srgbClr val="FF0000"/>
                </a:solidFill>
              </a:rPr>
              <a:t>str.</a:t>
            </a:r>
          </a:p>
          <a:p>
            <a:endParaRPr lang="cs-CZ" sz="2000" dirty="0"/>
          </a:p>
          <a:p>
            <a:r>
              <a:rPr lang="cs-CZ" sz="2000" b="1" dirty="0" smtClean="0">
                <a:solidFill>
                  <a:srgbClr val="00B0F0"/>
                </a:solidFill>
              </a:rPr>
              <a:t>4. </a:t>
            </a:r>
            <a:r>
              <a:rPr lang="cs-CZ" sz="2000" b="1" dirty="0" err="1" smtClean="0">
                <a:solidFill>
                  <a:srgbClr val="00B0F0"/>
                </a:solidFill>
              </a:rPr>
              <a:t>Epibolická</a:t>
            </a:r>
            <a:r>
              <a:rPr lang="cs-CZ" sz="2000" b="1" dirty="0" smtClean="0">
                <a:solidFill>
                  <a:srgbClr val="00B0F0"/>
                </a:solidFill>
              </a:rPr>
              <a:t> gastrula </a:t>
            </a:r>
            <a:r>
              <a:rPr lang="cs-CZ" sz="2000" dirty="0" smtClean="0"/>
              <a:t>– u telolecitálních, </a:t>
            </a:r>
            <a:r>
              <a:rPr lang="cs-CZ" sz="2000" dirty="0" err="1" smtClean="0"/>
              <a:t>heterolecitálních</a:t>
            </a:r>
            <a:r>
              <a:rPr lang="cs-CZ" sz="2000" dirty="0" smtClean="0"/>
              <a:t> vajíček, </a:t>
            </a:r>
            <a:r>
              <a:rPr lang="cs-CZ" sz="2000" dirty="0" err="1" smtClean="0"/>
              <a:t>mikromery</a:t>
            </a:r>
            <a:r>
              <a:rPr lang="cs-CZ" sz="2000" dirty="0" smtClean="0"/>
              <a:t> se rychle dělí, postupně makromery obrůstají (ektoblast), pak se makromery rozmnoží a zmenší a vzniká archenteron a blastoporus, </a:t>
            </a:r>
            <a:r>
              <a:rPr lang="cs-CZ" sz="2000" dirty="0" smtClean="0">
                <a:solidFill>
                  <a:srgbClr val="FF0000"/>
                </a:solidFill>
              </a:rPr>
              <a:t>str.</a:t>
            </a:r>
          </a:p>
          <a:p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b="1" dirty="0" smtClean="0">
                <a:solidFill>
                  <a:srgbClr val="00B0F0"/>
                </a:solidFill>
              </a:rPr>
              <a:t>5. Smíšený typ gastrulace </a:t>
            </a:r>
            <a:r>
              <a:rPr lang="cs-CZ" sz="2000" dirty="0" smtClean="0"/>
              <a:t>– vzniká kombinací různých gastrulačních pohybů, kombinuje se </a:t>
            </a:r>
            <a:r>
              <a:rPr lang="cs-CZ" sz="2000" dirty="0" err="1" smtClean="0"/>
              <a:t>epibolie</a:t>
            </a:r>
            <a:r>
              <a:rPr lang="cs-CZ" sz="2000" dirty="0" smtClean="0"/>
              <a:t> s delaminací, delaminace s invaginací</a:t>
            </a:r>
            <a:endParaRPr lang="cs-CZ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22" y="533141"/>
            <a:ext cx="2184105" cy="165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2" y="2694432"/>
            <a:ext cx="3306584" cy="145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895106" y="4417621"/>
            <a:ext cx="2436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7030A0"/>
                </a:solidFill>
              </a:rPr>
              <a:t>Vývoj mezoblastu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37962" y="4820730"/>
            <a:ext cx="1139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Komplexy buněk vyvíjející se mezi ektoblastem a entoblastem. Buněčný původ mezoblastu – z </a:t>
            </a:r>
            <a:r>
              <a:rPr lang="cs-CZ" sz="2000" dirty="0" err="1" smtClean="0"/>
              <a:t>ekto</a:t>
            </a:r>
            <a:r>
              <a:rPr lang="cs-CZ" sz="2000" dirty="0" smtClean="0"/>
              <a:t> (</a:t>
            </a:r>
            <a:r>
              <a:rPr lang="cs-CZ" sz="2000" b="1" dirty="0" err="1" smtClean="0">
                <a:solidFill>
                  <a:srgbClr val="0070C0"/>
                </a:solidFill>
              </a:rPr>
              <a:t>ektomezoblast</a:t>
            </a:r>
            <a:r>
              <a:rPr lang="cs-CZ" sz="2000" dirty="0" smtClean="0"/>
              <a:t>) nebo </a:t>
            </a:r>
            <a:r>
              <a:rPr lang="cs-CZ" sz="2000" dirty="0" err="1" smtClean="0"/>
              <a:t>ento</a:t>
            </a:r>
            <a:r>
              <a:rPr lang="cs-CZ" sz="2000" dirty="0" smtClean="0"/>
              <a:t> (</a:t>
            </a:r>
            <a:r>
              <a:rPr lang="cs-CZ" sz="2000" b="1" dirty="0" err="1" smtClean="0">
                <a:solidFill>
                  <a:srgbClr val="0070C0"/>
                </a:solidFill>
              </a:rPr>
              <a:t>entomezoblast</a:t>
            </a:r>
            <a:r>
              <a:rPr lang="cs-CZ" sz="2000" dirty="0" smtClean="0"/>
              <a:t>). 2 možnosti: A charakter parenchymového pojiva (</a:t>
            </a:r>
            <a:r>
              <a:rPr lang="cs-CZ" sz="2000" b="1" dirty="0" err="1" smtClean="0">
                <a:solidFill>
                  <a:srgbClr val="0070C0"/>
                </a:solidFill>
              </a:rPr>
              <a:t>ekto</a:t>
            </a:r>
            <a:r>
              <a:rPr lang="cs-CZ" sz="2000" b="1" dirty="0" smtClean="0">
                <a:solidFill>
                  <a:srgbClr val="0070C0"/>
                </a:solidFill>
              </a:rPr>
              <a:t> – </a:t>
            </a:r>
            <a:r>
              <a:rPr lang="cs-CZ" sz="2000" b="1" dirty="0" err="1" smtClean="0">
                <a:solidFill>
                  <a:srgbClr val="0070C0"/>
                </a:solidFill>
              </a:rPr>
              <a:t>entomezenchym</a:t>
            </a:r>
            <a:r>
              <a:rPr lang="cs-CZ" sz="2000" dirty="0" smtClean="0"/>
              <a:t>) B zárodečný list (</a:t>
            </a:r>
            <a:r>
              <a:rPr lang="cs-CZ" sz="2000" b="1" dirty="0" smtClean="0">
                <a:solidFill>
                  <a:srgbClr val="7030A0"/>
                </a:solidFill>
              </a:rPr>
              <a:t>mezoblast</a:t>
            </a:r>
            <a:r>
              <a:rPr lang="cs-CZ" sz="2000" dirty="0" smtClean="0"/>
              <a:t>) – vytváří v prvotní dutině </a:t>
            </a:r>
            <a:r>
              <a:rPr lang="cs-CZ" sz="2000" dirty="0" err="1" smtClean="0"/>
              <a:t>célomové</a:t>
            </a:r>
            <a:r>
              <a:rPr lang="cs-CZ" sz="2000" dirty="0" smtClean="0"/>
              <a:t> váčky a uzavírají druhotnou dutinu tělní - </a:t>
            </a:r>
            <a:r>
              <a:rPr lang="cs-CZ" sz="2000" dirty="0" smtClean="0">
                <a:solidFill>
                  <a:srgbClr val="7030A0"/>
                </a:solidFill>
              </a:rPr>
              <a:t>célom</a:t>
            </a:r>
            <a:r>
              <a:rPr lang="cs-CZ" sz="2000" dirty="0" smtClean="0"/>
              <a:t>. U mnohých živočichů mezenchym i mezoblast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6469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76377" y="526211"/>
            <a:ext cx="11143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Notogeneze</a:t>
            </a:r>
            <a:r>
              <a:rPr lang="cs-CZ" sz="2400" b="1" dirty="0" smtClean="0"/>
              <a:t> (</a:t>
            </a:r>
            <a:r>
              <a:rPr lang="cs-CZ" sz="2400" b="1" dirty="0" err="1" smtClean="0"/>
              <a:t>neurulace</a:t>
            </a:r>
            <a:r>
              <a:rPr lang="cs-CZ" sz="2400" b="1" dirty="0" smtClean="0"/>
              <a:t>) a počátek organogeneze v embryonálním vývoji obojživelníků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305909" y="12163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442604" y="1460163"/>
            <a:ext cx="57616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A - Vegetativní pól zárodku v různých fázích </a:t>
            </a:r>
            <a:r>
              <a:rPr lang="cs-CZ" sz="2000" dirty="0" err="1" smtClean="0"/>
              <a:t>neurulace</a:t>
            </a:r>
            <a:endParaRPr lang="cs-CZ" sz="2000" dirty="0" smtClean="0"/>
          </a:p>
          <a:p>
            <a:r>
              <a:rPr lang="cs-CZ" sz="2000" dirty="0" smtClean="0"/>
              <a:t>B - </a:t>
            </a:r>
            <a:r>
              <a:rPr lang="cs-CZ" sz="2000" dirty="0" err="1" smtClean="0"/>
              <a:t>medianní</a:t>
            </a:r>
            <a:r>
              <a:rPr lang="cs-CZ" sz="2000" dirty="0"/>
              <a:t> řez (rovina zrcadlové </a:t>
            </a:r>
            <a:r>
              <a:rPr lang="cs-CZ" sz="2000" dirty="0" smtClean="0"/>
              <a:t>souměrnosti)</a:t>
            </a:r>
          </a:p>
          <a:p>
            <a:r>
              <a:rPr lang="cs-CZ" sz="2000" dirty="0" smtClean="0"/>
              <a:t> zárodkem ve stejných fázích </a:t>
            </a:r>
            <a:r>
              <a:rPr lang="cs-CZ" sz="2000" dirty="0" err="1" smtClean="0"/>
              <a:t>neurulace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442604" y="2521992"/>
            <a:ext cx="5314468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a</a:t>
            </a:r>
            <a:r>
              <a:rPr lang="cs-CZ" sz="2000" dirty="0" smtClean="0"/>
              <a:t> - horní ret blastoporu gastruly</a:t>
            </a:r>
          </a:p>
          <a:p>
            <a:r>
              <a:rPr lang="cs-CZ" sz="2000" dirty="0"/>
              <a:t>b</a:t>
            </a:r>
            <a:r>
              <a:rPr lang="cs-CZ" sz="2000" dirty="0" smtClean="0"/>
              <a:t> - pigmentový povrch zárodku (ektoblast)</a:t>
            </a:r>
          </a:p>
          <a:p>
            <a:r>
              <a:rPr lang="cs-CZ" sz="2000" dirty="0"/>
              <a:t>c</a:t>
            </a:r>
            <a:r>
              <a:rPr lang="cs-CZ" sz="2000" dirty="0" smtClean="0"/>
              <a:t> - blastoporus vyplněný žloutkovými buňkami</a:t>
            </a:r>
          </a:p>
          <a:p>
            <a:r>
              <a:rPr lang="cs-CZ" sz="2000" dirty="0"/>
              <a:t>d</a:t>
            </a:r>
            <a:r>
              <a:rPr lang="cs-CZ" sz="2000" dirty="0" smtClean="0"/>
              <a:t> - blastoporus komunikující s dutinou prvostřeva</a:t>
            </a:r>
          </a:p>
          <a:p>
            <a:r>
              <a:rPr lang="cs-CZ" sz="2000" dirty="0"/>
              <a:t>e</a:t>
            </a:r>
            <a:r>
              <a:rPr lang="cs-CZ" sz="2000" dirty="0" smtClean="0"/>
              <a:t> - </a:t>
            </a:r>
            <a:r>
              <a:rPr lang="cs-CZ" sz="2000" dirty="0" err="1" smtClean="0"/>
              <a:t>předpoklídaný</a:t>
            </a:r>
            <a:r>
              <a:rPr lang="cs-CZ" sz="2000" dirty="0" smtClean="0"/>
              <a:t> epiblast (epidermis)</a:t>
            </a:r>
          </a:p>
          <a:p>
            <a:r>
              <a:rPr lang="cs-CZ" sz="2000" dirty="0" smtClean="0"/>
              <a:t>f - </a:t>
            </a:r>
            <a:r>
              <a:rPr lang="cs-CZ" sz="2000" dirty="0" err="1" smtClean="0"/>
              <a:t>předpoklídaná</a:t>
            </a:r>
            <a:r>
              <a:rPr lang="cs-CZ" sz="2000" dirty="0" smtClean="0"/>
              <a:t> nervová soustava</a:t>
            </a:r>
          </a:p>
          <a:p>
            <a:r>
              <a:rPr lang="cs-CZ" sz="2000" dirty="0"/>
              <a:t>g</a:t>
            </a:r>
            <a:r>
              <a:rPr lang="cs-CZ" sz="2000" dirty="0" smtClean="0"/>
              <a:t> –předpokládaný ventrální mezoblast</a:t>
            </a:r>
          </a:p>
          <a:p>
            <a:r>
              <a:rPr lang="cs-CZ" sz="2000" dirty="0"/>
              <a:t>h</a:t>
            </a:r>
            <a:r>
              <a:rPr lang="cs-CZ" sz="2000" dirty="0" smtClean="0"/>
              <a:t> - entoblast</a:t>
            </a:r>
          </a:p>
          <a:p>
            <a:r>
              <a:rPr lang="cs-CZ" sz="2000" dirty="0" smtClean="0"/>
              <a:t>i– předpokládaný </a:t>
            </a:r>
            <a:r>
              <a:rPr lang="cs-CZ" sz="2000" dirty="0" err="1" smtClean="0"/>
              <a:t>chondromezoblast</a:t>
            </a:r>
            <a:endParaRPr lang="cs-CZ" sz="2000" dirty="0" smtClean="0"/>
          </a:p>
          <a:p>
            <a:r>
              <a:rPr lang="cs-CZ" sz="2000" dirty="0"/>
              <a:t>j</a:t>
            </a:r>
            <a:r>
              <a:rPr lang="cs-CZ" sz="2000" dirty="0" smtClean="0"/>
              <a:t> – prvotní dutina tělní</a:t>
            </a:r>
          </a:p>
          <a:p>
            <a:r>
              <a:rPr lang="cs-CZ" sz="2000" dirty="0"/>
              <a:t>k</a:t>
            </a:r>
            <a:r>
              <a:rPr lang="cs-CZ" sz="2000" dirty="0" smtClean="0"/>
              <a:t> – archenteron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69" y="1202584"/>
            <a:ext cx="3321750" cy="5757834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9302151" y="4579045"/>
            <a:ext cx="26174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Vysvětlivky:</a:t>
            </a:r>
          </a:p>
          <a:p>
            <a:r>
              <a:rPr lang="cs-CZ" sz="2000" dirty="0" smtClean="0"/>
              <a:t>Ektoblast </a:t>
            </a:r>
            <a:r>
              <a:rPr lang="cs-CZ" sz="2000" dirty="0"/>
              <a:t>- bílá</a:t>
            </a:r>
          </a:p>
          <a:p>
            <a:r>
              <a:rPr lang="cs-CZ" sz="2000" dirty="0"/>
              <a:t>Entoblast -  křížkovaná</a:t>
            </a:r>
          </a:p>
          <a:p>
            <a:r>
              <a:rPr lang="cs-CZ" sz="2000" dirty="0"/>
              <a:t>Chorda - tečkovaná</a:t>
            </a:r>
          </a:p>
          <a:p>
            <a:r>
              <a:rPr lang="cs-CZ" sz="2000" dirty="0"/>
              <a:t>Mezoblast - čárkovaná</a:t>
            </a:r>
          </a:p>
          <a:p>
            <a:r>
              <a:rPr lang="cs-CZ" sz="2000" dirty="0"/>
              <a:t>Základ nervstva - černá</a:t>
            </a:r>
          </a:p>
        </p:txBody>
      </p:sp>
    </p:spTree>
    <p:extLst>
      <p:ext uri="{BB962C8B-B14F-4D97-AF65-F5344CB8AC3E}">
        <p14:creationId xmlns:p14="http://schemas.microsoft.com/office/powerpoint/2010/main" val="29992869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083870" y="1093346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l – epiblast (orgánový základ pokožky)</a:t>
            </a:r>
          </a:p>
          <a:p>
            <a:r>
              <a:rPr lang="cs-CZ" dirty="0"/>
              <a:t>m – nervová trubice (orgánový základ nerv. soustavy)</a:t>
            </a:r>
          </a:p>
          <a:p>
            <a:r>
              <a:rPr lang="cs-CZ" dirty="0"/>
              <a:t>n – </a:t>
            </a:r>
            <a:r>
              <a:rPr lang="cs-CZ" dirty="0" err="1"/>
              <a:t>somit</a:t>
            </a:r>
            <a:r>
              <a:rPr lang="cs-CZ" dirty="0"/>
              <a:t> (dorzální oddíl </a:t>
            </a:r>
            <a:r>
              <a:rPr lang="cs-CZ" dirty="0" err="1"/>
              <a:t>célomového</a:t>
            </a:r>
            <a:r>
              <a:rPr lang="cs-CZ" dirty="0"/>
              <a:t> váčku</a:t>
            </a:r>
            <a:r>
              <a:rPr lang="cs-CZ" dirty="0" smtClean="0"/>
              <a:t>)</a:t>
            </a:r>
          </a:p>
          <a:p>
            <a:r>
              <a:rPr lang="cs-CZ" dirty="0"/>
              <a:t>o</a:t>
            </a:r>
            <a:r>
              <a:rPr lang="cs-CZ" dirty="0" smtClean="0"/>
              <a:t> – laterální destička (ventrální oddíl </a:t>
            </a:r>
            <a:r>
              <a:rPr lang="cs-CZ" dirty="0" err="1" smtClean="0"/>
              <a:t>célomového</a:t>
            </a:r>
            <a:r>
              <a:rPr lang="cs-CZ" dirty="0" smtClean="0"/>
              <a:t> váčku (</a:t>
            </a:r>
            <a:r>
              <a:rPr lang="cs-CZ" dirty="0" err="1" smtClean="0"/>
              <a:t>splanchnoton</a:t>
            </a:r>
            <a:r>
              <a:rPr lang="cs-CZ" dirty="0" smtClean="0"/>
              <a:t>))</a:t>
            </a:r>
          </a:p>
          <a:p>
            <a:r>
              <a:rPr lang="cs-CZ" dirty="0"/>
              <a:t>p</a:t>
            </a:r>
            <a:r>
              <a:rPr lang="cs-CZ" dirty="0" smtClean="0"/>
              <a:t> – základ chordy</a:t>
            </a:r>
          </a:p>
          <a:p>
            <a:r>
              <a:rPr lang="cs-CZ" dirty="0"/>
              <a:t>r</a:t>
            </a:r>
            <a:r>
              <a:rPr lang="cs-CZ" dirty="0" smtClean="0"/>
              <a:t> – dutina střeva</a:t>
            </a:r>
          </a:p>
          <a:p>
            <a:r>
              <a:rPr lang="cs-CZ" dirty="0" smtClean="0"/>
              <a:t>s – základ střevní stěny</a:t>
            </a:r>
          </a:p>
          <a:p>
            <a:r>
              <a:rPr lang="cs-CZ" dirty="0"/>
              <a:t>t</a:t>
            </a:r>
            <a:r>
              <a:rPr lang="cs-CZ" dirty="0" smtClean="0"/>
              <a:t> – medulární ploténka</a:t>
            </a:r>
          </a:p>
          <a:p>
            <a:r>
              <a:rPr lang="cs-CZ" dirty="0"/>
              <a:t>u</a:t>
            </a:r>
            <a:r>
              <a:rPr lang="cs-CZ" dirty="0" smtClean="0"/>
              <a:t> – medulární val</a:t>
            </a:r>
          </a:p>
          <a:p>
            <a:r>
              <a:rPr lang="cs-CZ" dirty="0"/>
              <a:t>v</a:t>
            </a:r>
            <a:r>
              <a:rPr lang="cs-CZ" dirty="0" smtClean="0"/>
              <a:t> – neurální lišta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13" y="597533"/>
            <a:ext cx="3137483" cy="381683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49513" y="4842332"/>
            <a:ext cx="11131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Struna hřbetní </a:t>
            </a:r>
            <a:r>
              <a:rPr lang="cs-CZ" dirty="0" smtClean="0"/>
              <a:t>vzniká u všech strunatců jako podélně dorzální vychlípenina </a:t>
            </a:r>
            <a:r>
              <a:rPr lang="cs-CZ" b="1" dirty="0" smtClean="0"/>
              <a:t>entoblastu</a:t>
            </a:r>
            <a:r>
              <a:rPr lang="cs-CZ" dirty="0" smtClean="0"/>
              <a:t>. Ta se odděluje a dává vznik provazcovitému útvaru tvořeným </a:t>
            </a:r>
            <a:r>
              <a:rPr lang="cs-CZ" b="1" dirty="0" smtClean="0"/>
              <a:t>buněčným </a:t>
            </a:r>
            <a:r>
              <a:rPr lang="cs-CZ" dirty="0" smtClean="0"/>
              <a:t>pojivem. </a:t>
            </a:r>
          </a:p>
          <a:p>
            <a:r>
              <a:rPr lang="cs-CZ" b="1" dirty="0" smtClean="0"/>
              <a:t>Mícha</a:t>
            </a:r>
            <a:r>
              <a:rPr lang="cs-CZ" dirty="0" smtClean="0"/>
              <a:t> je podélná dorzální vchlípenina </a:t>
            </a:r>
            <a:r>
              <a:rPr lang="cs-CZ" b="1" dirty="0" smtClean="0"/>
              <a:t>ektoblastu</a:t>
            </a:r>
            <a:r>
              <a:rPr lang="cs-CZ" dirty="0" smtClean="0"/>
              <a:t>. Tvoří ji </a:t>
            </a:r>
            <a:r>
              <a:rPr lang="cs-CZ" b="1" dirty="0" smtClean="0"/>
              <a:t>medulární destička </a:t>
            </a:r>
            <a:r>
              <a:rPr lang="cs-CZ" dirty="0" smtClean="0"/>
              <a:t>a </a:t>
            </a:r>
            <a:r>
              <a:rPr lang="cs-CZ" b="1" dirty="0" smtClean="0"/>
              <a:t>postranní medulární valy</a:t>
            </a:r>
            <a:r>
              <a:rPr lang="cs-CZ" dirty="0" smtClean="0"/>
              <a:t>. Ty se oddělují od ektoblastu a uzavírají se v </a:t>
            </a:r>
            <a:r>
              <a:rPr lang="cs-CZ" b="1" dirty="0" smtClean="0"/>
              <a:t>nervovou trubici. </a:t>
            </a:r>
            <a:r>
              <a:rPr lang="cs-CZ" dirty="0" smtClean="0"/>
              <a:t>Materiál ektoblastu se stranách vyvíjející se nervové trubice tvoří </a:t>
            </a:r>
            <a:r>
              <a:rPr lang="cs-CZ" b="1" dirty="0" smtClean="0"/>
              <a:t>neurální lišty</a:t>
            </a:r>
            <a:r>
              <a:rPr lang="cs-CZ" dirty="0" smtClean="0"/>
              <a:t>, ze kterých se diferencuje </a:t>
            </a:r>
            <a:r>
              <a:rPr lang="cs-CZ" b="1" dirty="0" err="1" smtClean="0"/>
              <a:t>ektomezenchym</a:t>
            </a:r>
            <a:r>
              <a:rPr lang="cs-CZ" dirty="0" smtClean="0"/>
              <a:t>.  </a:t>
            </a:r>
            <a:r>
              <a:rPr lang="cs-CZ" b="1" dirty="0" smtClean="0"/>
              <a:t>Vznik mezoblastu, základů chordy a míchy </a:t>
            </a:r>
            <a:r>
              <a:rPr lang="cs-CZ" dirty="0" smtClean="0"/>
              <a:t>má různý průběh při vývoji z různých druhů vajíček, takže je specifický pro většinu skupin strunatců.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73992" y="299015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Neurulace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040529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881" y="2585799"/>
            <a:ext cx="3981033" cy="410296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028536" y="293299"/>
            <a:ext cx="4136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Příčný řez embryem obratlovce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58000" y="1069676"/>
            <a:ext cx="4810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Pravá polovina – pokročilá fáze blastogeneze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55608" y="1069676"/>
            <a:ext cx="419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Levá polovina – počátek organogeneze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996023" y="1949570"/>
            <a:ext cx="438043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a - ektoblast</a:t>
            </a:r>
          </a:p>
          <a:p>
            <a:r>
              <a:rPr lang="cs-CZ" sz="2000" dirty="0" smtClean="0"/>
              <a:t>b - entoblast</a:t>
            </a:r>
          </a:p>
          <a:p>
            <a:r>
              <a:rPr lang="cs-CZ" sz="2000" dirty="0"/>
              <a:t>e</a:t>
            </a:r>
            <a:r>
              <a:rPr lang="cs-CZ" sz="2000" dirty="0" smtClean="0"/>
              <a:t> - </a:t>
            </a:r>
            <a:r>
              <a:rPr lang="cs-CZ" sz="2000" dirty="0" err="1" smtClean="0"/>
              <a:t>myotom</a:t>
            </a:r>
            <a:r>
              <a:rPr lang="cs-CZ" sz="2000" dirty="0" smtClean="0"/>
              <a:t> (kosterní svalstvo)</a:t>
            </a:r>
          </a:p>
          <a:p>
            <a:r>
              <a:rPr lang="cs-CZ" sz="2000" dirty="0"/>
              <a:t>g</a:t>
            </a:r>
            <a:r>
              <a:rPr lang="cs-CZ" sz="2000" dirty="0" smtClean="0"/>
              <a:t> - </a:t>
            </a:r>
            <a:r>
              <a:rPr lang="cs-CZ" sz="2000" dirty="0" err="1" smtClean="0"/>
              <a:t>sklerotom</a:t>
            </a:r>
            <a:r>
              <a:rPr lang="cs-CZ" sz="2000" dirty="0" smtClean="0"/>
              <a:t> (kostra)</a:t>
            </a:r>
          </a:p>
          <a:p>
            <a:r>
              <a:rPr lang="cs-CZ" sz="2000" dirty="0"/>
              <a:t>l</a:t>
            </a:r>
            <a:r>
              <a:rPr lang="cs-CZ" sz="2000" dirty="0" smtClean="0"/>
              <a:t> - </a:t>
            </a:r>
            <a:r>
              <a:rPr lang="cs-CZ" sz="2000" dirty="0" err="1" smtClean="0"/>
              <a:t>nefrotom</a:t>
            </a:r>
            <a:r>
              <a:rPr lang="cs-CZ" sz="2000" dirty="0" smtClean="0"/>
              <a:t> (ledviny a </a:t>
            </a:r>
            <a:r>
              <a:rPr lang="cs-CZ" sz="2000" dirty="0" err="1" smtClean="0"/>
              <a:t>pohl</a:t>
            </a:r>
            <a:r>
              <a:rPr lang="cs-CZ" sz="2000" dirty="0" smtClean="0"/>
              <a:t>. žlázy)</a:t>
            </a:r>
          </a:p>
          <a:p>
            <a:r>
              <a:rPr lang="cs-CZ" sz="2000" dirty="0"/>
              <a:t>k</a:t>
            </a:r>
            <a:r>
              <a:rPr lang="cs-CZ" sz="2000" dirty="0" smtClean="0"/>
              <a:t> - dermatom (škára)</a:t>
            </a:r>
          </a:p>
          <a:p>
            <a:r>
              <a:rPr lang="cs-CZ" sz="2000" dirty="0"/>
              <a:t>m</a:t>
            </a:r>
            <a:r>
              <a:rPr lang="cs-CZ" sz="2000" dirty="0" smtClean="0"/>
              <a:t> - </a:t>
            </a:r>
            <a:r>
              <a:rPr lang="cs-CZ" sz="2000" dirty="0" err="1" smtClean="0"/>
              <a:t>gonotom</a:t>
            </a:r>
            <a:r>
              <a:rPr lang="cs-CZ" sz="2000" dirty="0" smtClean="0"/>
              <a:t> (gonády)</a:t>
            </a:r>
          </a:p>
          <a:p>
            <a:r>
              <a:rPr lang="cs-CZ" sz="2000" dirty="0"/>
              <a:t>o</a:t>
            </a:r>
            <a:r>
              <a:rPr lang="cs-CZ" sz="2000" dirty="0" smtClean="0"/>
              <a:t> - </a:t>
            </a:r>
            <a:r>
              <a:rPr lang="cs-CZ" sz="2000" dirty="0" err="1" smtClean="0"/>
              <a:t>splanchnotom</a:t>
            </a:r>
            <a:r>
              <a:rPr lang="cs-CZ" sz="2000" dirty="0" smtClean="0"/>
              <a:t> (dutina hrudní, břišní</a:t>
            </a:r>
            <a:r>
              <a:rPr lang="cs-CZ" sz="2000" smtClean="0"/>
              <a:t>, </a:t>
            </a:r>
          </a:p>
          <a:p>
            <a:r>
              <a:rPr lang="cs-CZ" sz="2000" smtClean="0"/>
              <a:t>osrdečníková</a:t>
            </a:r>
            <a:r>
              <a:rPr lang="cs-CZ" sz="2000" dirty="0" smtClean="0"/>
              <a:t>) </a:t>
            </a:r>
          </a:p>
          <a:p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1676082"/>
            <a:ext cx="40574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c</a:t>
            </a:r>
            <a:r>
              <a:rPr lang="cs-CZ" sz="2000" dirty="0" smtClean="0"/>
              <a:t> - nervová trubice </a:t>
            </a:r>
          </a:p>
          <a:p>
            <a:r>
              <a:rPr lang="cs-CZ" sz="2000" dirty="0"/>
              <a:t>d</a:t>
            </a:r>
            <a:r>
              <a:rPr lang="cs-CZ" sz="2000" dirty="0" smtClean="0"/>
              <a:t> - </a:t>
            </a:r>
            <a:r>
              <a:rPr lang="cs-CZ" sz="2000" dirty="0" err="1" smtClean="0"/>
              <a:t>somit</a:t>
            </a:r>
            <a:r>
              <a:rPr lang="cs-CZ" sz="2000" dirty="0" smtClean="0"/>
              <a:t> (dorzální oddíl célom. váčku</a:t>
            </a:r>
          </a:p>
          <a:p>
            <a:r>
              <a:rPr lang="cs-CZ" sz="2000" dirty="0"/>
              <a:t>f</a:t>
            </a:r>
            <a:r>
              <a:rPr lang="cs-CZ" sz="2000" dirty="0" smtClean="0"/>
              <a:t> - chorda</a:t>
            </a:r>
          </a:p>
          <a:p>
            <a:r>
              <a:rPr lang="cs-CZ" sz="2000" dirty="0"/>
              <a:t>h</a:t>
            </a:r>
            <a:r>
              <a:rPr lang="cs-CZ" sz="2000" dirty="0" smtClean="0"/>
              <a:t> - </a:t>
            </a:r>
            <a:r>
              <a:rPr lang="cs-CZ" sz="2000" dirty="0" err="1" smtClean="0"/>
              <a:t>splanchnopleura</a:t>
            </a:r>
            <a:r>
              <a:rPr lang="cs-CZ" sz="2000" dirty="0" smtClean="0"/>
              <a:t> (stěna útrobní)</a:t>
            </a:r>
          </a:p>
          <a:p>
            <a:r>
              <a:rPr lang="cs-CZ" sz="2000" dirty="0"/>
              <a:t>i</a:t>
            </a:r>
            <a:r>
              <a:rPr lang="cs-CZ" sz="2000" dirty="0" smtClean="0"/>
              <a:t> - somatopleura (stěna tělní)</a:t>
            </a:r>
          </a:p>
          <a:p>
            <a:r>
              <a:rPr lang="cs-CZ" sz="2000" dirty="0"/>
              <a:t>j</a:t>
            </a:r>
            <a:r>
              <a:rPr lang="cs-CZ" sz="2000" dirty="0" smtClean="0"/>
              <a:t> - střevo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892755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29" y="758453"/>
            <a:ext cx="6219825" cy="220027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29" y="4241767"/>
            <a:ext cx="5562600" cy="248602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596754" y="355016"/>
            <a:ext cx="52891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A, B – animální pól  ptačího zárodku ve stádiu </a:t>
            </a:r>
            <a:r>
              <a:rPr lang="cs-CZ" sz="2000" dirty="0" err="1" smtClean="0"/>
              <a:t>diskoblastuly</a:t>
            </a:r>
            <a:r>
              <a:rPr lang="cs-CZ" sz="2000" dirty="0" smtClean="0"/>
              <a:t> – příčný řez</a:t>
            </a:r>
          </a:p>
          <a:p>
            <a:r>
              <a:rPr lang="cs-CZ" sz="2000" dirty="0" smtClean="0"/>
              <a:t>C – schéma stádia gastruly ( vznik entoblastu se děje delaminací blastodermu z buněk ze žloutkové masy)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40279" y="355016"/>
            <a:ext cx="3599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Neurulace</a:t>
            </a:r>
            <a:r>
              <a:rPr lang="cs-CZ" sz="2400" b="1" dirty="0" smtClean="0"/>
              <a:t> ptačího zárodku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940279" y="2816513"/>
            <a:ext cx="5060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D – pokročilé stádium </a:t>
            </a:r>
            <a:r>
              <a:rPr lang="cs-CZ" sz="2000" dirty="0" err="1" smtClean="0"/>
              <a:t>diskoblastuly</a:t>
            </a:r>
            <a:r>
              <a:rPr lang="cs-CZ" sz="2000" dirty="0" smtClean="0"/>
              <a:t> při pohledu na animální pól vajíčka</a:t>
            </a:r>
          </a:p>
          <a:p>
            <a:r>
              <a:rPr lang="cs-CZ" sz="2000" dirty="0" smtClean="0"/>
              <a:t>E – počáteční fáze </a:t>
            </a:r>
            <a:r>
              <a:rPr lang="cs-CZ" sz="2000" dirty="0" err="1" smtClean="0"/>
              <a:t>neuruly</a:t>
            </a:r>
            <a:r>
              <a:rPr lang="cs-CZ" sz="2000" dirty="0" smtClean="0"/>
              <a:t> při pohledu na animální pól vajíčka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555038" y="1860747"/>
            <a:ext cx="577251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a</a:t>
            </a:r>
            <a:r>
              <a:rPr lang="cs-CZ" sz="2000" dirty="0" smtClean="0"/>
              <a:t> – blastoderm </a:t>
            </a:r>
          </a:p>
          <a:p>
            <a:r>
              <a:rPr lang="cs-CZ" sz="2000" dirty="0"/>
              <a:t>b</a:t>
            </a:r>
            <a:r>
              <a:rPr lang="cs-CZ" sz="2000" dirty="0" smtClean="0"/>
              <a:t>- rýhovací dutina (</a:t>
            </a:r>
            <a:r>
              <a:rPr lang="cs-CZ" sz="2000" dirty="0" err="1" smtClean="0"/>
              <a:t>stěrbinovitý</a:t>
            </a:r>
            <a:r>
              <a:rPr lang="cs-CZ" sz="2000" dirty="0" smtClean="0"/>
              <a:t> blastocel)</a:t>
            </a:r>
          </a:p>
          <a:p>
            <a:r>
              <a:rPr lang="cs-CZ" sz="2000" dirty="0"/>
              <a:t>c</a:t>
            </a:r>
            <a:r>
              <a:rPr lang="cs-CZ" sz="2000" dirty="0" smtClean="0"/>
              <a:t> – žloutek</a:t>
            </a:r>
          </a:p>
          <a:p>
            <a:r>
              <a:rPr lang="cs-CZ" sz="2000" dirty="0"/>
              <a:t>d</a:t>
            </a:r>
            <a:r>
              <a:rPr lang="cs-CZ" sz="2000" dirty="0" smtClean="0"/>
              <a:t> – entoblast</a:t>
            </a:r>
          </a:p>
          <a:p>
            <a:r>
              <a:rPr lang="cs-CZ" sz="2000" dirty="0"/>
              <a:t>e</a:t>
            </a:r>
            <a:r>
              <a:rPr lang="cs-CZ" sz="2000" dirty="0" smtClean="0"/>
              <a:t> – okrsek blastodermu, později všech</a:t>
            </a:r>
          </a:p>
          <a:p>
            <a:r>
              <a:rPr lang="cs-CZ" sz="2000" dirty="0" smtClean="0"/>
              <a:t>Zárodečných listů nad rýhovací dutinou </a:t>
            </a:r>
          </a:p>
          <a:p>
            <a:r>
              <a:rPr lang="cs-CZ" sz="2000" dirty="0"/>
              <a:t>f</a:t>
            </a:r>
            <a:r>
              <a:rPr lang="cs-CZ" sz="2000" dirty="0" smtClean="0"/>
              <a:t> – okrsek blastodermu či zárodečných listů ležících </a:t>
            </a:r>
          </a:p>
          <a:p>
            <a:r>
              <a:rPr lang="cs-CZ" sz="2000" dirty="0" smtClean="0"/>
              <a:t>přímo na žloutkové mase</a:t>
            </a:r>
          </a:p>
          <a:p>
            <a:r>
              <a:rPr lang="cs-CZ" sz="2000" dirty="0"/>
              <a:t>g</a:t>
            </a:r>
            <a:r>
              <a:rPr lang="cs-CZ" sz="2000" dirty="0" smtClean="0"/>
              <a:t> - dosud </a:t>
            </a:r>
            <a:r>
              <a:rPr lang="cs-CZ" sz="2000" dirty="0" err="1" smtClean="0"/>
              <a:t>nerozrýhovaný</a:t>
            </a:r>
            <a:r>
              <a:rPr lang="cs-CZ" sz="2000" dirty="0" smtClean="0"/>
              <a:t> povrch žloutku</a:t>
            </a:r>
          </a:p>
          <a:p>
            <a:r>
              <a:rPr lang="cs-CZ" sz="2000" dirty="0" smtClean="0"/>
              <a:t>h– hlavový konec zárodku</a:t>
            </a:r>
          </a:p>
          <a:p>
            <a:r>
              <a:rPr lang="cs-CZ" sz="2000" dirty="0"/>
              <a:t>i</a:t>
            </a:r>
            <a:r>
              <a:rPr lang="cs-CZ" sz="2000" dirty="0" smtClean="0"/>
              <a:t> – neurální rýha</a:t>
            </a:r>
          </a:p>
          <a:p>
            <a:r>
              <a:rPr lang="cs-CZ" sz="2000" dirty="0" smtClean="0"/>
              <a:t>j – primitivní proužek a primitivní rýha</a:t>
            </a:r>
          </a:p>
          <a:p>
            <a:r>
              <a:rPr lang="cs-CZ" sz="2000" dirty="0" smtClean="0"/>
              <a:t>k– </a:t>
            </a:r>
            <a:r>
              <a:rPr lang="cs-CZ" sz="2000" dirty="0" err="1" smtClean="0"/>
              <a:t>Hensenův</a:t>
            </a:r>
            <a:r>
              <a:rPr lang="cs-CZ" sz="2000" dirty="0" smtClean="0"/>
              <a:t> uzel (nahromaděné buňky, které jsou </a:t>
            </a:r>
          </a:p>
          <a:p>
            <a:r>
              <a:rPr lang="cs-CZ" sz="2000" dirty="0" smtClean="0"/>
              <a:t>základem pro vývoj zárodečných listů vlastního embrya)</a:t>
            </a:r>
          </a:p>
          <a:p>
            <a:r>
              <a:rPr lang="cs-CZ" sz="2000" dirty="0"/>
              <a:t>l</a:t>
            </a:r>
            <a:r>
              <a:rPr lang="cs-CZ" sz="2000" dirty="0" smtClean="0"/>
              <a:t> – primitivní jamka (počátek vývoje struny hřbetní)</a:t>
            </a:r>
          </a:p>
          <a:p>
            <a:endParaRPr lang="cs-CZ" sz="2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9975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157" y="1221492"/>
            <a:ext cx="6962775" cy="58293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30283" y="1963337"/>
            <a:ext cx="354808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m – medulární val</a:t>
            </a:r>
          </a:p>
          <a:p>
            <a:r>
              <a:rPr lang="cs-CZ" sz="2000" dirty="0" smtClean="0"/>
              <a:t>o – chorda</a:t>
            </a:r>
          </a:p>
          <a:p>
            <a:r>
              <a:rPr lang="cs-CZ" sz="2000" dirty="0" smtClean="0"/>
              <a:t>r – </a:t>
            </a:r>
            <a:r>
              <a:rPr lang="cs-CZ" sz="2000" dirty="0" err="1" smtClean="0"/>
              <a:t>célomový</a:t>
            </a:r>
            <a:r>
              <a:rPr lang="cs-CZ" sz="2000" dirty="0" smtClean="0"/>
              <a:t> váček</a:t>
            </a:r>
          </a:p>
          <a:p>
            <a:r>
              <a:rPr lang="cs-CZ" sz="2000" dirty="0"/>
              <a:t>e – okrsek blastodermu, později </a:t>
            </a:r>
            <a:endParaRPr lang="cs-CZ" sz="2000" dirty="0" smtClean="0"/>
          </a:p>
          <a:p>
            <a:r>
              <a:rPr lang="cs-CZ" sz="2000" dirty="0" smtClean="0"/>
              <a:t>Všech zárodečných </a:t>
            </a:r>
            <a:r>
              <a:rPr lang="cs-CZ" sz="2000" dirty="0"/>
              <a:t>listů nad </a:t>
            </a:r>
            <a:endParaRPr lang="cs-CZ" sz="2000" dirty="0" smtClean="0"/>
          </a:p>
          <a:p>
            <a:r>
              <a:rPr lang="cs-CZ" sz="2000" dirty="0" smtClean="0"/>
              <a:t>rýhovací </a:t>
            </a:r>
            <a:r>
              <a:rPr lang="cs-CZ" sz="2000" dirty="0"/>
              <a:t>dutinou </a:t>
            </a:r>
            <a:endParaRPr lang="cs-CZ" sz="2000" dirty="0" smtClean="0"/>
          </a:p>
          <a:p>
            <a:r>
              <a:rPr lang="cs-CZ" sz="2000" dirty="0"/>
              <a:t>n– oblast zárodku</a:t>
            </a:r>
          </a:p>
          <a:p>
            <a:r>
              <a:rPr lang="cs-CZ" sz="2000" dirty="0"/>
              <a:t>l – primitivní jamka (počátek </a:t>
            </a:r>
            <a:endParaRPr lang="cs-CZ" sz="2000" dirty="0" smtClean="0"/>
          </a:p>
          <a:p>
            <a:r>
              <a:rPr lang="cs-CZ" sz="2000" dirty="0" smtClean="0"/>
              <a:t>vývoje </a:t>
            </a:r>
            <a:r>
              <a:rPr lang="cs-CZ" sz="2000" dirty="0"/>
              <a:t>struny hřbetní</a:t>
            </a:r>
            <a:r>
              <a:rPr lang="cs-CZ" sz="2000" dirty="0" smtClean="0"/>
              <a:t>)</a:t>
            </a:r>
          </a:p>
        </p:txBody>
      </p:sp>
      <p:sp>
        <p:nvSpPr>
          <p:cNvPr id="5" name="Obdélník 4"/>
          <p:cNvSpPr/>
          <p:nvPr/>
        </p:nvSpPr>
        <p:spPr>
          <a:xfrm>
            <a:off x="9778167" y="2104817"/>
            <a:ext cx="2379498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o – chorda</a:t>
            </a:r>
          </a:p>
          <a:p>
            <a:r>
              <a:rPr lang="cs-CZ" sz="2000" dirty="0" smtClean="0"/>
              <a:t>p </a:t>
            </a:r>
            <a:r>
              <a:rPr lang="cs-CZ" sz="2000" dirty="0"/>
              <a:t>– ektoblast </a:t>
            </a:r>
            <a:r>
              <a:rPr lang="cs-CZ" sz="2000" dirty="0" smtClean="0"/>
              <a:t>embrya</a:t>
            </a:r>
          </a:p>
          <a:p>
            <a:r>
              <a:rPr lang="cs-CZ" sz="2000" dirty="0" smtClean="0"/>
              <a:t>r </a:t>
            </a:r>
            <a:r>
              <a:rPr lang="cs-CZ" sz="2000" dirty="0"/>
              <a:t>– </a:t>
            </a:r>
            <a:r>
              <a:rPr lang="cs-CZ" sz="2000" dirty="0" err="1"/>
              <a:t>célomový</a:t>
            </a:r>
            <a:r>
              <a:rPr lang="cs-CZ" sz="2000" dirty="0"/>
              <a:t> váček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9778167" y="3394498"/>
            <a:ext cx="26546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s – střevo (entoblast embrya)</a:t>
            </a:r>
          </a:p>
          <a:p>
            <a:r>
              <a:rPr lang="cs-CZ" sz="2000" dirty="0"/>
              <a:t>t – </a:t>
            </a:r>
            <a:r>
              <a:rPr lang="cs-CZ" sz="2000" dirty="0" err="1"/>
              <a:t>mimozárodečný</a:t>
            </a:r>
            <a:r>
              <a:rPr lang="cs-CZ" sz="2000" dirty="0"/>
              <a:t> entoblast</a:t>
            </a:r>
          </a:p>
          <a:p>
            <a:r>
              <a:rPr lang="cs-CZ" sz="2000" dirty="0"/>
              <a:t>u – </a:t>
            </a:r>
            <a:r>
              <a:rPr lang="cs-CZ" sz="2000" dirty="0" err="1"/>
              <a:t>mimozárodečný</a:t>
            </a:r>
            <a:r>
              <a:rPr lang="cs-CZ" sz="2000" dirty="0"/>
              <a:t> mezoblast</a:t>
            </a:r>
          </a:p>
          <a:p>
            <a:r>
              <a:rPr lang="cs-CZ" sz="2000" dirty="0"/>
              <a:t>v – </a:t>
            </a:r>
            <a:r>
              <a:rPr lang="cs-CZ" sz="2000" dirty="0" err="1"/>
              <a:t>mimozárodečný</a:t>
            </a:r>
            <a:r>
              <a:rPr lang="cs-CZ" sz="2000" dirty="0"/>
              <a:t> entoblast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778370" y="129396"/>
            <a:ext cx="3511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Pokročilé stádium </a:t>
            </a:r>
            <a:r>
              <a:rPr lang="cs-CZ" sz="2400" b="1" dirty="0" err="1" smtClean="0"/>
              <a:t>neuruly</a:t>
            </a:r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30283" y="767751"/>
            <a:ext cx="4627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Vlevo – při pohledu na animální pól vajíčka</a:t>
            </a:r>
            <a:endParaRPr lang="cs-CZ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990309" y="783140"/>
            <a:ext cx="6346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Vpravo – transverzální řezy v rovinách naznačených šipkami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628258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99" y="179030"/>
            <a:ext cx="7953555" cy="626490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513651" y="6443932"/>
            <a:ext cx="6999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Ektoblast – plná čára, Mezoblast čárkovaná, Entoblast - tečkovaná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95556" y="179030"/>
            <a:ext cx="7139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Vývoj  a uspořádání zárodečných obalů u plazů a ptáků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8085503" y="442827"/>
            <a:ext cx="46482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A – transverzální řez zárodkem znázorňující</a:t>
            </a:r>
          </a:p>
          <a:p>
            <a:r>
              <a:rPr lang="cs-CZ" sz="2000" dirty="0" smtClean="0"/>
              <a:t>Způsob vzniku </a:t>
            </a:r>
            <a:r>
              <a:rPr lang="cs-CZ" sz="2000" dirty="0" err="1" smtClean="0"/>
              <a:t>amniotického</a:t>
            </a:r>
            <a:r>
              <a:rPr lang="cs-CZ" sz="2000" dirty="0" smtClean="0"/>
              <a:t> vaku</a:t>
            </a:r>
          </a:p>
          <a:p>
            <a:r>
              <a:rPr lang="cs-CZ" sz="2000" dirty="0" smtClean="0"/>
              <a:t>B – </a:t>
            </a:r>
            <a:r>
              <a:rPr lang="cs-CZ" sz="2000" dirty="0" err="1" smtClean="0"/>
              <a:t>medianní</a:t>
            </a:r>
            <a:r>
              <a:rPr lang="cs-CZ" sz="2000" dirty="0" smtClean="0"/>
              <a:t> řez zárodkem v ptačím vejci </a:t>
            </a:r>
          </a:p>
          <a:p>
            <a:r>
              <a:rPr lang="cs-CZ" sz="2000" dirty="0" smtClean="0"/>
              <a:t>v době vzniku </a:t>
            </a:r>
            <a:r>
              <a:rPr lang="cs-CZ" sz="2000" dirty="0" err="1" smtClean="0"/>
              <a:t>allantoického</a:t>
            </a:r>
            <a:r>
              <a:rPr lang="cs-CZ" sz="2000" dirty="0" smtClean="0"/>
              <a:t> vaku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82354" y="2690446"/>
            <a:ext cx="309360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a</a:t>
            </a:r>
            <a:r>
              <a:rPr lang="cs-CZ" sz="2000" dirty="0" smtClean="0"/>
              <a:t> – </a:t>
            </a:r>
            <a:r>
              <a:rPr lang="cs-CZ" sz="2000" dirty="0" err="1" smtClean="0"/>
              <a:t>extraembryonální</a:t>
            </a:r>
            <a:r>
              <a:rPr lang="cs-CZ" sz="2000" dirty="0" smtClean="0"/>
              <a:t> célom</a:t>
            </a:r>
          </a:p>
          <a:p>
            <a:r>
              <a:rPr lang="cs-CZ" sz="2000" dirty="0"/>
              <a:t>b</a:t>
            </a:r>
            <a:r>
              <a:rPr lang="cs-CZ" sz="2000" dirty="0" smtClean="0"/>
              <a:t> – vzduchová komůrka</a:t>
            </a:r>
          </a:p>
          <a:p>
            <a:r>
              <a:rPr lang="cs-CZ" sz="2000" dirty="0"/>
              <a:t>c</a:t>
            </a:r>
            <a:r>
              <a:rPr lang="cs-CZ" sz="2000" dirty="0" smtClean="0"/>
              <a:t> – vápenitá skořápka</a:t>
            </a:r>
          </a:p>
          <a:p>
            <a:r>
              <a:rPr lang="cs-CZ" sz="2000" dirty="0"/>
              <a:t>d</a:t>
            </a:r>
            <a:r>
              <a:rPr lang="cs-CZ" sz="2000" dirty="0" smtClean="0"/>
              <a:t> – papírové membrány</a:t>
            </a:r>
          </a:p>
          <a:p>
            <a:r>
              <a:rPr lang="cs-CZ" sz="2000" dirty="0"/>
              <a:t>e</a:t>
            </a:r>
            <a:r>
              <a:rPr lang="cs-CZ" sz="2000" dirty="0" smtClean="0"/>
              <a:t> – </a:t>
            </a:r>
            <a:r>
              <a:rPr lang="cs-CZ" sz="2000" dirty="0" err="1" smtClean="0"/>
              <a:t>allantoický</a:t>
            </a:r>
            <a:r>
              <a:rPr lang="cs-CZ" sz="2000" dirty="0" smtClean="0"/>
              <a:t> vak</a:t>
            </a:r>
          </a:p>
          <a:p>
            <a:r>
              <a:rPr lang="cs-CZ" sz="2000" dirty="0" smtClean="0"/>
              <a:t>f – </a:t>
            </a:r>
            <a:r>
              <a:rPr lang="cs-CZ" sz="2000" dirty="0" err="1" smtClean="0"/>
              <a:t>amniotický</a:t>
            </a:r>
            <a:r>
              <a:rPr lang="cs-CZ" sz="2000" dirty="0" smtClean="0"/>
              <a:t> vak</a:t>
            </a:r>
          </a:p>
          <a:p>
            <a:r>
              <a:rPr lang="cs-CZ" sz="2000" dirty="0"/>
              <a:t>g</a:t>
            </a:r>
            <a:r>
              <a:rPr lang="cs-CZ" sz="2000" dirty="0" smtClean="0"/>
              <a:t> – vaječný bílek</a:t>
            </a:r>
          </a:p>
          <a:p>
            <a:r>
              <a:rPr lang="cs-CZ" sz="2000" dirty="0"/>
              <a:t>h</a:t>
            </a:r>
            <a:r>
              <a:rPr lang="cs-CZ" sz="2000" dirty="0" smtClean="0"/>
              <a:t> – žloutkový vak</a:t>
            </a:r>
          </a:p>
        </p:txBody>
      </p:sp>
    </p:spTree>
    <p:extLst>
      <p:ext uri="{BB962C8B-B14F-4D97-AF65-F5344CB8AC3E}">
        <p14:creationId xmlns:p14="http://schemas.microsoft.com/office/powerpoint/2010/main" val="1421018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442" y="780421"/>
            <a:ext cx="4386891" cy="491958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65826" y="1013041"/>
            <a:ext cx="62972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Životní cyklus </a:t>
            </a:r>
            <a:r>
              <a:rPr lang="cs-CZ" sz="2000" b="1" dirty="0" err="1" smtClean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Gregarina</a:t>
            </a:r>
            <a:r>
              <a:rPr lang="cs-CZ" sz="2000" b="1" dirty="0" smtClean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b="1" dirty="0" err="1" smtClean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sp</a:t>
            </a:r>
            <a:r>
              <a:rPr lang="cs-CZ" sz="2000" b="1" dirty="0" smtClean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cs-CZ" sz="2000" dirty="0" smtClean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r>
              <a:rPr lang="cs-CZ" sz="2000" dirty="0" smtClean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</a:t>
            </a:r>
            <a:r>
              <a:rPr lang="cs-CZ" sz="2000" dirty="0" err="1" smtClean="0">
                <a:effectLst/>
                <a:latin typeface="Arial" panose="020B0604020202020204" pitchFamily="34" charset="0"/>
              </a:rPr>
              <a:t>trofozoiti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vyrostlí ze </a:t>
            </a:r>
            <a:r>
              <a:rPr lang="cs-CZ" sz="2000" dirty="0" err="1" smtClean="0">
                <a:effectLst/>
                <a:latin typeface="Arial" panose="020B0604020202020204" pitchFamily="34" charset="0"/>
              </a:rPr>
              <a:t>sporozoitů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hluboce zanořeni 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do </a:t>
            </a:r>
            <a:r>
              <a:rPr lang="cs-CZ" sz="2000" dirty="0" err="1" smtClean="0">
                <a:effectLst/>
                <a:latin typeface="Arial" panose="020B0604020202020204" pitchFamily="34" charset="0"/>
              </a:rPr>
              <a:t>hostilelské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buňky</a:t>
            </a:r>
          </a:p>
          <a:p>
            <a:r>
              <a:rPr lang="cs-CZ" sz="2000" dirty="0" smtClean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rostoucí </a:t>
            </a:r>
            <a:r>
              <a:rPr lang="cs-CZ" sz="2000" dirty="0" err="1" smtClean="0">
                <a:effectLst/>
                <a:latin typeface="Arial" panose="020B0604020202020204" pitchFamily="34" charset="0"/>
              </a:rPr>
              <a:t>trofozoit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postupně opouští hostitelskou buňku</a:t>
            </a:r>
          </a:p>
          <a:p>
            <a:r>
              <a:rPr lang="cs-CZ" sz="2000" dirty="0" smtClean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3,4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volní </a:t>
            </a:r>
            <a:r>
              <a:rPr lang="cs-CZ" sz="2000" dirty="0" err="1" smtClean="0">
                <a:effectLst/>
                <a:latin typeface="Arial" panose="020B0604020202020204" pitchFamily="34" charset="0"/>
              </a:rPr>
              <a:t>trofozoiti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se mění na </a:t>
            </a:r>
            <a:r>
              <a:rPr lang="cs-CZ" sz="2000" dirty="0" err="1" smtClean="0">
                <a:effectLst/>
                <a:latin typeface="Arial" panose="020B0604020202020204" pitchFamily="34" charset="0"/>
              </a:rPr>
              <a:t>gamonty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a po dvou tvoří 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syzygii</a:t>
            </a:r>
          </a:p>
          <a:p>
            <a:r>
              <a:rPr lang="cs-CZ" sz="2000" dirty="0" smtClean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5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</a:t>
            </a:r>
            <a:r>
              <a:rPr lang="cs-CZ" sz="2000" dirty="0" err="1" smtClean="0">
                <a:effectLst/>
                <a:latin typeface="Arial" panose="020B0604020202020204" pitchFamily="34" charset="0"/>
              </a:rPr>
              <a:t>gamonti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se </a:t>
            </a:r>
            <a:r>
              <a:rPr lang="cs-CZ" sz="2000" dirty="0" err="1" smtClean="0">
                <a:effectLst/>
                <a:latin typeface="Arial" panose="020B0604020202020204" pitchFamily="34" charset="0"/>
              </a:rPr>
              <a:t>encystují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v </a:t>
            </a:r>
            <a:r>
              <a:rPr lang="cs-CZ" sz="2000" dirty="0" err="1" smtClean="0">
                <a:effectLst/>
                <a:latin typeface="Arial" panose="020B0604020202020204" pitchFamily="34" charset="0"/>
              </a:rPr>
              <a:t>gametocystě</a:t>
            </a:r>
            <a:endParaRPr lang="cs-CZ" sz="2000" dirty="0" smtClean="0">
              <a:effectLst/>
              <a:latin typeface="Arial" panose="020B0604020202020204" pitchFamily="34" charset="0"/>
            </a:endParaRPr>
          </a:p>
          <a:p>
            <a:r>
              <a:rPr lang="cs-CZ" sz="2000" dirty="0" smtClean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6,7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dělením </a:t>
            </a:r>
            <a:r>
              <a:rPr lang="cs-CZ" sz="2000" dirty="0" err="1" smtClean="0">
                <a:effectLst/>
                <a:latin typeface="Arial" panose="020B0604020202020204" pitchFamily="34" charset="0"/>
              </a:rPr>
              <a:t>gamontů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vznikají samčí a samičí gamety</a:t>
            </a:r>
          </a:p>
          <a:p>
            <a:r>
              <a:rPr lang="cs-CZ" sz="2000" dirty="0" smtClean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8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gamety kopulují a vznikají zygoty</a:t>
            </a:r>
          </a:p>
          <a:p>
            <a:r>
              <a:rPr lang="cs-CZ" sz="2000" dirty="0" smtClean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9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během meiózy se každá zygota mění na oocystu 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s 8 </a:t>
            </a:r>
            <a:r>
              <a:rPr lang="cs-CZ" sz="2000" dirty="0" err="1" smtClean="0">
                <a:effectLst/>
                <a:latin typeface="Arial" panose="020B0604020202020204" pitchFamily="34" charset="0"/>
              </a:rPr>
              <a:t>sporozoity</a:t>
            </a:r>
            <a:endParaRPr lang="cs-CZ" sz="2000" dirty="0" smtClean="0">
              <a:effectLst/>
              <a:latin typeface="Arial" panose="020B0604020202020204" pitchFamily="34" charset="0"/>
            </a:endParaRPr>
          </a:p>
          <a:p>
            <a:r>
              <a:rPr lang="cs-CZ" sz="2000" dirty="0" smtClean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10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 v trávicím traktu hostitele se oocysta otevírá a vylézají </a:t>
            </a:r>
            <a:r>
              <a:rPr lang="cs-CZ" sz="2000" dirty="0" err="1" smtClean="0">
                <a:effectLst/>
                <a:latin typeface="Arial" panose="020B0604020202020204" pitchFamily="34" charset="0"/>
              </a:rPr>
              <a:t>sporozoiti</a:t>
            </a:r>
            <a:endParaRPr lang="cs-CZ" sz="20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3734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07" y="102618"/>
            <a:ext cx="80200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827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8" y="228600"/>
            <a:ext cx="5560996" cy="316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34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28602" y="1412708"/>
            <a:ext cx="8364188" cy="4029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Úvod do histologie: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živočišné tkáně (rozdělení),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histogeze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mezibuněčné hmoty: fibrilární (kolagenní, retikulární a elastická vlákna) a amorfní (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glykosaminoglykany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Epitely 1: plochý, dlaždicový; kubický, cylindrický; jednovrstevný, víceřadý, přechodní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Epitely 2: krycí (rohovatějící vrstevnatý epitel, nerohovatějící vrstevnatý epitel), resorpční, řasinkové, smyslové, žlázové, epitel zárodečný (vaječníky a varlata), epitel pigmentový.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Pojiva: zárodečný mezenchym, vezikulární pojivo, rosolovité vazivo, řídké kolagenní vazivo, tukové vazivo, husté vazivo neuspořádané = tuhé kolagenní vazivo, husté vazivo uspořádané </a:t>
            </a:r>
          </a:p>
        </p:txBody>
      </p:sp>
    </p:spTree>
    <p:extLst>
      <p:ext uri="{BB962C8B-B14F-4D97-AF65-F5344CB8AC3E}">
        <p14:creationId xmlns:p14="http://schemas.microsoft.com/office/powerpoint/2010/main" val="35109837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40032" y="1343495"/>
            <a:ext cx="9262752" cy="4790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Chrupavky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praecartilago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parenchymová chrupavka, hyalinní chrupavka, elastická chrupavka, vláknitá (= fibrózní, fibrilární) chrupavka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Kostní a zubní tkáně: vláknitá (plsťovitá) kost,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lamelární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kost (kompaktní x houbovitá), osifikace, zubní tkáně 7. Trofická pojiva: krev a krvetvorba, lymfa, hemolymfa, tkáňový mok,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Svalové tkáně: hladká, žíhaná svalovina a myokard (srdeční svalovina)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Nervové tkáně: šedá kůra mozková (pyramidální a gliové buňky s 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výběky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šedá hmota mozečku (unipolární neurony), bílá hmota mozečku (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makroglia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astrocyty), periferní nervy (myelinová a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Schwannova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pochva)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Rozmnožování nepohlavní a pohlavní, ontogeneze (mnohobuněčných) živočichů (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Animalia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vznik, vývoj a růst jedince.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Embryologie (ontogeneze mnohobuněčných živočichů) 1: embryogeneze: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progeneze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blastogeneze,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notogeneze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gastrulace,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neurulace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Embryologie (ontogeneze mnohobuněčných živočichů) 2: organogeneze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89869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893320" y="222700"/>
            <a:ext cx="3605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MNOHOBUNĚČNÍ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3" y="1593046"/>
            <a:ext cx="5236257" cy="264534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988826" y="807475"/>
            <a:ext cx="3414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Nepohlavní rozmnožování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620704" y="1269140"/>
            <a:ext cx="5895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Dělení</a:t>
            </a:r>
            <a:r>
              <a:rPr lang="cs-CZ" dirty="0" smtClean="0"/>
              <a:t> (</a:t>
            </a:r>
            <a:r>
              <a:rPr lang="cs-CZ" dirty="0" err="1" smtClean="0"/>
              <a:t>Fisiparie</a:t>
            </a:r>
            <a:r>
              <a:rPr lang="cs-CZ" dirty="0" smtClean="0"/>
              <a:t>) – A</a:t>
            </a:r>
            <a:r>
              <a:rPr lang="cs-CZ" b="1" dirty="0" smtClean="0"/>
              <a:t>)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dělení na dva jedince </a:t>
            </a:r>
            <a:r>
              <a:rPr lang="cs-CZ" dirty="0" smtClean="0"/>
              <a:t>– jednoduché - </a:t>
            </a:r>
            <a:r>
              <a:rPr lang="cs-CZ" dirty="0" err="1" smtClean="0">
                <a:solidFill>
                  <a:srgbClr val="FF0000"/>
                </a:solidFill>
              </a:rPr>
              <a:t>paratomie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C000"/>
                </a:solidFill>
              </a:rPr>
              <a:t>příčné</a:t>
            </a:r>
            <a:r>
              <a:rPr lang="cs-CZ" dirty="0" smtClean="0"/>
              <a:t> dělení láčkovců, ploštěnek Př. </a:t>
            </a:r>
            <a:r>
              <a:rPr lang="cs-CZ" dirty="0" err="1" smtClean="0"/>
              <a:t>Stenostonum</a:t>
            </a:r>
            <a:r>
              <a:rPr lang="cs-CZ" dirty="0" smtClean="0"/>
              <a:t>  kroužkovců (</a:t>
            </a:r>
            <a:r>
              <a:rPr lang="cs-CZ" dirty="0" err="1" smtClean="0"/>
              <a:t>Nais</a:t>
            </a:r>
            <a:r>
              <a:rPr lang="cs-CZ" dirty="0" smtClean="0"/>
              <a:t>, </a:t>
            </a:r>
            <a:r>
              <a:rPr lang="cs-CZ" dirty="0" err="1" smtClean="0"/>
              <a:t>Dero</a:t>
            </a:r>
            <a:r>
              <a:rPr lang="cs-CZ" dirty="0" smtClean="0"/>
              <a:t>), dělení </a:t>
            </a:r>
            <a:r>
              <a:rPr lang="cs-CZ" b="1" dirty="0" smtClean="0">
                <a:solidFill>
                  <a:srgbClr val="FFC000"/>
                </a:solidFill>
              </a:rPr>
              <a:t>podélné</a:t>
            </a:r>
            <a:r>
              <a:rPr lang="cs-CZ" dirty="0" smtClean="0"/>
              <a:t> u polypů</a:t>
            </a:r>
          </a:p>
          <a:p>
            <a:r>
              <a:rPr lang="cs-CZ" dirty="0" smtClean="0"/>
              <a:t>B)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Na více jedinců – mnohonásobné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smtClean="0"/>
              <a:t>(</a:t>
            </a:r>
            <a:r>
              <a:rPr lang="cs-CZ" dirty="0" err="1" smtClean="0">
                <a:solidFill>
                  <a:srgbClr val="FF0000"/>
                </a:solidFill>
              </a:rPr>
              <a:t>architomie</a:t>
            </a:r>
            <a:r>
              <a:rPr lang="cs-CZ" dirty="0" smtClean="0"/>
              <a:t>) u většiny ploštěnců, hvězdic, hadic, sumýšů.</a:t>
            </a:r>
          </a:p>
          <a:p>
            <a:r>
              <a:rPr lang="cs-CZ" dirty="0" smtClean="0"/>
              <a:t>C) </a:t>
            </a:r>
            <a:r>
              <a:rPr lang="cs-CZ" b="1" dirty="0" smtClean="0">
                <a:solidFill>
                  <a:srgbClr val="0070C0"/>
                </a:solidFill>
              </a:rPr>
              <a:t>Strobilac</a:t>
            </a:r>
            <a:r>
              <a:rPr lang="cs-CZ" dirty="0" smtClean="0"/>
              <a:t>e – část jedince, která dorůstá</a:t>
            </a:r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178" y="2981325"/>
            <a:ext cx="1657350" cy="38766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449" y="3343230"/>
            <a:ext cx="2762250" cy="3314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194" y="4684723"/>
            <a:ext cx="3252158" cy="210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2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1063" y="325268"/>
            <a:ext cx="634224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Zvláštní formy jednoduchého dělení - </a:t>
            </a:r>
            <a:r>
              <a:rPr lang="cs-CZ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paratomie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Nový jedinec vzniká z části mateřského jedince. Oddělená část podléhá přestavbě a diferenciuje se do nového těla jedince (výjimka: kmen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paláčkovci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čeleď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Dicyemidae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vzniká z jediné buňky (</a:t>
            </a:r>
            <a:r>
              <a:rPr lang="cs-CZ" sz="20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axoblast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Dělení 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0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fisiparie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 Př.- a) </a:t>
            </a:r>
            <a:r>
              <a:rPr lang="cs-CZ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Strobilace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medúzovců (larva planula, </a:t>
            </a:r>
            <a:r>
              <a:rPr lang="cs-CZ" sz="20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strobila</a:t>
            </a: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ephyra</a:t>
            </a: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u tasemnic (</a:t>
            </a:r>
            <a:r>
              <a:rPr lang="cs-CZ" sz="20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cestoda</a:t>
            </a: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cs-CZ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paratomické</a:t>
            </a:r>
            <a:r>
              <a:rPr lang="cs-CZ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dělení </a:t>
            </a: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mnohoštětinatců</a:t>
            </a:r>
          </a:p>
          <a:p>
            <a:endParaRPr lang="cs-CZ" sz="2000" dirty="0" smtClean="0"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Medúzovci 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potlačen nepohlavní polyp </a:t>
            </a:r>
          </a:p>
          <a:p>
            <a:r>
              <a:rPr lang="cs-CZ" sz="2000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scyphistoma</a:t>
            </a:r>
            <a:r>
              <a:rPr lang="cs-CZ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(polyp) se příčně dělí = strobilace, </a:t>
            </a:r>
            <a:r>
              <a:rPr lang="cs-CZ" sz="20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strobila</a:t>
            </a:r>
            <a:endParaRPr lang="cs-CZ" sz="20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odškrcené</a:t>
            </a:r>
            <a:r>
              <a:rPr lang="cs-CZ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medúzky</a:t>
            </a:r>
            <a:r>
              <a:rPr lang="cs-CZ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ephyrae</a:t>
            </a:r>
            <a:r>
              <a:rPr lang="cs-CZ" sz="2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 nich pohlavně se množící medúzy</a:t>
            </a:r>
          </a:p>
          <a:p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23" y="325268"/>
            <a:ext cx="4419153" cy="498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5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7547" y="398615"/>
            <a:ext cx="658826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CESTODA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Tasemnice většinou hermafroditi</a:t>
            </a:r>
          </a:p>
          <a:p>
            <a:r>
              <a:rPr lang="cs-CZ" sz="2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Strobilace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Za hlavičkou se neustále diferencují nové tělní články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V každém článku samčí i samičí reprodukční soustava</a:t>
            </a: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Oplození mezi dvěma tasemnicemi nebo mezi články na stejné </a:t>
            </a:r>
            <a:r>
              <a:rPr lang="cs-CZ" sz="2000" dirty="0" err="1" smtClean="0">
                <a:effectLst/>
                <a:latin typeface="Arial" panose="020B0604020202020204" pitchFamily="34" charset="0"/>
              </a:rPr>
              <a:t>strobile</a:t>
            </a:r>
            <a:endParaRPr lang="cs-CZ" sz="2000" dirty="0" smtClean="0">
              <a:effectLst/>
              <a:latin typeface="Arial" panose="020B0604020202020204" pitchFamily="34" charset="0"/>
            </a:endParaRPr>
          </a:p>
          <a:p>
            <a:r>
              <a:rPr lang="cs-CZ" sz="2000" dirty="0" smtClean="0">
                <a:effectLst/>
                <a:latin typeface="Arial" panose="020B0604020202020204" pitchFamily="34" charset="0"/>
              </a:rPr>
              <a:t>Články v zadní části se </a:t>
            </a:r>
            <a:r>
              <a:rPr lang="cs-CZ" sz="2000" dirty="0" err="1" smtClean="0">
                <a:effectLst/>
                <a:latin typeface="Arial" panose="020B0604020202020204" pitchFamily="34" charset="0"/>
              </a:rPr>
              <a:t>odškrcují</a:t>
            </a:r>
            <a:r>
              <a:rPr lang="cs-CZ" sz="2000" dirty="0" smtClean="0">
                <a:effectLst/>
                <a:latin typeface="Arial" panose="020B0604020202020204" pitchFamily="34" charset="0"/>
              </a:rPr>
              <a:t>, s plně funkčními reprodukčními soustavami</a:t>
            </a:r>
          </a:p>
          <a:p>
            <a:r>
              <a:rPr lang="cs-CZ" sz="2000" dirty="0" smtClean="0">
                <a:latin typeface="Arial" panose="020B0604020202020204" pitchFamily="34" charset="0"/>
              </a:rPr>
              <a:t>Články nelze považovat za samostatné jedince, jen odvrhovaná část i těla</a:t>
            </a:r>
          </a:p>
          <a:p>
            <a:r>
              <a:rPr lang="cs-CZ" sz="20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Mnohoštětinatci</a:t>
            </a:r>
          </a:p>
          <a:p>
            <a:r>
              <a:rPr lang="cs-CZ" sz="2000" b="1" dirty="0" err="1" smtClean="0">
                <a:solidFill>
                  <a:srgbClr val="00B0F0"/>
                </a:solidFill>
                <a:latin typeface="Arial" panose="020B0604020202020204" pitchFamily="34" charset="0"/>
              </a:rPr>
              <a:t>Paratomické</a:t>
            </a:r>
            <a:r>
              <a:rPr lang="cs-CZ" sz="2000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 dělení </a:t>
            </a:r>
            <a:r>
              <a:rPr lang="cs-CZ" sz="2000" dirty="0" smtClean="0">
                <a:latin typeface="Arial" panose="020B0604020202020204" pitchFamily="34" charset="0"/>
              </a:rPr>
              <a:t>– červ </a:t>
            </a:r>
            <a:r>
              <a:rPr lang="cs-CZ" sz="2000" dirty="0" err="1" smtClean="0">
                <a:latin typeface="Arial" panose="020B0604020202020204" pitchFamily="34" charset="0"/>
              </a:rPr>
              <a:t>palolo</a:t>
            </a:r>
            <a:r>
              <a:rPr lang="cs-CZ" sz="2000" dirty="0" smtClean="0">
                <a:latin typeface="Arial" panose="020B0604020202020204" pitchFamily="34" charset="0"/>
              </a:rPr>
              <a:t>, (</a:t>
            </a:r>
            <a:r>
              <a:rPr lang="cs-CZ" sz="2000" dirty="0" err="1" smtClean="0">
                <a:latin typeface="Arial" panose="020B0604020202020204" pitchFamily="34" charset="0"/>
              </a:rPr>
              <a:t>Eunice</a:t>
            </a:r>
            <a:r>
              <a:rPr lang="cs-CZ" sz="2000" dirty="0" smtClean="0">
                <a:latin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</a:rPr>
              <a:t>viridis</a:t>
            </a:r>
            <a:r>
              <a:rPr lang="cs-CZ" sz="2000" dirty="0" smtClean="0">
                <a:latin typeface="Arial" panose="020B0604020202020204" pitchFamily="34" charset="0"/>
              </a:rPr>
              <a:t>) – přední </a:t>
            </a:r>
            <a:r>
              <a:rPr lang="cs-CZ" sz="2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atokní</a:t>
            </a:r>
            <a:r>
              <a:rPr lang="cs-CZ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</a:rPr>
              <a:t>část - nepohlavní, zadní </a:t>
            </a:r>
            <a:r>
              <a:rPr lang="cs-CZ" sz="20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epitokn</a:t>
            </a:r>
            <a:r>
              <a:rPr lang="cs-CZ" sz="2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í</a:t>
            </a:r>
            <a:r>
              <a:rPr lang="cs-CZ" sz="2000" dirty="0" smtClean="0">
                <a:latin typeface="Arial" panose="020B0604020202020204" pitchFamily="34" charset="0"/>
              </a:rPr>
              <a:t> část – pohlavní množení. Za nejvyššího přílivu (úplněk) se </a:t>
            </a:r>
            <a:r>
              <a:rPr lang="cs-CZ" sz="2000" dirty="0" err="1" smtClean="0">
                <a:latin typeface="Arial" panose="020B0604020202020204" pitchFamily="34" charset="0"/>
              </a:rPr>
              <a:t>epitokní</a:t>
            </a:r>
            <a:r>
              <a:rPr lang="cs-CZ" sz="2000" dirty="0" smtClean="0">
                <a:latin typeface="Arial" panose="020B0604020202020204" pitchFamily="34" charset="0"/>
              </a:rPr>
              <a:t> části oddělují, vyplouvají na hladinu a dochází mezi nimi k oplození vajíček</a:t>
            </a:r>
          </a:p>
          <a:p>
            <a:r>
              <a:rPr lang="cs-CZ" sz="2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Neúplné metagenetické cykly, pohlavní stadia nejsou schopny samostatného života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467" y="398615"/>
            <a:ext cx="3311447" cy="284491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336" y="3508244"/>
            <a:ext cx="2270640" cy="334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08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39947" y="115461"/>
            <a:ext cx="1050697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7B44A0"/>
                </a:solidFill>
                <a:effectLst/>
                <a:latin typeface="Arial" panose="020B0604020202020204" pitchFamily="34" charset="0"/>
              </a:rPr>
              <a:t>MNOHOBUNĚČNÍ</a:t>
            </a:r>
          </a:p>
          <a:p>
            <a:r>
              <a:rPr lang="cs-CZ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HOUBOVCI (</a:t>
            </a:r>
            <a:r>
              <a:rPr lang="cs-CZ" dirty="0" err="1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Porifera</a:t>
            </a:r>
            <a:r>
              <a:rPr lang="cs-CZ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r>
              <a:rPr lang="cs-CZ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Nepohlavně </a:t>
            </a:r>
          </a:p>
          <a:p>
            <a:r>
              <a:rPr lang="cs-CZ" dirty="0" smtClean="0">
                <a:effectLst/>
                <a:latin typeface="Arial" panose="020B0604020202020204" pitchFamily="34" charset="0"/>
              </a:rPr>
              <a:t>vnější pučení (vznik trsů, kolonií), vnitřní pučení (</a:t>
            </a:r>
            <a:r>
              <a:rPr lang="cs-CZ" dirty="0" err="1" smtClean="0">
                <a:effectLst/>
                <a:latin typeface="Arial" panose="020B0604020202020204" pitchFamily="34" charset="0"/>
              </a:rPr>
              <a:t>gemulace</a:t>
            </a:r>
            <a:r>
              <a:rPr lang="cs-CZ" dirty="0" smtClean="0"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cs-CZ" dirty="0" smtClean="0">
                <a:effectLst/>
                <a:latin typeface="Arial" panose="020B0604020202020204" pitchFamily="34" charset="0"/>
              </a:rPr>
              <a:t>zejména u sladkovodních druhů, přečkání nepříznivých podmínek)</a:t>
            </a:r>
          </a:p>
          <a:p>
            <a:r>
              <a:rPr lang="cs-CZ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Pohlavně</a:t>
            </a:r>
          </a:p>
          <a:p>
            <a:r>
              <a:rPr lang="cs-CZ" dirty="0" smtClean="0">
                <a:effectLst/>
                <a:latin typeface="Arial" panose="020B0604020202020204" pitchFamily="34" charset="0"/>
              </a:rPr>
              <a:t>Hermafrodité i </a:t>
            </a:r>
            <a:r>
              <a:rPr lang="cs-CZ" dirty="0" err="1" smtClean="0">
                <a:effectLst/>
                <a:latin typeface="Arial" panose="020B0604020202020204" pitchFamily="34" charset="0"/>
              </a:rPr>
              <a:t>gonochoristé</a:t>
            </a:r>
            <a:endParaRPr lang="cs-CZ" dirty="0" smtClean="0">
              <a:effectLst/>
              <a:latin typeface="Arial" panose="020B0604020202020204" pitchFamily="34" charset="0"/>
            </a:endParaRPr>
          </a:p>
          <a:p>
            <a:r>
              <a:rPr lang="cs-CZ" dirty="0" smtClean="0">
                <a:effectLst/>
                <a:latin typeface="Arial" panose="020B0604020202020204" pitchFamily="34" charset="0"/>
              </a:rPr>
              <a:t>Pohlavní buňky </a:t>
            </a:r>
          </a:p>
          <a:p>
            <a:r>
              <a:rPr lang="cs-CZ" dirty="0" smtClean="0">
                <a:effectLst/>
                <a:latin typeface="Arial" panose="020B0604020202020204" pitchFamily="34" charset="0"/>
              </a:rPr>
              <a:t>vznik v mezoglei</a:t>
            </a:r>
          </a:p>
          <a:p>
            <a:r>
              <a:rPr lang="cs-CZ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ŽAHAVCI (</a:t>
            </a:r>
            <a:r>
              <a:rPr lang="cs-CZ" dirty="0" err="1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Cnidaria</a:t>
            </a:r>
            <a:r>
              <a:rPr lang="cs-CZ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r>
              <a:rPr lang="cs-CZ" dirty="0" smtClean="0">
                <a:effectLst/>
                <a:latin typeface="Arial" panose="020B0604020202020204" pitchFamily="34" charset="0"/>
              </a:rPr>
              <a:t>Střídání pohlavního rozmnožování (vázané na </a:t>
            </a:r>
          </a:p>
          <a:p>
            <a:r>
              <a:rPr lang="cs-CZ" dirty="0" smtClean="0">
                <a:effectLst/>
                <a:latin typeface="Arial" panose="020B0604020202020204" pitchFamily="34" charset="0"/>
              </a:rPr>
              <a:t>stádium medúzy) a nepohlavního (stádium polypa), </a:t>
            </a:r>
          </a:p>
          <a:p>
            <a:r>
              <a:rPr lang="cs-CZ" dirty="0" smtClean="0">
                <a:effectLst/>
                <a:latin typeface="Arial" panose="020B0604020202020204" pitchFamily="34" charset="0"/>
              </a:rPr>
              <a:t>jedno nebo druhé morfologické stádium může být potlačeno</a:t>
            </a:r>
          </a:p>
          <a:p>
            <a:r>
              <a:rPr lang="cs-CZ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Korálnatci </a:t>
            </a:r>
          </a:p>
          <a:p>
            <a:r>
              <a:rPr lang="cs-CZ" dirty="0" smtClean="0">
                <a:effectLst/>
                <a:latin typeface="Arial" panose="020B0604020202020204" pitchFamily="34" charset="0"/>
              </a:rPr>
              <a:t>jen stádium polypa, nepohlavně </a:t>
            </a:r>
          </a:p>
          <a:p>
            <a:r>
              <a:rPr lang="cs-CZ" dirty="0" smtClean="0">
                <a:effectLst/>
                <a:latin typeface="Arial" panose="020B0604020202020204" pitchFamily="34" charset="0"/>
              </a:rPr>
              <a:t>pučením, pohlavně uvolňování gamet nebo oplodněných vajíček </a:t>
            </a:r>
          </a:p>
          <a:p>
            <a:r>
              <a:rPr lang="cs-CZ" dirty="0" smtClean="0">
                <a:effectLst/>
                <a:latin typeface="Arial" panose="020B0604020202020204" pitchFamily="34" charset="0"/>
              </a:rPr>
              <a:t>larva planula polyp</a:t>
            </a:r>
          </a:p>
          <a:p>
            <a:r>
              <a:rPr lang="cs-CZ" dirty="0" smtClean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Medúzovci </a:t>
            </a:r>
          </a:p>
          <a:p>
            <a:r>
              <a:rPr lang="cs-CZ" dirty="0" smtClean="0">
                <a:effectLst/>
                <a:latin typeface="Arial" panose="020B0604020202020204" pitchFamily="34" charset="0"/>
              </a:rPr>
              <a:t>potlačen nepohlavní polyp </a:t>
            </a:r>
          </a:p>
          <a:p>
            <a:r>
              <a:rPr lang="cs-CZ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scyphistoma</a:t>
            </a:r>
            <a:r>
              <a:rPr lang="cs-CZ" dirty="0" smtClean="0">
                <a:effectLst/>
                <a:latin typeface="Arial" panose="020B0604020202020204" pitchFamily="34" charset="0"/>
              </a:rPr>
              <a:t> (polyp) se příčně dělí = strobilace, </a:t>
            </a:r>
          </a:p>
          <a:p>
            <a:r>
              <a:rPr lang="cs-CZ" dirty="0" err="1" smtClean="0">
                <a:effectLst/>
                <a:latin typeface="Arial" panose="020B0604020202020204" pitchFamily="34" charset="0"/>
              </a:rPr>
              <a:t>odškrcené</a:t>
            </a:r>
            <a:r>
              <a:rPr lang="cs-CZ" dirty="0" smtClean="0">
                <a:effectLst/>
                <a:latin typeface="Arial" panose="020B0604020202020204" pitchFamily="34" charset="0"/>
              </a:rPr>
              <a:t> </a:t>
            </a:r>
            <a:r>
              <a:rPr lang="cs-CZ" dirty="0" err="1" smtClean="0">
                <a:effectLst/>
                <a:latin typeface="Arial" panose="020B0604020202020204" pitchFamily="34" charset="0"/>
              </a:rPr>
              <a:t>medúzky</a:t>
            </a:r>
            <a:r>
              <a:rPr lang="cs-CZ" dirty="0" smtClean="0">
                <a:effectLst/>
                <a:latin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ephyrae</a:t>
            </a:r>
            <a:r>
              <a:rPr lang="cs-CZ" dirty="0" smtClean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cs-CZ" dirty="0" smtClean="0">
                <a:effectLst/>
                <a:latin typeface="Arial" panose="020B0604020202020204" pitchFamily="34" charset="0"/>
              </a:rPr>
              <a:t>z nich pohlavně se </a:t>
            </a:r>
          </a:p>
          <a:p>
            <a:r>
              <a:rPr lang="cs-CZ" dirty="0" smtClean="0">
                <a:effectLst/>
                <a:latin typeface="Arial" panose="020B0604020202020204" pitchFamily="34" charset="0"/>
              </a:rPr>
              <a:t>množící medúzy</a:t>
            </a:r>
            <a:endParaRPr lang="cs-CZ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53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22728" y="509624"/>
            <a:ext cx="56020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0070C0"/>
                </a:solidFill>
              </a:rPr>
              <a:t>Architomie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 smtClean="0"/>
              <a:t>– u ploštěnek roztržení těla na více kousků obr. , u kroužkovců – roztržení svaloviny červa na několik kousků o málo článcích – dorůstání nového jedince, př. Mnohoštětinatec (</a:t>
            </a:r>
            <a:r>
              <a:rPr lang="cs-CZ" sz="2000" dirty="0" err="1" smtClean="0"/>
              <a:t>Monostylos</a:t>
            </a:r>
            <a:r>
              <a:rPr lang="cs-CZ" sz="2000" dirty="0" smtClean="0"/>
              <a:t>) může zregenerovat i z jediného tělního článku (</a:t>
            </a:r>
            <a:r>
              <a:rPr lang="cs-CZ" sz="2000" b="1" dirty="0" err="1" smtClean="0">
                <a:solidFill>
                  <a:srgbClr val="00B0F0"/>
                </a:solidFill>
              </a:rPr>
              <a:t>metamerická</a:t>
            </a:r>
            <a:r>
              <a:rPr lang="cs-CZ" sz="2000" b="1" dirty="0" smtClean="0">
                <a:solidFill>
                  <a:srgbClr val="00B0F0"/>
                </a:solidFill>
              </a:rPr>
              <a:t> disociace</a:t>
            </a:r>
            <a:r>
              <a:rPr lang="cs-CZ" sz="2000" dirty="0" smtClean="0"/>
              <a:t>), hvězdice i hadice odvrhují jednotlivá ramena </a:t>
            </a:r>
            <a:r>
              <a:rPr lang="cs-CZ" sz="2000" b="1" dirty="0" smtClean="0">
                <a:solidFill>
                  <a:srgbClr val="00B0F0"/>
                </a:solidFill>
              </a:rPr>
              <a:t>reprodukční autotomie</a:t>
            </a:r>
            <a:r>
              <a:rPr lang="cs-CZ" sz="2000" dirty="0" smtClean="0"/>
              <a:t>),</a:t>
            </a:r>
          </a:p>
          <a:p>
            <a:r>
              <a:rPr lang="cs-CZ" sz="2000" dirty="0" smtClean="0"/>
              <a:t>U časných embryonálních stádií – rozrýhované vajíčko se rozpadá na dvě nebo více skupin – </a:t>
            </a:r>
            <a:r>
              <a:rPr lang="cs-CZ" sz="2000" b="1" dirty="0" smtClean="0">
                <a:solidFill>
                  <a:srgbClr val="00B0F0"/>
                </a:solidFill>
              </a:rPr>
              <a:t>polyembryonie </a:t>
            </a:r>
            <a:r>
              <a:rPr lang="cs-CZ" sz="2000" dirty="0" smtClean="0"/>
              <a:t>(u parazitických blanokřídlých, u pásovců mezi savci, vč. člověka (jednovaječná dvojčata)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562" y="1762995"/>
            <a:ext cx="3785973" cy="377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4173</Words>
  <Application>Microsoft Office PowerPoint</Application>
  <PresentationFormat>Širokoúhlá obrazovka</PresentationFormat>
  <Paragraphs>436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Symbol</vt:lpstr>
      <vt:lpstr>Times New Roman</vt:lpstr>
      <vt:lpstr>Motiv Office</vt:lpstr>
      <vt:lpstr>Rozmnožování,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Žákovská</cp:lastModifiedBy>
  <cp:revision>104</cp:revision>
  <cp:lastPrinted>2018-05-05T15:02:22Z</cp:lastPrinted>
  <dcterms:created xsi:type="dcterms:W3CDTF">2018-04-15T13:12:57Z</dcterms:created>
  <dcterms:modified xsi:type="dcterms:W3CDTF">2018-05-07T12:40:13Z</dcterms:modified>
</cp:coreProperties>
</file>