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FBD0-1C61-4C7A-835C-F2A96B85B69F}" type="datetimeFigureOut">
              <a:rPr lang="cs-CZ" smtClean="0"/>
              <a:t>26.03.2018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5427-C5EA-41A4-957E-9843CA068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014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FBD0-1C61-4C7A-835C-F2A96B85B69F}" type="datetimeFigureOut">
              <a:rPr lang="cs-CZ" smtClean="0"/>
              <a:t>26.03.2018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5427-C5EA-41A4-957E-9843CA068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580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FBD0-1C61-4C7A-835C-F2A96B85B69F}" type="datetimeFigureOut">
              <a:rPr lang="cs-CZ" smtClean="0"/>
              <a:t>26.03.2018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5427-C5EA-41A4-957E-9843CA068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0852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FBD0-1C61-4C7A-835C-F2A96B85B69F}" type="datetimeFigureOut">
              <a:rPr lang="cs-CZ" smtClean="0"/>
              <a:t>26.03.2018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5427-C5EA-41A4-957E-9843CA068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1206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FBD0-1C61-4C7A-835C-F2A96B85B69F}" type="datetimeFigureOut">
              <a:rPr lang="cs-CZ" smtClean="0"/>
              <a:t>26.03.2018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5427-C5EA-41A4-957E-9843CA068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247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FBD0-1C61-4C7A-835C-F2A96B85B69F}" type="datetimeFigureOut">
              <a:rPr lang="cs-CZ" smtClean="0"/>
              <a:t>26.03.2018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5427-C5EA-41A4-957E-9843CA068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1721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FBD0-1C61-4C7A-835C-F2A96B85B69F}" type="datetimeFigureOut">
              <a:rPr lang="cs-CZ" smtClean="0"/>
              <a:t>26.03.2018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5427-C5EA-41A4-957E-9843CA068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574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FBD0-1C61-4C7A-835C-F2A96B85B69F}" type="datetimeFigureOut">
              <a:rPr lang="cs-CZ" smtClean="0"/>
              <a:t>26.03.2018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5427-C5EA-41A4-957E-9843CA068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1268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FBD0-1C61-4C7A-835C-F2A96B85B69F}" type="datetimeFigureOut">
              <a:rPr lang="cs-CZ" smtClean="0"/>
              <a:t>26.03.2018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5427-C5EA-41A4-957E-9843CA068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73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FBD0-1C61-4C7A-835C-F2A96B85B69F}" type="datetimeFigureOut">
              <a:rPr lang="cs-CZ" smtClean="0"/>
              <a:t>26.03.2018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5427-C5EA-41A4-957E-9843CA068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2192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FBD0-1C61-4C7A-835C-F2A96B85B69F}" type="datetimeFigureOut">
              <a:rPr lang="cs-CZ" smtClean="0"/>
              <a:t>26.03.2018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5427-C5EA-41A4-957E-9843CA068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3866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1FBD0-1C61-4C7A-835C-F2A96B85B69F}" type="datetimeFigureOut">
              <a:rPr lang="cs-CZ" smtClean="0"/>
              <a:t>26.03.2018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25427-C5EA-41A4-957E-9843CA068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524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59" y="0"/>
            <a:ext cx="12113741" cy="1325563"/>
          </a:xfrm>
        </p:spPr>
        <p:txBody>
          <a:bodyPr/>
          <a:lstStyle/>
          <a:p>
            <a:pPr algn="ctr"/>
            <a:r>
              <a:rPr lang="cs-CZ" dirty="0" smtClean="0">
                <a:latin typeface="Linux Biolinum G" panose="02000503000000000000" pitchFamily="2" charset="0"/>
                <a:ea typeface="Linux Biolinum G" panose="02000503000000000000" pitchFamily="2" charset="0"/>
                <a:cs typeface="Linux Biolinum G" panose="02000503000000000000" pitchFamily="2" charset="0"/>
              </a:rPr>
              <a:t>Kurzy psaní -&gt; E-</a:t>
            </a:r>
            <a:r>
              <a:rPr lang="cs-CZ" dirty="0" err="1" smtClean="0">
                <a:latin typeface="Linux Biolinum G" panose="02000503000000000000" pitchFamily="2" charset="0"/>
                <a:ea typeface="Linux Biolinum G" panose="02000503000000000000" pitchFamily="2" charset="0"/>
                <a:cs typeface="Linux Biolinum G" panose="02000503000000000000" pitchFamily="2" charset="0"/>
              </a:rPr>
              <a:t>learning</a:t>
            </a:r>
            <a:r>
              <a:rPr lang="cs-CZ" dirty="0" smtClean="0">
                <a:latin typeface="Linux Biolinum G" panose="02000503000000000000" pitchFamily="2" charset="0"/>
                <a:ea typeface="Linux Biolinum G" panose="02000503000000000000" pitchFamily="2" charset="0"/>
                <a:cs typeface="Linux Biolinum G" panose="02000503000000000000" pitchFamily="2" charset="0"/>
              </a:rPr>
              <a:t> v Centru pro integraci</a:t>
            </a:r>
            <a:endParaRPr lang="cs-CZ" dirty="0">
              <a:latin typeface="Linux Biolinum G" panose="02000503000000000000" pitchFamily="2" charset="0"/>
              <a:ea typeface="Linux Biolinum G" panose="02000503000000000000" pitchFamily="2" charset="0"/>
              <a:cs typeface="Linux Biolinum G" panose="02000503000000000000" pitchFamily="2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9" y="1566133"/>
            <a:ext cx="12192000" cy="529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35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8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64973" y="1643448"/>
            <a:ext cx="11475308" cy="2261287"/>
          </a:xfrm>
        </p:spPr>
        <p:txBody>
          <a:bodyPr>
            <a:normAutofit/>
          </a:bodyPr>
          <a:lstStyle/>
          <a:p>
            <a:pPr marL="457200" lvl="0" indent="-457200" algn="l">
              <a:buFont typeface="+mj-lt"/>
              <a:buAutoNum type="arabicPeriod"/>
            </a:pPr>
            <a:r>
              <a:rPr lang="cs-CZ" sz="2800" dirty="0">
                <a:latin typeface="Linux Biolinum G" panose="02000503000000000000" pitchFamily="2" charset="0"/>
                <a:ea typeface="Linux Biolinum G" panose="02000503000000000000" pitchFamily="2" charset="0"/>
                <a:cs typeface="Linux Biolinum G" panose="02000503000000000000" pitchFamily="2" charset="0"/>
              </a:rPr>
              <a:t>Co psát musím?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cs-CZ" sz="2800" dirty="0">
                <a:latin typeface="Linux Biolinum G" panose="02000503000000000000" pitchFamily="2" charset="0"/>
                <a:ea typeface="Linux Biolinum G" panose="02000503000000000000" pitchFamily="2" charset="0"/>
                <a:cs typeface="Linux Biolinum G" panose="02000503000000000000" pitchFamily="2" charset="0"/>
              </a:rPr>
              <a:t>Co psát chci? 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cs-CZ" sz="2800" dirty="0">
                <a:latin typeface="Linux Biolinum G" panose="02000503000000000000" pitchFamily="2" charset="0"/>
                <a:ea typeface="Linux Biolinum G" panose="02000503000000000000" pitchFamily="2" charset="0"/>
                <a:cs typeface="Linux Biolinum G" panose="02000503000000000000" pitchFamily="2" charset="0"/>
              </a:rPr>
              <a:t>Co píšeme, když se učíme jazyk – věci, které ve svém vlastním jazyce nepíšeme. </a:t>
            </a:r>
          </a:p>
          <a:p>
            <a:pPr marL="457200" indent="-457200" algn="l">
              <a:buFont typeface="+mj-lt"/>
              <a:buAutoNum type="arabicPeriod"/>
            </a:pPr>
            <a:endParaRPr lang="cs-CZ" sz="2800" dirty="0">
              <a:latin typeface="Linux Biolinum G" panose="02000503000000000000" pitchFamily="2" charset="0"/>
              <a:ea typeface="Linux Biolinum G" panose="02000503000000000000" pitchFamily="2" charset="0"/>
              <a:cs typeface="Linux Biolinum G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3314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64973" y="1643448"/>
            <a:ext cx="10948086" cy="2261287"/>
          </a:xfrm>
        </p:spPr>
        <p:txBody>
          <a:bodyPr>
            <a:normAutofit/>
          </a:bodyPr>
          <a:lstStyle/>
          <a:p>
            <a:pPr marL="457200" lvl="0" indent="-457200" algn="l">
              <a:buFont typeface="+mj-lt"/>
              <a:buAutoNum type="arabicPeriod"/>
            </a:pPr>
            <a:r>
              <a:rPr lang="cs-CZ" sz="2800" dirty="0">
                <a:latin typeface="Linux Biolinum G" panose="02000503000000000000" pitchFamily="2" charset="0"/>
                <a:ea typeface="Linux Biolinum G" panose="02000503000000000000" pitchFamily="2" charset="0"/>
                <a:cs typeface="Linux Biolinum G" panose="02000503000000000000" pitchFamily="2" charset="0"/>
              </a:rPr>
              <a:t>Co psát musím?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cs-CZ" sz="2800" dirty="0">
                <a:latin typeface="Linux Biolinum G" panose="02000503000000000000" pitchFamily="2" charset="0"/>
                <a:ea typeface="Linux Biolinum G" panose="02000503000000000000" pitchFamily="2" charset="0"/>
                <a:cs typeface="Linux Biolinum G" panose="02000503000000000000" pitchFamily="2" charset="0"/>
              </a:rPr>
              <a:t>Co psát </a:t>
            </a:r>
            <a:r>
              <a:rPr lang="cs-CZ" sz="2800" dirty="0" smtClean="0">
                <a:latin typeface="Linux Biolinum G" panose="02000503000000000000" pitchFamily="2" charset="0"/>
                <a:ea typeface="Linux Biolinum G" panose="02000503000000000000" pitchFamily="2" charset="0"/>
                <a:cs typeface="Linux Biolinum G" panose="02000503000000000000" pitchFamily="2" charset="0"/>
              </a:rPr>
              <a:t>chci?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cs-CZ" sz="2800" dirty="0" smtClean="0">
                <a:latin typeface="Linux Biolinum G" panose="02000503000000000000" pitchFamily="2" charset="0"/>
                <a:ea typeface="Linux Biolinum G" panose="02000503000000000000" pitchFamily="2" charset="0"/>
                <a:cs typeface="Linux Biolinum G" panose="02000503000000000000" pitchFamily="2" charset="0"/>
              </a:rPr>
              <a:t>Co </a:t>
            </a:r>
            <a:r>
              <a:rPr lang="cs-CZ" sz="2800" dirty="0">
                <a:latin typeface="Linux Biolinum G" panose="02000503000000000000" pitchFamily="2" charset="0"/>
                <a:ea typeface="Linux Biolinum G" panose="02000503000000000000" pitchFamily="2" charset="0"/>
                <a:cs typeface="Linux Biolinum G" panose="02000503000000000000" pitchFamily="2" charset="0"/>
              </a:rPr>
              <a:t>je </a:t>
            </a:r>
            <a:r>
              <a:rPr lang="cs-CZ" sz="2800" dirty="0" smtClean="0">
                <a:latin typeface="Linux Biolinum G" panose="02000503000000000000" pitchFamily="2" charset="0"/>
                <a:ea typeface="Linux Biolinum G" panose="02000503000000000000" pitchFamily="2" charset="0"/>
                <a:cs typeface="Linux Biolinum G" panose="02000503000000000000" pitchFamily="2" charset="0"/>
              </a:rPr>
              <a:t>dobré psát pro </a:t>
            </a:r>
            <a:r>
              <a:rPr lang="cs-CZ" sz="2800" dirty="0">
                <a:latin typeface="Linux Biolinum G" panose="02000503000000000000" pitchFamily="2" charset="0"/>
                <a:ea typeface="Linux Biolinum G" panose="02000503000000000000" pitchFamily="2" charset="0"/>
                <a:cs typeface="Linux Biolinum G" panose="02000503000000000000" pitchFamily="2" charset="0"/>
              </a:rPr>
              <a:t>fixaci jazykových prostředků. </a:t>
            </a:r>
            <a:endParaRPr lang="cs-CZ" sz="2800" dirty="0" smtClean="0">
              <a:latin typeface="Linux Biolinum G" panose="02000503000000000000" pitchFamily="2" charset="0"/>
              <a:ea typeface="Linux Biolinum G" panose="02000503000000000000" pitchFamily="2" charset="0"/>
              <a:cs typeface="Linux Biolinum G" panose="02000503000000000000" pitchFamily="2" charset="0"/>
            </a:endParaRPr>
          </a:p>
          <a:p>
            <a:pPr algn="l"/>
            <a:r>
              <a:rPr lang="cs-CZ" sz="2800" dirty="0">
                <a:latin typeface="Linux Biolinum G" panose="02000503000000000000" pitchFamily="2" charset="0"/>
                <a:ea typeface="Linux Biolinum G" panose="02000503000000000000" pitchFamily="2" charset="0"/>
                <a:cs typeface="Linux Biolinum G" panose="02000503000000000000" pitchFamily="2" charset="0"/>
              </a:rPr>
              <a:t>Jaký je ale problém čísla 3? Napadá vás něco? </a:t>
            </a:r>
          </a:p>
          <a:p>
            <a:pPr lvl="0" algn="l"/>
            <a:endParaRPr lang="cs-CZ" sz="2800" dirty="0">
              <a:latin typeface="Linux Biolinum G" panose="02000503000000000000" pitchFamily="2" charset="0"/>
              <a:ea typeface="Linux Biolinum G" panose="02000503000000000000" pitchFamily="2" charset="0"/>
              <a:cs typeface="Linux Biolinum G" panose="02000503000000000000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endParaRPr lang="cs-CZ" sz="2800" dirty="0">
              <a:latin typeface="Linux Biolinum G" panose="02000503000000000000" pitchFamily="2" charset="0"/>
              <a:ea typeface="Linux Biolinum G" panose="02000503000000000000" pitchFamily="2" charset="0"/>
              <a:cs typeface="Linux Biolinum G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1693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64973" y="1940011"/>
            <a:ext cx="10948086" cy="4670853"/>
          </a:xfrm>
        </p:spPr>
        <p:txBody>
          <a:bodyPr>
            <a:normAutofit/>
          </a:bodyPr>
          <a:lstStyle/>
          <a:p>
            <a:pPr marL="514350" lvl="0" indent="-514350" algn="l">
              <a:buFont typeface="+mj-lt"/>
              <a:buAutoNum type="arabicPeriod"/>
            </a:pPr>
            <a:r>
              <a:rPr lang="cs-CZ" sz="2800" dirty="0">
                <a:latin typeface="Linux Biolinum G" panose="02000503000000000000" pitchFamily="2" charset="0"/>
                <a:ea typeface="Linux Biolinum G" panose="02000503000000000000" pitchFamily="2" charset="0"/>
                <a:cs typeface="Linux Biolinum G" panose="02000503000000000000" pitchFamily="2" charset="0"/>
              </a:rPr>
              <a:t>Co musíme psát + co psát musím kvůli zkouškám? 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cs-CZ" sz="2800" dirty="0">
                <a:latin typeface="Linux Biolinum G" panose="02000503000000000000" pitchFamily="2" charset="0"/>
                <a:ea typeface="Linux Biolinum G" panose="02000503000000000000" pitchFamily="2" charset="0"/>
                <a:cs typeface="Linux Biolinum G" panose="02000503000000000000" pitchFamily="2" charset="0"/>
              </a:rPr>
              <a:t>Co psát chci? 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cs-CZ" sz="2800" dirty="0">
                <a:latin typeface="Linux Biolinum G" panose="02000503000000000000" pitchFamily="2" charset="0"/>
                <a:ea typeface="Linux Biolinum G" panose="02000503000000000000" pitchFamily="2" charset="0"/>
                <a:cs typeface="Linux Biolinum G" panose="02000503000000000000" pitchFamily="2" charset="0"/>
              </a:rPr>
              <a:t>Co je </a:t>
            </a:r>
            <a:r>
              <a:rPr lang="cs-CZ" sz="2800" dirty="0" smtClean="0">
                <a:latin typeface="Linux Biolinum G" panose="02000503000000000000" pitchFamily="2" charset="0"/>
                <a:ea typeface="Linux Biolinum G" panose="02000503000000000000" pitchFamily="2" charset="0"/>
                <a:cs typeface="Linux Biolinum G" panose="02000503000000000000" pitchFamily="2" charset="0"/>
              </a:rPr>
              <a:t>dobré psát pro </a:t>
            </a:r>
            <a:r>
              <a:rPr lang="cs-CZ" sz="2800" dirty="0">
                <a:latin typeface="Linux Biolinum G" panose="02000503000000000000" pitchFamily="2" charset="0"/>
                <a:ea typeface="Linux Biolinum G" panose="02000503000000000000" pitchFamily="2" charset="0"/>
                <a:cs typeface="Linux Biolinum G" panose="02000503000000000000" pitchFamily="2" charset="0"/>
              </a:rPr>
              <a:t>fixaci jazykových prostředků. </a:t>
            </a:r>
            <a:endParaRPr lang="cs-CZ" sz="2800" dirty="0" smtClean="0">
              <a:latin typeface="Linux Biolinum G" panose="02000503000000000000" pitchFamily="2" charset="0"/>
              <a:ea typeface="Linux Biolinum G" panose="02000503000000000000" pitchFamily="2" charset="0"/>
              <a:cs typeface="Linux Biolinum G" panose="02000503000000000000" pitchFamily="2" charset="0"/>
            </a:endParaRPr>
          </a:p>
          <a:p>
            <a:pPr lvl="0" algn="l"/>
            <a:endParaRPr lang="cs-CZ" sz="2800" dirty="0">
              <a:latin typeface="Linux Biolinum G" panose="02000503000000000000" pitchFamily="2" charset="0"/>
              <a:ea typeface="Linux Biolinum G" panose="02000503000000000000" pitchFamily="2" charset="0"/>
              <a:cs typeface="Linux Biolinum G" panose="02000503000000000000" pitchFamily="2" charset="0"/>
            </a:endParaRPr>
          </a:p>
          <a:p>
            <a:pPr algn="l"/>
            <a:r>
              <a:rPr lang="cs-CZ" sz="2800" dirty="0">
                <a:latin typeface="Linux Biolinum G" panose="02000503000000000000" pitchFamily="2" charset="0"/>
                <a:ea typeface="Linux Biolinum G" panose="02000503000000000000" pitchFamily="2" charset="0"/>
                <a:cs typeface="Linux Biolinum G" panose="02000503000000000000" pitchFamily="2" charset="0"/>
              </a:rPr>
              <a:t>Jaký je ale problém čísla 3? Napadá vás něco? </a:t>
            </a:r>
            <a:endParaRPr lang="cs-CZ" sz="2800" dirty="0" smtClean="0">
              <a:latin typeface="Linux Biolinum G" panose="02000503000000000000" pitchFamily="2" charset="0"/>
              <a:ea typeface="Linux Biolinum G" panose="02000503000000000000" pitchFamily="2" charset="0"/>
              <a:cs typeface="Linux Biolinum G" panose="02000503000000000000" pitchFamily="2" charset="0"/>
            </a:endParaRPr>
          </a:p>
          <a:p>
            <a:pPr algn="l"/>
            <a:endParaRPr lang="cs-CZ" sz="2800" dirty="0">
              <a:latin typeface="Linux Biolinum G" panose="02000503000000000000" pitchFamily="2" charset="0"/>
              <a:ea typeface="Linux Biolinum G" panose="02000503000000000000" pitchFamily="2" charset="0"/>
              <a:cs typeface="Linux Biolinum G" panose="02000503000000000000" pitchFamily="2" charset="0"/>
            </a:endParaRPr>
          </a:p>
          <a:p>
            <a:pPr marL="514350" lvl="0" indent="-514350" algn="l">
              <a:buFont typeface="+mj-lt"/>
              <a:buAutoNum type="arabicPeriod"/>
            </a:pPr>
            <a:endParaRPr lang="cs-CZ" sz="2800" b="1" dirty="0">
              <a:latin typeface="Linux Biolinum G" panose="02000503000000000000" pitchFamily="2" charset="0"/>
              <a:ea typeface="Linux Biolinum G" panose="02000503000000000000" pitchFamily="2" charset="0"/>
              <a:cs typeface="Linux Biolinum G" panose="02000503000000000000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endParaRPr lang="cs-CZ" sz="2800" dirty="0">
              <a:latin typeface="Linux Biolinum G" panose="02000503000000000000" pitchFamily="2" charset="0"/>
              <a:ea typeface="Linux Biolinum G" panose="02000503000000000000" pitchFamily="2" charset="0"/>
              <a:cs typeface="Linux Biolinum G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4184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64973" y="1482811"/>
            <a:ext cx="10948086" cy="5128053"/>
          </a:xfrm>
        </p:spPr>
        <p:txBody>
          <a:bodyPr>
            <a:normAutofit/>
          </a:bodyPr>
          <a:lstStyle/>
          <a:p>
            <a:pPr marL="514350" lvl="0" indent="-514350" algn="l">
              <a:buFont typeface="+mj-lt"/>
              <a:buAutoNum type="arabicPeriod"/>
            </a:pPr>
            <a:r>
              <a:rPr lang="cs-CZ" sz="2800" dirty="0" smtClean="0">
                <a:latin typeface="Linux Biolinum G" panose="02000503000000000000" pitchFamily="2" charset="0"/>
                <a:ea typeface="Linux Biolinum G" panose="02000503000000000000" pitchFamily="2" charset="0"/>
                <a:cs typeface="Linux Biolinum G" panose="02000503000000000000" pitchFamily="2" charset="0"/>
              </a:rPr>
              <a:t>Nevyjasněný cíl. Popište svoji rodinu. Proč to děláme? Je to snadné zformulovat, ale nemělo by se na to zapomenout, abyste to kdykoliv byli schopni obhájit. 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cs-CZ" sz="2800" dirty="0" smtClean="0">
                <a:latin typeface="Linux Biolinum G" panose="02000503000000000000" pitchFamily="2" charset="0"/>
                <a:ea typeface="Linux Biolinum G" panose="02000503000000000000" pitchFamily="2" charset="0"/>
                <a:cs typeface="Linux Biolinum G" panose="02000503000000000000" pitchFamily="2" charset="0"/>
              </a:rPr>
              <a:t>Emoce. Může to být hrozná nuda. 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cs-CZ" sz="2800" dirty="0" smtClean="0">
                <a:latin typeface="Linux Biolinum G" panose="02000503000000000000" pitchFamily="2" charset="0"/>
                <a:ea typeface="Linux Biolinum G" panose="02000503000000000000" pitchFamily="2" charset="0"/>
                <a:cs typeface="Linux Biolinum G" panose="02000503000000000000" pitchFamily="2" charset="0"/>
              </a:rPr>
              <a:t>Proto se snažím spojit čísla 2 a 3. </a:t>
            </a:r>
          </a:p>
          <a:p>
            <a:pPr algn="l"/>
            <a:endParaRPr lang="cs-CZ" sz="2800" dirty="0">
              <a:latin typeface="Linux Biolinum G" panose="02000503000000000000" pitchFamily="2" charset="0"/>
              <a:ea typeface="Linux Biolinum G" panose="02000503000000000000" pitchFamily="2" charset="0"/>
              <a:cs typeface="Linux Biolinum G" panose="02000503000000000000" pitchFamily="2" charset="0"/>
            </a:endParaRPr>
          </a:p>
          <a:p>
            <a:pPr marL="514350" lvl="0" indent="-514350" algn="l">
              <a:buFont typeface="+mj-lt"/>
              <a:buAutoNum type="arabicPeriod"/>
            </a:pPr>
            <a:endParaRPr lang="cs-CZ" sz="2800" b="1" dirty="0">
              <a:latin typeface="Linux Biolinum G" panose="02000503000000000000" pitchFamily="2" charset="0"/>
              <a:ea typeface="Linux Biolinum G" panose="02000503000000000000" pitchFamily="2" charset="0"/>
              <a:cs typeface="Linux Biolinum G" panose="02000503000000000000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endParaRPr lang="cs-CZ" sz="2800" dirty="0">
              <a:latin typeface="Linux Biolinum G" panose="02000503000000000000" pitchFamily="2" charset="0"/>
              <a:ea typeface="Linux Biolinum G" panose="02000503000000000000" pitchFamily="2" charset="0"/>
              <a:cs typeface="Linux Biolinum G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8859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64725"/>
            <a:ext cx="10515600" cy="3064476"/>
          </a:xfrm>
        </p:spPr>
        <p:txBody>
          <a:bodyPr/>
          <a:lstStyle/>
          <a:p>
            <a:r>
              <a:rPr lang="cs-CZ" dirty="0"/>
              <a:t>Máme nějaký vzorový text, poté úkol: popište svoji rodinu. Cíl: rozlišuje můj/moje. Učí se nazvat profese, případně používá základní slovesa v přítomném čase. </a:t>
            </a:r>
          </a:p>
          <a:p>
            <a:r>
              <a:rPr lang="cs-CZ" dirty="0"/>
              <a:t>Popište svoji poslední dovolenou. Použijte následující slovesa v minulém čase. Nebo prostě pište v minulém čase a dejte si pozor na pozici pomocného slovesa být.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1134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5270" y="2604100"/>
            <a:ext cx="10515600" cy="967003"/>
          </a:xfrm>
        </p:spPr>
        <p:txBody>
          <a:bodyPr/>
          <a:lstStyle/>
          <a:p>
            <a:r>
              <a:rPr lang="cs-CZ" dirty="0"/>
              <a:t>Napište mi o člověku, který vás v životě nejvíce ovlivnil. Kdo to je? Jaký k němu máte vztah? Co bylo to, čím vás ovlivnil.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62571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cs-CZ" dirty="0" smtClean="0">
                <a:latin typeface="Linux Biolinum G" panose="02000503000000000000" pitchFamily="2" charset="0"/>
                <a:ea typeface="Linux Biolinum G" panose="02000503000000000000" pitchFamily="2" charset="0"/>
                <a:cs typeface="Linux Biolinum G" panose="02000503000000000000" pitchFamily="2" charset="0"/>
              </a:rPr>
              <a:t>Různé vrstvy </a:t>
            </a:r>
            <a:endParaRPr lang="cs-CZ" dirty="0">
              <a:latin typeface="Linux Biolinum G" panose="02000503000000000000" pitchFamily="2" charset="0"/>
              <a:ea typeface="Linux Biolinum G" panose="02000503000000000000" pitchFamily="2" charset="0"/>
              <a:cs typeface="Linux Biolinum G" panose="02000503000000000000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28584"/>
            <a:ext cx="10515600" cy="5729416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Linux Biolinum G" panose="02000503000000000000" pitchFamily="2" charset="0"/>
                <a:ea typeface="Linux Biolinum G" panose="02000503000000000000" pitchFamily="2" charset="0"/>
                <a:cs typeface="Linux Biolinum G" panose="02000503000000000000" pitchFamily="2" charset="0"/>
              </a:rPr>
              <a:t>Dovednosti</a:t>
            </a:r>
          </a:p>
          <a:p>
            <a:pPr marL="0" indent="0" algn="ctr">
              <a:buNone/>
            </a:pPr>
            <a:r>
              <a:rPr lang="cs-CZ" dirty="0" smtClean="0">
                <a:latin typeface="Linux Biolinum G" panose="02000503000000000000" pitchFamily="2" charset="0"/>
                <a:ea typeface="Linux Biolinum G" panose="02000503000000000000" pitchFamily="2" charset="0"/>
                <a:cs typeface="Linux Biolinum G" panose="02000503000000000000" pitchFamily="2" charset="0"/>
              </a:rPr>
              <a:t>Čtení – Poslech – Psaní – Gramatika</a:t>
            </a:r>
          </a:p>
          <a:p>
            <a:r>
              <a:rPr lang="cs-CZ" b="1" dirty="0" smtClean="0">
                <a:latin typeface="Linux Biolinum G" panose="02000503000000000000" pitchFamily="2" charset="0"/>
                <a:ea typeface="Linux Biolinum G" panose="02000503000000000000" pitchFamily="2" charset="0"/>
                <a:cs typeface="Linux Biolinum G" panose="02000503000000000000" pitchFamily="2" charset="0"/>
              </a:rPr>
              <a:t>Didaktické postupy</a:t>
            </a:r>
          </a:p>
          <a:p>
            <a:endParaRPr lang="cs-CZ" dirty="0" smtClean="0">
              <a:latin typeface="Linux Biolinum G" panose="02000503000000000000" pitchFamily="2" charset="0"/>
              <a:ea typeface="Linux Biolinum G" panose="02000503000000000000" pitchFamily="2" charset="0"/>
              <a:cs typeface="Linux Biolinum G" panose="02000503000000000000" pitchFamily="2" charset="0"/>
            </a:endParaRPr>
          </a:p>
          <a:p>
            <a:pPr marL="0" indent="0" algn="ctr">
              <a:buNone/>
            </a:pPr>
            <a:r>
              <a:rPr lang="cs-CZ" dirty="0" smtClean="0">
                <a:latin typeface="Linux Biolinum G" panose="02000503000000000000" pitchFamily="2" charset="0"/>
                <a:ea typeface="Linux Biolinum G" panose="02000503000000000000" pitchFamily="2" charset="0"/>
                <a:cs typeface="Linux Biolinum G" panose="02000503000000000000" pitchFamily="2" charset="0"/>
              </a:rPr>
              <a:t>Otevřené úkoly – </a:t>
            </a:r>
            <a:r>
              <a:rPr lang="cs-CZ" dirty="0">
                <a:latin typeface="Linux Biolinum G" panose="02000503000000000000" pitchFamily="2" charset="0"/>
                <a:ea typeface="Linux Biolinum G" panose="02000503000000000000" pitchFamily="2" charset="0"/>
                <a:cs typeface="Linux Biolinum G" panose="02000503000000000000" pitchFamily="2" charset="0"/>
              </a:rPr>
              <a:t>Ř</a:t>
            </a:r>
            <a:r>
              <a:rPr lang="cs-CZ" dirty="0" smtClean="0">
                <a:latin typeface="Linux Biolinum G" panose="02000503000000000000" pitchFamily="2" charset="0"/>
                <a:ea typeface="Linux Biolinum G" panose="02000503000000000000" pitchFamily="2" charset="0"/>
                <a:cs typeface="Linux Biolinum G" panose="02000503000000000000" pitchFamily="2" charset="0"/>
              </a:rPr>
              <a:t>ízené interaktivní psaní – </a:t>
            </a:r>
            <a:r>
              <a:rPr lang="cs-CZ" dirty="0" err="1" smtClean="0">
                <a:latin typeface="Linux Biolinum G" panose="02000503000000000000" pitchFamily="2" charset="0"/>
                <a:ea typeface="Linux Biolinum G" panose="02000503000000000000" pitchFamily="2" charset="0"/>
                <a:cs typeface="Linux Biolinum G" panose="02000503000000000000" pitchFamily="2" charset="0"/>
              </a:rPr>
              <a:t>Drilová</a:t>
            </a:r>
            <a:r>
              <a:rPr lang="cs-CZ" dirty="0" smtClean="0">
                <a:latin typeface="Linux Biolinum G" panose="02000503000000000000" pitchFamily="2" charset="0"/>
                <a:ea typeface="Linux Biolinum G" panose="02000503000000000000" pitchFamily="2" charset="0"/>
                <a:cs typeface="Linux Biolinum G" panose="02000503000000000000" pitchFamily="2" charset="0"/>
              </a:rPr>
              <a:t> interaktivní cvičení – různé úkoly k poslechu/čtení – trénování diakritiky – práce se různými vrstvami jazyka: morfologie, slovotvorba, význam slov, styl</a:t>
            </a:r>
          </a:p>
          <a:p>
            <a:endParaRPr lang="cs-CZ" dirty="0" smtClean="0">
              <a:latin typeface="Linux Biolinum G" panose="02000503000000000000" pitchFamily="2" charset="0"/>
              <a:ea typeface="Linux Biolinum G" panose="02000503000000000000" pitchFamily="2" charset="0"/>
              <a:cs typeface="Linux Biolinum G" panose="02000503000000000000" pitchFamily="2" charset="0"/>
            </a:endParaRPr>
          </a:p>
          <a:p>
            <a:r>
              <a:rPr lang="cs-CZ" b="1" dirty="0" smtClean="0">
                <a:latin typeface="Linux Biolinum G" panose="02000503000000000000" pitchFamily="2" charset="0"/>
                <a:ea typeface="Linux Biolinum G" panose="02000503000000000000" pitchFamily="2" charset="0"/>
                <a:cs typeface="Linux Biolinum G" panose="02000503000000000000" pitchFamily="2" charset="0"/>
              </a:rPr>
              <a:t>Propojení jazyka a kultury</a:t>
            </a:r>
          </a:p>
          <a:p>
            <a:pPr marL="0" indent="0" algn="ctr">
              <a:buNone/>
            </a:pPr>
            <a:endParaRPr lang="cs-CZ" dirty="0" smtClean="0">
              <a:latin typeface="Linux Biolinum G" panose="02000503000000000000" pitchFamily="2" charset="0"/>
              <a:ea typeface="Linux Biolinum G" panose="02000503000000000000" pitchFamily="2" charset="0"/>
              <a:cs typeface="Linux Biolinum G" panose="02000503000000000000" pitchFamily="2" charset="0"/>
            </a:endParaRPr>
          </a:p>
          <a:p>
            <a:pPr marL="0" indent="0" algn="ctr">
              <a:buNone/>
            </a:pPr>
            <a:r>
              <a:rPr lang="cs-CZ" dirty="0" smtClean="0">
                <a:latin typeface="Linux Biolinum G" panose="02000503000000000000" pitchFamily="2" charset="0"/>
                <a:ea typeface="Linux Biolinum G" panose="02000503000000000000" pitchFamily="2" charset="0"/>
                <a:cs typeface="Linux Biolinum G" panose="02000503000000000000" pitchFamily="2" charset="0"/>
              </a:rPr>
              <a:t>I při morfologickém cvičení je možné studenta rozvíjet a vzdělávat.</a:t>
            </a:r>
          </a:p>
        </p:txBody>
      </p:sp>
    </p:spTree>
    <p:extLst>
      <p:ext uri="{BB962C8B-B14F-4D97-AF65-F5344CB8AC3E}">
        <p14:creationId xmlns:p14="http://schemas.microsoft.com/office/powerpoint/2010/main" val="208067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91" y="0"/>
            <a:ext cx="10758617" cy="684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91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238</Words>
  <Application>Microsoft Office PowerPoint</Application>
  <PresentationFormat>Širokoúhlá obrazovka</PresentationFormat>
  <Paragraphs>31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Linux Biolinum G</vt:lpstr>
      <vt:lpstr>Motiv Office</vt:lpstr>
      <vt:lpstr>Kurzy psaní -&gt; E-learning v Centru pro integraci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Různé vrstvy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Radim Ošmera</dc:creator>
  <cp:lastModifiedBy>Radim Ošmera</cp:lastModifiedBy>
  <cp:revision>10</cp:revision>
  <dcterms:created xsi:type="dcterms:W3CDTF">2018-03-25T11:19:15Z</dcterms:created>
  <dcterms:modified xsi:type="dcterms:W3CDTF">2018-03-26T08:35:16Z</dcterms:modified>
</cp:coreProperties>
</file>