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8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83" r:id="rId63"/>
    <p:sldId id="319" r:id="rId64"/>
    <p:sldId id="320" r:id="rId65"/>
    <p:sldId id="321" r:id="rId66"/>
    <p:sldId id="322" r:id="rId67"/>
    <p:sldId id="323" r:id="rId68"/>
    <p:sldId id="324" r:id="rId69"/>
    <p:sldId id="328" r:id="rId70"/>
    <p:sldId id="325" r:id="rId71"/>
    <p:sldId id="318" r:id="rId72"/>
    <p:sldId id="326" r:id="rId73"/>
    <p:sldId id="327" r:id="rId74"/>
    <p:sldId id="329" r:id="rId75"/>
    <p:sldId id="330" r:id="rId76"/>
    <p:sldId id="331" r:id="rId77"/>
    <p:sldId id="332" r:id="rId78"/>
    <p:sldId id="335" r:id="rId79"/>
    <p:sldId id="333" r:id="rId80"/>
    <p:sldId id="334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2" r:id="rId97"/>
    <p:sldId id="351" r:id="rId98"/>
    <p:sldId id="353" r:id="rId99"/>
    <p:sldId id="354" r:id="rId100"/>
    <p:sldId id="355" r:id="rId101"/>
    <p:sldId id="362" r:id="rId102"/>
    <p:sldId id="356" r:id="rId103"/>
    <p:sldId id="361" r:id="rId104"/>
    <p:sldId id="363" r:id="rId105"/>
    <p:sldId id="364" r:id="rId106"/>
    <p:sldId id="365" r:id="rId107"/>
    <p:sldId id="366" r:id="rId108"/>
    <p:sldId id="367" r:id="rId109"/>
    <p:sldId id="368" r:id="rId110"/>
    <p:sldId id="369" r:id="rId111"/>
    <p:sldId id="370" r:id="rId112"/>
    <p:sldId id="371" r:id="rId113"/>
    <p:sldId id="372" r:id="rId114"/>
    <p:sldId id="373" r:id="rId115"/>
    <p:sldId id="374" r:id="rId116"/>
    <p:sldId id="375" r:id="rId117"/>
    <p:sldId id="376" r:id="rId118"/>
    <p:sldId id="378" r:id="rId119"/>
    <p:sldId id="379" r:id="rId120"/>
    <p:sldId id="380" r:id="rId121"/>
    <p:sldId id="381" r:id="rId122"/>
    <p:sldId id="377" r:id="rId123"/>
    <p:sldId id="382" r:id="rId1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138BC-B909-4BFC-BBCD-7466D934A53B}" type="datetimeFigureOut">
              <a:rPr lang="cs-CZ" smtClean="0"/>
              <a:pPr/>
              <a:t>10.2.2018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Personální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Povolání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Činnost, pro kterou byl jedinec vyučen nebo vyškolen a má na to určitý dokument</a:t>
            </a:r>
          </a:p>
          <a:p>
            <a:r>
              <a:rPr lang="cs-CZ" dirty="0" smtClean="0"/>
              <a:t>Doživotní charakteristika jedince</a:t>
            </a:r>
          </a:p>
          <a:p>
            <a:r>
              <a:rPr lang="cs-CZ" dirty="0" smtClean="0"/>
              <a:t>Mohou se přidávat další povolání</a:t>
            </a:r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Časová nebo základní mzda,plat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Jednoduchá administrativa, plánování</a:t>
            </a:r>
          </a:p>
          <a:p>
            <a:r>
              <a:rPr lang="cs-CZ" dirty="0" smtClean="0"/>
              <a:t>Srozumitelná pro pracovníky</a:t>
            </a:r>
          </a:p>
          <a:p>
            <a:r>
              <a:rPr lang="cs-CZ" dirty="0" smtClean="0"/>
              <a:t>Lze kombinovat s jinými formami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Omezený pobídkový účinek</a:t>
            </a:r>
          </a:p>
          <a:p>
            <a:r>
              <a:rPr lang="cs-CZ" dirty="0" smtClean="0"/>
              <a:t>Vyžaduje intenzívnější kontrolu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Časová (základní) mzda- 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a kvalitu práce lze obtížně měřit</a:t>
            </a:r>
          </a:p>
          <a:p>
            <a:r>
              <a:rPr lang="cs-CZ" dirty="0" smtClean="0"/>
              <a:t>Množství a tempo práce nemůže pracovník ovlivnit</a:t>
            </a:r>
          </a:p>
          <a:p>
            <a:r>
              <a:rPr lang="cs-CZ" dirty="0" smtClean="0"/>
              <a:t>Potřeba práce není rovnoměrná</a:t>
            </a:r>
          </a:p>
          <a:p>
            <a:r>
              <a:rPr lang="cs-CZ" dirty="0" smtClean="0"/>
              <a:t>Jsou důležitější jiné charakteristiky výkonu než množství</a:t>
            </a:r>
          </a:p>
          <a:p>
            <a:r>
              <a:rPr lang="cs-CZ" dirty="0" smtClean="0"/>
              <a:t>Orientace na kvalitu</a:t>
            </a:r>
          </a:p>
          <a:p>
            <a:r>
              <a:rPr lang="cs-CZ" dirty="0" smtClean="0"/>
              <a:t>Kombinace se mzdou za 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896440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Výkonové – pobídkové formy</a:t>
            </a:r>
          </a:p>
          <a:p>
            <a:r>
              <a:rPr lang="cs-CZ" dirty="0" smtClean="0"/>
              <a:t>3 podmínky: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Přesné a spravedlivé </a:t>
            </a:r>
            <a:r>
              <a:rPr lang="cs-CZ" smtClean="0"/>
              <a:t>hodnocení </a:t>
            </a:r>
            <a:r>
              <a:rPr lang="cs-CZ" smtClean="0"/>
              <a:t>pracovníka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Jasný vztah mezi výkonem a odměnou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Stanovena škála standardní výkon – nadstandardní – přijatelný - nepřijatelný</a:t>
            </a:r>
            <a:endParaRPr lang="cs-CZ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/>
              <a:t>Z</a:t>
            </a:r>
            <a:r>
              <a:rPr lang="cs-CZ" dirty="0" smtClean="0"/>
              <a:t>lepšení hospodářské situace firmy</a:t>
            </a:r>
          </a:p>
          <a:p>
            <a:r>
              <a:rPr lang="cs-CZ" dirty="0" smtClean="0"/>
              <a:t>Zvýšení pracovní morálky</a:t>
            </a:r>
          </a:p>
          <a:p>
            <a:r>
              <a:rPr lang="cs-CZ" dirty="0" smtClean="0"/>
              <a:t>Vyšší spokojenost pracovníků (možnost vyššího výdělku)</a:t>
            </a:r>
          </a:p>
          <a:p>
            <a:r>
              <a:rPr lang="cs-CZ" dirty="0" smtClean="0"/>
              <a:t>Zlepšení týmové práce</a:t>
            </a:r>
          </a:p>
          <a:p>
            <a:r>
              <a:rPr lang="cs-CZ" dirty="0" smtClean="0"/>
              <a:t>Zvýšení </a:t>
            </a:r>
            <a:r>
              <a:rPr lang="cs-CZ" smtClean="0"/>
              <a:t>zájmu </a:t>
            </a:r>
            <a:r>
              <a:rPr lang="cs-CZ" smtClean="0"/>
              <a:t>pracovníka </a:t>
            </a:r>
            <a:r>
              <a:rPr lang="cs-CZ" dirty="0" smtClean="0"/>
              <a:t>o prosperitu firmy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Obtížné zavádění, vyžaduje značnou přípravu</a:t>
            </a:r>
          </a:p>
          <a:p>
            <a:r>
              <a:rPr lang="cs-CZ" dirty="0" smtClean="0"/>
              <a:t>Obtížné a časově náročné kontrolování</a:t>
            </a:r>
          </a:p>
          <a:p>
            <a:r>
              <a:rPr lang="cs-CZ" dirty="0" smtClean="0"/>
              <a:t>Rivalita a z ní plynoucí konflikty</a:t>
            </a:r>
          </a:p>
          <a:p>
            <a:r>
              <a:rPr lang="cs-CZ" dirty="0" smtClean="0"/>
              <a:t>Orientace na výkon se může negativně projevit v zanedbávání ochrany zdraví,bezpečnosti, v nemocnosti a úrazovosti</a:t>
            </a:r>
          </a:p>
          <a:p>
            <a:r>
              <a:rPr lang="cs-CZ" dirty="0" smtClean="0"/>
              <a:t>Možné zhoršení kvality </a:t>
            </a:r>
          </a:p>
          <a:p>
            <a:r>
              <a:rPr lang="cs-CZ" dirty="0" smtClean="0"/>
              <a:t>Obtížné plánování mzdových prostředků</a:t>
            </a:r>
          </a:p>
          <a:p>
            <a:r>
              <a:rPr lang="cs-CZ" dirty="0" smtClean="0"/>
              <a:t>U skupinového výkonu obtížné specifikovat výkon jednotlivce</a:t>
            </a:r>
            <a:endParaRPr lang="cs-CZ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Posiluje </a:t>
            </a:r>
            <a:r>
              <a:rPr lang="cs-CZ" smtClean="0"/>
              <a:t>sounáležitost </a:t>
            </a:r>
            <a:r>
              <a:rPr lang="cs-CZ" smtClean="0"/>
              <a:t>pracovníka </a:t>
            </a:r>
            <a:r>
              <a:rPr lang="cs-CZ" dirty="0" smtClean="0"/>
              <a:t>s firmou</a:t>
            </a:r>
          </a:p>
          <a:p>
            <a:r>
              <a:rPr lang="cs-CZ" dirty="0" smtClean="0"/>
              <a:t>Zlepšuje klima </a:t>
            </a:r>
            <a:r>
              <a:rPr lang="cs-CZ" smtClean="0"/>
              <a:t>mezi </a:t>
            </a:r>
            <a:r>
              <a:rPr lang="cs-CZ" smtClean="0"/>
              <a:t>pracovníky </a:t>
            </a:r>
            <a:r>
              <a:rPr lang="cs-CZ" dirty="0" smtClean="0"/>
              <a:t>a vedením firmy</a:t>
            </a:r>
          </a:p>
          <a:p>
            <a:r>
              <a:rPr lang="cs-CZ" smtClean="0"/>
              <a:t>Pracovníci </a:t>
            </a:r>
            <a:r>
              <a:rPr lang="cs-CZ" dirty="0" smtClean="0"/>
              <a:t>mají zájem na lepším řízení firmy – osobní iniciativa</a:t>
            </a:r>
          </a:p>
          <a:p>
            <a:r>
              <a:rPr lang="cs-CZ" dirty="0" smtClean="0"/>
              <a:t>Levnější a jednodušší než individuální nebo skupinové odměňování</a:t>
            </a:r>
            <a:endParaRPr lang="cs-CZ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Přímý pobídkový vliv na pracovníka je menší, při snížení </a:t>
            </a:r>
            <a:r>
              <a:rPr lang="cs-CZ" dirty="0" err="1" smtClean="0"/>
              <a:t>celofiremního</a:t>
            </a:r>
            <a:r>
              <a:rPr lang="cs-CZ" dirty="0" smtClean="0"/>
              <a:t> výkonu může vzbudit negativní reakce</a:t>
            </a:r>
          </a:p>
          <a:p>
            <a:r>
              <a:rPr lang="cs-CZ" dirty="0" smtClean="0"/>
              <a:t>Pro </a:t>
            </a:r>
            <a:r>
              <a:rPr lang="cs-CZ" smtClean="0"/>
              <a:t>některé </a:t>
            </a:r>
            <a:r>
              <a:rPr lang="cs-CZ" smtClean="0"/>
              <a:t>pracovníky </a:t>
            </a:r>
            <a:r>
              <a:rPr lang="cs-CZ" dirty="0" smtClean="0"/>
              <a:t>může být systém těžko srozumitelný</a:t>
            </a:r>
          </a:p>
          <a:p>
            <a:r>
              <a:rPr lang="cs-CZ" dirty="0" smtClean="0"/>
              <a:t>Změny </a:t>
            </a:r>
            <a:r>
              <a:rPr lang="cs-CZ" dirty="0" err="1" smtClean="0"/>
              <a:t>celofiremního</a:t>
            </a:r>
            <a:r>
              <a:rPr lang="cs-CZ" dirty="0" smtClean="0"/>
              <a:t> výkonu mohou být ovlivněny vnějšími faktory</a:t>
            </a:r>
          </a:p>
          <a:p>
            <a:pPr>
              <a:buNone/>
            </a:pPr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Vhodné tam,kde </a:t>
            </a:r>
          </a:p>
          <a:p>
            <a:r>
              <a:rPr lang="cs-CZ" dirty="0" smtClean="0"/>
              <a:t>je vysoká důvěra mezi pracovníky a vedením firmy</a:t>
            </a:r>
          </a:p>
          <a:p>
            <a:r>
              <a:rPr lang="cs-CZ" dirty="0" smtClean="0"/>
              <a:t>firma má přesnou evidenci výroby, prodeje,nákladů, atd.. </a:t>
            </a:r>
          </a:p>
          <a:p>
            <a:r>
              <a:rPr lang="cs-CZ" dirty="0" smtClean="0"/>
              <a:t>firma je schopna řádně odvodit a přiměřeně rozdělit odměny podle všeobecně známých kritérií</a:t>
            </a:r>
            <a:endParaRPr lang="cs-CZ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Podstatou je dohoda (smlouva) o pracovním výkonu, odpovídajícím vzdělávání a rozvoji pracovníka</a:t>
            </a:r>
          </a:p>
          <a:p>
            <a:r>
              <a:rPr lang="cs-CZ" dirty="0" smtClean="0"/>
              <a:t>Dohoda obsahuje závazky obou stran</a:t>
            </a:r>
          </a:p>
          <a:p>
            <a:r>
              <a:rPr lang="cs-CZ" dirty="0" smtClean="0"/>
              <a:t>Dohoda je zpravidla roční</a:t>
            </a:r>
          </a:p>
          <a:p>
            <a:r>
              <a:rPr lang="cs-CZ" dirty="0" smtClean="0"/>
              <a:t>Jedná se o neustálý, soustavný a evoluční proces během něhož se zlepšuje pracovní výkon</a:t>
            </a:r>
            <a:endParaRPr lang="cs-CZ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Spoléhá spíše na shodu a součinnost než na kontrolu a přikazování</a:t>
            </a:r>
          </a:p>
          <a:p>
            <a:r>
              <a:rPr lang="cs-CZ" dirty="0" smtClean="0"/>
              <a:t>Vyžaduje soustavnou zpětnou vazbu shora i zdola</a:t>
            </a:r>
          </a:p>
          <a:p>
            <a:r>
              <a:rPr lang="cs-CZ" dirty="0" smtClean="0"/>
              <a:t>Měla by se uplatňovat u </a:t>
            </a:r>
            <a:r>
              <a:rPr lang="cs-CZ" smtClean="0"/>
              <a:t>všech </a:t>
            </a:r>
            <a:r>
              <a:rPr lang="cs-CZ" smtClean="0"/>
              <a:t>pracovníků </a:t>
            </a:r>
            <a:r>
              <a:rPr lang="cs-CZ" dirty="0" smtClean="0"/>
              <a:t>bez rozdílu a neměla by se </a:t>
            </a:r>
            <a:r>
              <a:rPr lang="cs-CZ" dirty="0" err="1" smtClean="0"/>
              <a:t>prvořadě</a:t>
            </a:r>
            <a:r>
              <a:rPr lang="cs-CZ" dirty="0" smtClean="0"/>
              <a:t> zaměřovat na vazbu na peněžní odměnu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Postupně nahrazuje termín pracovní místo</a:t>
            </a:r>
          </a:p>
          <a:p>
            <a:r>
              <a:rPr lang="cs-CZ" dirty="0" smtClean="0"/>
              <a:t>Větší flexibilita</a:t>
            </a:r>
          </a:p>
          <a:p>
            <a:r>
              <a:rPr lang="cs-CZ" dirty="0" smtClean="0"/>
              <a:t>Vyjadřuje také specifické formy chování potřebné k vykonávání určitého úkolu</a:t>
            </a:r>
            <a:endParaRPr lang="cs-CZ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vzájemné pochopení toho, </a:t>
            </a:r>
            <a:r>
              <a:rPr lang="cs-CZ" b="1" dirty="0" smtClean="0"/>
              <a:t>čeho má být dosaženo</a:t>
            </a:r>
            <a:r>
              <a:rPr lang="cs-CZ" dirty="0" smtClean="0"/>
              <a:t>, i rámec pro řízení a rozvíjení lidí zajišťující, </a:t>
            </a:r>
            <a:r>
              <a:rPr lang="cs-CZ" b="1" dirty="0" smtClean="0"/>
              <a:t>že toho </a:t>
            </a:r>
            <a:r>
              <a:rPr lang="cs-CZ" b="1" smtClean="0"/>
              <a:t>bude </a:t>
            </a:r>
            <a:r>
              <a:rPr lang="cs-CZ" b="1" smtClean="0"/>
              <a:t>dosaženo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Etické zásady:</a:t>
            </a:r>
          </a:p>
          <a:p>
            <a:r>
              <a:rPr lang="cs-CZ" dirty="0" smtClean="0"/>
              <a:t>Respektování jedince</a:t>
            </a:r>
          </a:p>
          <a:p>
            <a:r>
              <a:rPr lang="cs-CZ" dirty="0" smtClean="0"/>
              <a:t>Vzájemný respekt</a:t>
            </a:r>
          </a:p>
          <a:p>
            <a:r>
              <a:rPr lang="cs-CZ" dirty="0" smtClean="0"/>
              <a:t>Procedurální spravedlnost</a:t>
            </a:r>
          </a:p>
          <a:p>
            <a:r>
              <a:rPr lang="cs-CZ" dirty="0" smtClean="0"/>
              <a:t>Průhlednost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výkonu-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Definování role pracovníka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Projednání a uzavření dohody o pracovním výkonu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Projednání a uzavření dohody o rozvoji schopností p. – vypracování </a:t>
            </a:r>
            <a:r>
              <a:rPr lang="cs-CZ" b="1" dirty="0" smtClean="0"/>
              <a:t>plánu osobního rozvoje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Řízení pracovního výkonu v průběhu období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zkoumání a posouzení pracovního výkonu</a:t>
            </a:r>
            <a:endParaRPr lang="cs-CZ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Pro vedoucí pracovníky:</a:t>
            </a:r>
          </a:p>
          <a:p>
            <a:r>
              <a:rPr lang="cs-CZ" dirty="0" smtClean="0"/>
              <a:t>Výrazně omezuje výskyt situací, </a:t>
            </a:r>
            <a:r>
              <a:rPr lang="cs-CZ" smtClean="0"/>
              <a:t>kdy </a:t>
            </a:r>
            <a:r>
              <a:rPr lang="cs-CZ" smtClean="0"/>
              <a:t>pracovník </a:t>
            </a:r>
            <a:r>
              <a:rPr lang="cs-CZ" dirty="0" smtClean="0"/>
              <a:t>neví, co dělat, jak to dělat a za co je zodpovědný</a:t>
            </a:r>
          </a:p>
          <a:p>
            <a:r>
              <a:rPr lang="cs-CZ" dirty="0" smtClean="0"/>
              <a:t>Soustavná komunikace zajišťuje včasnou a přiměřenou informovanost</a:t>
            </a:r>
          </a:p>
          <a:p>
            <a:r>
              <a:rPr lang="cs-CZ" dirty="0" smtClean="0"/>
              <a:t>Snižuje výskyt chyb a omylů,zejména jejich opakování</a:t>
            </a:r>
            <a:endParaRPr lang="cs-CZ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Pro pracovníky:</a:t>
            </a:r>
          </a:p>
          <a:p>
            <a:r>
              <a:rPr lang="cs-CZ" dirty="0" smtClean="0"/>
              <a:t>Prostor k diskuzi o práci</a:t>
            </a:r>
          </a:p>
          <a:p>
            <a:r>
              <a:rPr lang="cs-CZ" dirty="0" smtClean="0"/>
              <a:t>Společné řešení problémů</a:t>
            </a:r>
          </a:p>
          <a:p>
            <a:r>
              <a:rPr lang="cs-CZ" dirty="0" smtClean="0"/>
              <a:t>Jasně vyjádřená očekávání, pravomoci</a:t>
            </a:r>
          </a:p>
          <a:p>
            <a:r>
              <a:rPr lang="cs-CZ" dirty="0" smtClean="0"/>
              <a:t>Vize budoucnosti</a:t>
            </a:r>
          </a:p>
          <a:p>
            <a:r>
              <a:rPr lang="cs-CZ" dirty="0" smtClean="0"/>
              <a:t>Spravedlivé odměňování</a:t>
            </a:r>
            <a:endParaRPr lang="cs-CZ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 pro firmu:</a:t>
            </a:r>
          </a:p>
          <a:p>
            <a:r>
              <a:rPr lang="cs-CZ" dirty="0" smtClean="0"/>
              <a:t>Zlepšování pracovního výkonu celé firmy</a:t>
            </a:r>
          </a:p>
          <a:p>
            <a:r>
              <a:rPr lang="cs-CZ" dirty="0" smtClean="0"/>
              <a:t>Provázanost cílů s konkrétními činnostmi</a:t>
            </a:r>
          </a:p>
          <a:p>
            <a:r>
              <a:rPr lang="cs-CZ" dirty="0" smtClean="0"/>
              <a:t>Zlepšování komunikace, zpětná vazba</a:t>
            </a:r>
          </a:p>
          <a:p>
            <a:r>
              <a:rPr lang="cs-CZ" dirty="0" smtClean="0"/>
              <a:t>Spokojenost a loajalita pracovníků</a:t>
            </a:r>
          </a:p>
          <a:p>
            <a:r>
              <a:rPr lang="cs-CZ" dirty="0" smtClean="0"/>
              <a:t>Klesají náklady, zlepšují se služby zákazníkům</a:t>
            </a:r>
          </a:p>
          <a:p>
            <a:r>
              <a:rPr lang="cs-CZ" dirty="0" smtClean="0"/>
              <a:t>Flexibilita firmy</a:t>
            </a:r>
            <a:endParaRPr lang="cs-CZ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talentů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Hlavní strategie:</a:t>
            </a:r>
          </a:p>
          <a:p>
            <a:r>
              <a:rPr lang="cs-CZ" b="1" dirty="0" smtClean="0"/>
              <a:t>Strategie získávání talentů</a:t>
            </a:r>
          </a:p>
          <a:p>
            <a:r>
              <a:rPr lang="cs-CZ" b="1" dirty="0" smtClean="0"/>
              <a:t>Strategie stabilizace talentů</a:t>
            </a:r>
            <a:endParaRPr lang="cs-CZ" b="1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lidského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Posun od pohledu na pracovníky jako nákladovou položku k pohledu na pracovníky jako aktiva, jmění, největší bohatství organizace</a:t>
            </a:r>
          </a:p>
          <a:p>
            <a:r>
              <a:rPr lang="cs-CZ" dirty="0" smtClean="0"/>
              <a:t>Lidský kapitál</a:t>
            </a:r>
          </a:p>
          <a:p>
            <a:r>
              <a:rPr lang="cs-CZ" dirty="0" smtClean="0"/>
              <a:t>Intelektuální kapitál</a:t>
            </a:r>
          </a:p>
          <a:p>
            <a:r>
              <a:rPr lang="cs-CZ" dirty="0" smtClean="0"/>
              <a:t>Společenský kapitál</a:t>
            </a:r>
          </a:p>
          <a:p>
            <a:r>
              <a:rPr lang="cs-CZ" dirty="0" smtClean="0"/>
              <a:t>Organizační kapitál</a:t>
            </a:r>
            <a:endParaRPr lang="cs-CZ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Lidský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Lidský kapitál, společenský a organizační tvoří dohromady intelektuální kapitál</a:t>
            </a:r>
          </a:p>
          <a:p>
            <a:r>
              <a:rPr lang="cs-CZ" dirty="0" smtClean="0"/>
              <a:t>Princip synergie</a:t>
            </a:r>
          </a:p>
          <a:p>
            <a:r>
              <a:rPr lang="cs-CZ" dirty="0" smtClean="0"/>
              <a:t>Tvořen vrozenými schopnostmi a osvojenými znalostmi a přístupy (chováním)</a:t>
            </a:r>
            <a:endParaRPr lang="cs-CZ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Společenský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a narůstá přeměnou – zespolečenšťováním -  části lidského kapitálu,tedy znalostí a dovedností ukrytých v hlavách jedinců</a:t>
            </a:r>
          </a:p>
          <a:p>
            <a:r>
              <a:rPr lang="cs-CZ" dirty="0" smtClean="0"/>
              <a:t>Znalosti a dovednosti se stávají volně přístupným souborem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Odborné schopnosti</a:t>
            </a:r>
            <a:r>
              <a:rPr lang="cs-CZ" dirty="0" smtClean="0"/>
              <a:t>, odborná způsobilost, kvalifikace (tzv. „tvrdé“ schopnosti)</a:t>
            </a:r>
          </a:p>
          <a:p>
            <a:r>
              <a:rPr lang="cs-CZ" b="1" dirty="0" smtClean="0"/>
              <a:t>Schopnosti chování</a:t>
            </a:r>
            <a:r>
              <a:rPr lang="cs-CZ" dirty="0" smtClean="0"/>
              <a:t>, neboli odpovídající, žádoucí, efektivní pracovní chování (tzv.“měkké“ schopnosti)</a:t>
            </a:r>
            <a:endParaRPr lang="cs-CZ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Institucionalizované znalosti a dovednosti vlastněné organizací</a:t>
            </a:r>
          </a:p>
          <a:p>
            <a:r>
              <a:rPr lang="cs-CZ" dirty="0" smtClean="0"/>
              <a:t>Databáze,manuály</a:t>
            </a:r>
            <a:endParaRPr lang="cs-CZ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Intelektuální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Zásoby a toky znalostí a dovedností, které jsou organizaci k dispozici</a:t>
            </a:r>
          </a:p>
          <a:p>
            <a:r>
              <a:rPr lang="cs-CZ" dirty="0" smtClean="0"/>
              <a:t>Rozvíjí a mění se v čase</a:t>
            </a:r>
            <a:endParaRPr lang="cs-CZ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Povinná </a:t>
            </a:r>
            <a:r>
              <a:rPr lang="cs-CZ" dirty="0" smtClean="0"/>
              <a:t>– vyplývá ze zákonů, kolektivních smluv</a:t>
            </a:r>
          </a:p>
          <a:p>
            <a:r>
              <a:rPr lang="cs-CZ" b="1" dirty="0" smtClean="0"/>
              <a:t>Dobrovolná</a:t>
            </a:r>
            <a:r>
              <a:rPr lang="cs-CZ" dirty="0" smtClean="0"/>
              <a:t> – výrazem personální politiky firmy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Pracovní doba a pracovní režim </a:t>
            </a:r>
            <a:r>
              <a:rPr lang="cs-CZ" dirty="0" smtClean="0"/>
              <a:t>– přesčasy, směnná práce, částečný úvazek, pružná pracovní doba, sdílení pracovního místa, domácí práce</a:t>
            </a:r>
          </a:p>
          <a:p>
            <a:r>
              <a:rPr lang="cs-CZ" b="1" dirty="0" smtClean="0"/>
              <a:t>Pracovní prostředí</a:t>
            </a:r>
          </a:p>
          <a:p>
            <a:r>
              <a:rPr lang="cs-CZ" b="1" dirty="0" smtClean="0"/>
              <a:t>Bezpečnost práce  a ochrana zdraví</a:t>
            </a:r>
          </a:p>
          <a:p>
            <a:r>
              <a:rPr lang="cs-CZ" b="1" dirty="0" smtClean="0"/>
              <a:t>Personální rozvoj pracovníků </a:t>
            </a:r>
            <a:r>
              <a:rPr lang="cs-CZ" dirty="0" smtClean="0"/>
              <a:t>– prostor pro utváření </a:t>
            </a:r>
            <a:r>
              <a:rPr lang="cs-CZ" b="1" dirty="0" smtClean="0"/>
              <a:t>pracovní kariéry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Vytváření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Nejedná se o jednorázovou záležitost</a:t>
            </a:r>
          </a:p>
          <a:p>
            <a:r>
              <a:rPr lang="cs-CZ" dirty="0" smtClean="0"/>
              <a:t>Proces přidělování, spojování a strukturování pracovních úkolů a odpovědností</a:t>
            </a:r>
          </a:p>
          <a:p>
            <a:r>
              <a:rPr lang="cs-CZ" dirty="0" smtClean="0"/>
              <a:t>Proces vytváření podmínek pro efektivní vykonávání těchto povinností a odpovědností</a:t>
            </a:r>
          </a:p>
          <a:p>
            <a:r>
              <a:rPr lang="cs-CZ" dirty="0" smtClean="0"/>
              <a:t>Zařazování pracovních míst do kontextu ostatních pracovních míst ve firmě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vytváření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výrobních cílů či cílů činnosti firmy</a:t>
            </a:r>
          </a:p>
          <a:p>
            <a:r>
              <a:rPr lang="cs-CZ" dirty="0" smtClean="0"/>
              <a:t>Rozložení cílů do jednotlivých pracovních úkolů</a:t>
            </a:r>
          </a:p>
          <a:p>
            <a:r>
              <a:rPr lang="cs-CZ" dirty="0" smtClean="0"/>
              <a:t>Stanovení potřebného rozsahu jednotlivých pracovních úkolů</a:t>
            </a:r>
          </a:p>
          <a:p>
            <a:r>
              <a:rPr lang="cs-CZ" dirty="0" smtClean="0"/>
              <a:t>Rozbor technických a organizačních podmínek (současných i </a:t>
            </a:r>
            <a:r>
              <a:rPr lang="cs-CZ" smtClean="0"/>
              <a:t>výhledových</a:t>
            </a:r>
            <a:r>
              <a:rPr lang="cs-CZ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Proces vytváření pracovních míst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Stanovení standardního postupu pro plnění jednotlivých úkolů s ohledem na technické a organizační podmínky</a:t>
            </a:r>
          </a:p>
          <a:p>
            <a:r>
              <a:rPr lang="cs-CZ" smtClean="0"/>
              <a:t>Stanovení náročnosti a požadavků jednotlivých pracovních úkolů na schopnosti pracovníka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vytváření pracovních míst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Stanovení standardní časové náročnosti jednotlivých úkolů za daných technických a organizačních podmínek</a:t>
            </a:r>
          </a:p>
          <a:p>
            <a:r>
              <a:rPr lang="cs-CZ" dirty="0" smtClean="0"/>
              <a:t>Porovnání náročnosti pracovních úkolů s kapacitou a dalšími charakteristikami pracovníků(hledisko motivace, fyzické a duševní zdraví)</a:t>
            </a:r>
          </a:p>
          <a:p>
            <a:r>
              <a:rPr lang="cs-CZ" dirty="0" smtClean="0"/>
              <a:t>Stanovení potřebného množství každého typu pracovního místa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Pomocné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Co? </a:t>
            </a:r>
            <a:r>
              <a:rPr lang="cs-CZ" dirty="0" smtClean="0"/>
              <a:t>Úkol, který je </a:t>
            </a:r>
            <a:r>
              <a:rPr lang="cs-CZ" smtClean="0"/>
              <a:t>třeba </a:t>
            </a:r>
            <a:r>
              <a:rPr lang="cs-CZ" smtClean="0"/>
              <a:t>splnit</a:t>
            </a:r>
            <a:endParaRPr lang="cs-CZ" dirty="0" smtClean="0"/>
          </a:p>
          <a:p>
            <a:r>
              <a:rPr lang="cs-CZ" b="1" dirty="0" smtClean="0"/>
              <a:t>Kde? </a:t>
            </a:r>
            <a:r>
              <a:rPr lang="cs-CZ" dirty="0" smtClean="0"/>
              <a:t>Umístění firmy</a:t>
            </a:r>
            <a:r>
              <a:rPr lang="cs-CZ" smtClean="0"/>
              <a:t>, </a:t>
            </a:r>
            <a:r>
              <a:rPr lang="cs-CZ" smtClean="0"/>
              <a:t>pracoviště</a:t>
            </a:r>
            <a:endParaRPr lang="cs-CZ" dirty="0" smtClean="0"/>
          </a:p>
          <a:p>
            <a:r>
              <a:rPr lang="cs-CZ" b="1" dirty="0" smtClean="0"/>
              <a:t>Kdy? </a:t>
            </a:r>
            <a:r>
              <a:rPr lang="cs-CZ" dirty="0" smtClean="0"/>
              <a:t>Časový interval během dne, čas v pracovním procesu</a:t>
            </a:r>
          </a:p>
          <a:p>
            <a:r>
              <a:rPr lang="cs-CZ" b="1" dirty="0" smtClean="0"/>
              <a:t>Proč? </a:t>
            </a:r>
            <a:r>
              <a:rPr lang="cs-CZ" dirty="0" smtClean="0"/>
              <a:t>Důvod, který má firma k tomu, aby požadovala daný úkol, dále cíle a motivace pracovníka</a:t>
            </a:r>
          </a:p>
          <a:p>
            <a:r>
              <a:rPr lang="cs-CZ" b="1" dirty="0" smtClean="0"/>
              <a:t>Jak? </a:t>
            </a:r>
            <a:r>
              <a:rPr lang="cs-CZ" dirty="0" smtClean="0"/>
              <a:t>Metody práce</a:t>
            </a:r>
          </a:p>
          <a:p>
            <a:r>
              <a:rPr lang="cs-CZ" b="1" dirty="0" smtClean="0"/>
              <a:t>Kdo? </a:t>
            </a:r>
            <a:r>
              <a:rPr lang="cs-CZ" dirty="0" smtClean="0"/>
              <a:t>Duševní a fyzické vlastnosti a schopnosti pracovníka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Zjišťování, zaznamenávání, uchovávání a analyzování informací o </a:t>
            </a:r>
          </a:p>
          <a:p>
            <a:r>
              <a:rPr lang="cs-CZ" dirty="0" smtClean="0"/>
              <a:t>úkolech </a:t>
            </a:r>
          </a:p>
          <a:p>
            <a:r>
              <a:rPr lang="cs-CZ" dirty="0" smtClean="0"/>
              <a:t>metodách práce</a:t>
            </a:r>
          </a:p>
          <a:p>
            <a:r>
              <a:rPr lang="cs-CZ" dirty="0" smtClean="0"/>
              <a:t>odpovědnosti</a:t>
            </a:r>
          </a:p>
          <a:p>
            <a:r>
              <a:rPr lang="cs-CZ" dirty="0" smtClean="0"/>
              <a:t>vazbách na jiná pracovní místa</a:t>
            </a:r>
          </a:p>
          <a:p>
            <a:r>
              <a:rPr lang="cs-CZ" dirty="0" smtClean="0"/>
              <a:t>podmínkách vykonávání práce</a:t>
            </a:r>
          </a:p>
          <a:p>
            <a:r>
              <a:rPr lang="cs-CZ" dirty="0" smtClean="0"/>
              <a:t>souvislostech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 pracovního místa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Výsledek analýzy pracovních míst</a:t>
            </a:r>
          </a:p>
          <a:p>
            <a:r>
              <a:rPr lang="cs-CZ" dirty="0" smtClean="0"/>
              <a:t>Přesný a dostatečně podrobný</a:t>
            </a:r>
          </a:p>
          <a:p>
            <a:r>
              <a:rPr lang="cs-CZ" smtClean="0"/>
              <a:t>Vyhnout </a:t>
            </a:r>
            <a:r>
              <a:rPr lang="cs-CZ" dirty="0" smtClean="0"/>
              <a:t>se vágním formulacím a abstraktním pojmům (dobrý, špatný, potřebný, …)</a:t>
            </a:r>
          </a:p>
          <a:p>
            <a:r>
              <a:rPr lang="cs-CZ" dirty="0" smtClean="0"/>
              <a:t>Soulad s právním řádem</a:t>
            </a:r>
          </a:p>
          <a:p>
            <a:r>
              <a:rPr lang="cs-CZ" dirty="0" smtClean="0"/>
              <a:t>Pozor na diskriminaci</a:t>
            </a:r>
          </a:p>
          <a:p>
            <a:r>
              <a:rPr lang="cs-CZ" dirty="0" smtClean="0"/>
              <a:t>Cizí jazyky </a:t>
            </a:r>
          </a:p>
          <a:p>
            <a:r>
              <a:rPr lang="cs-CZ" dirty="0" smtClean="0"/>
              <a:t>Obecná formulace „pracovník bude podle potřeby (na požádání) vykonávat další úkoly“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práce (PP)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strategický aspekt PP</a:t>
            </a:r>
          </a:p>
          <a:p>
            <a:r>
              <a:rPr lang="cs-CZ" dirty="0" smtClean="0"/>
              <a:t>Zajímá se o vnější podmínky formování a fungování pracovní síly</a:t>
            </a:r>
          </a:p>
          <a:p>
            <a:r>
              <a:rPr lang="cs-CZ" dirty="0" smtClean="0"/>
              <a:t>Delegování PP na liniové manažery</a:t>
            </a:r>
          </a:p>
          <a:p>
            <a:r>
              <a:rPr lang="cs-CZ" dirty="0" smtClean="0"/>
              <a:t>Řízení lidí je ústřední manažerskou rolí</a:t>
            </a:r>
          </a:p>
          <a:p>
            <a:r>
              <a:rPr lang="cs-CZ" dirty="0" smtClean="0"/>
              <a:t>Důraz na vzdělávání a rozvoj lidských zdrojů</a:t>
            </a:r>
          </a:p>
          <a:p>
            <a:r>
              <a:rPr lang="cs-CZ" dirty="0" smtClean="0"/>
              <a:t>Orientace na kvalitu pracovního života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Popis pracovního místa – k čemu slouží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Organizování práce a vytváření týmů</a:t>
            </a:r>
          </a:p>
          <a:p>
            <a:r>
              <a:rPr lang="cs-CZ" dirty="0" smtClean="0"/>
              <a:t>Plánování výroby a rozvoje</a:t>
            </a:r>
          </a:p>
          <a:p>
            <a:r>
              <a:rPr lang="cs-CZ" dirty="0" smtClean="0"/>
              <a:t>Zefektivnění organizačních struktur</a:t>
            </a:r>
          </a:p>
          <a:p>
            <a:r>
              <a:rPr lang="cs-CZ" dirty="0" smtClean="0"/>
              <a:t>Práce se zdroji</a:t>
            </a:r>
          </a:p>
          <a:p>
            <a:r>
              <a:rPr lang="cs-CZ" dirty="0" smtClean="0"/>
              <a:t>Formulace nabídky zaměstnání</a:t>
            </a:r>
          </a:p>
          <a:p>
            <a:r>
              <a:rPr lang="cs-CZ" dirty="0" smtClean="0"/>
              <a:t>Tvorba dotazníku pro uchazeče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Rozmísťování pracovníků</a:t>
            </a:r>
          </a:p>
          <a:p>
            <a:r>
              <a:rPr lang="cs-CZ" dirty="0" smtClean="0"/>
              <a:t>Plánování kariérního postupu pracovníků</a:t>
            </a:r>
          </a:p>
          <a:p>
            <a:r>
              <a:rPr lang="cs-CZ" dirty="0" smtClean="0"/>
              <a:t>Formulace pracovních smluv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 pracovního místa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Pracovní místo:</a:t>
            </a:r>
          </a:p>
          <a:p>
            <a:pPr>
              <a:buNone/>
            </a:pPr>
            <a:r>
              <a:rPr lang="cs-CZ" dirty="0" smtClean="0"/>
              <a:t>Kvalifikační třída, číslo klasifikace zaměstnání:</a:t>
            </a:r>
          </a:p>
          <a:p>
            <a:pPr>
              <a:buNone/>
            </a:pPr>
            <a:r>
              <a:rPr lang="cs-CZ" dirty="0" smtClean="0"/>
              <a:t>Charakteristika práce:</a:t>
            </a:r>
          </a:p>
          <a:p>
            <a:pPr>
              <a:buNone/>
            </a:pPr>
            <a:r>
              <a:rPr lang="cs-CZ" dirty="0" smtClean="0"/>
              <a:t>Povinnosti:</a:t>
            </a:r>
          </a:p>
          <a:p>
            <a:pPr>
              <a:buNone/>
            </a:pPr>
            <a:r>
              <a:rPr lang="cs-CZ" dirty="0" smtClean="0"/>
              <a:t>Vybavení:</a:t>
            </a:r>
          </a:p>
          <a:p>
            <a:pPr>
              <a:buNone/>
            </a:pPr>
            <a:r>
              <a:rPr lang="cs-CZ" dirty="0" smtClean="0"/>
              <a:t>Bezprostředně nadřízená funkce:</a:t>
            </a:r>
          </a:p>
          <a:p>
            <a:pPr>
              <a:buNone/>
            </a:pPr>
            <a:r>
              <a:rPr lang="cs-CZ" dirty="0" smtClean="0"/>
              <a:t>Vztah k ostatním pracovním místům:</a:t>
            </a:r>
          </a:p>
          <a:p>
            <a:pPr>
              <a:buNone/>
            </a:pPr>
            <a:r>
              <a:rPr lang="cs-CZ" dirty="0" smtClean="0"/>
              <a:t>Pracovní podmínky:</a:t>
            </a:r>
          </a:p>
          <a:p>
            <a:pPr>
              <a:buNone/>
            </a:pPr>
            <a:r>
              <a:rPr lang="cs-CZ" dirty="0" smtClean="0"/>
              <a:t>Rizika:</a:t>
            </a:r>
          </a:p>
          <a:p>
            <a:pPr>
              <a:buNone/>
            </a:pPr>
            <a:r>
              <a:rPr lang="cs-CZ" dirty="0" smtClean="0"/>
              <a:t>Vzdělání:</a:t>
            </a:r>
          </a:p>
          <a:p>
            <a:pPr>
              <a:buNone/>
            </a:pPr>
            <a:r>
              <a:rPr lang="cs-CZ" dirty="0" smtClean="0"/>
              <a:t>Požadovaná praxe:</a:t>
            </a:r>
          </a:p>
          <a:p>
            <a:pPr>
              <a:buNone/>
            </a:pPr>
            <a:r>
              <a:rPr lang="cs-CZ" dirty="0" smtClean="0"/>
              <a:t>Duševní požadavky a charakteristiky osobnosti:</a:t>
            </a:r>
          </a:p>
          <a:p>
            <a:pPr>
              <a:buNone/>
            </a:pPr>
            <a:r>
              <a:rPr lang="cs-CZ" dirty="0" smtClean="0"/>
              <a:t>Fyzické požadavky:</a:t>
            </a:r>
          </a:p>
          <a:p>
            <a:pPr>
              <a:buNone/>
            </a:pPr>
            <a:r>
              <a:rPr lang="cs-CZ" dirty="0" smtClean="0"/>
              <a:t>Zvláštní požadavky:</a:t>
            </a:r>
          </a:p>
          <a:p>
            <a:pPr>
              <a:buNone/>
            </a:pPr>
            <a:r>
              <a:rPr lang="cs-CZ" dirty="0" smtClean="0"/>
              <a:t>Datum zpracování:</a:t>
            </a:r>
          </a:p>
          <a:p>
            <a:pPr>
              <a:buNone/>
            </a:pPr>
            <a:r>
              <a:rPr lang="cs-CZ" dirty="0" smtClean="0"/>
              <a:t>Zpracoval: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Volné pracovní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Možnosti:</a:t>
            </a:r>
          </a:p>
          <a:p>
            <a:r>
              <a:rPr lang="cs-CZ" dirty="0" smtClean="0"/>
              <a:t>Zrušení</a:t>
            </a:r>
          </a:p>
          <a:p>
            <a:r>
              <a:rPr lang="cs-CZ" dirty="0" smtClean="0"/>
              <a:t>Pokrytí částečným úvazkem</a:t>
            </a:r>
          </a:p>
          <a:p>
            <a:r>
              <a:rPr lang="cs-CZ" dirty="0" smtClean="0"/>
              <a:t>Pokrytí dočasným pracovním poměrem</a:t>
            </a:r>
          </a:p>
          <a:p>
            <a:r>
              <a:rPr lang="cs-CZ" dirty="0" smtClean="0"/>
              <a:t>Práce vyžaduje plný úvazek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mít strategickou povahu</a:t>
            </a:r>
          </a:p>
          <a:p>
            <a:r>
              <a:rPr lang="cs-CZ" dirty="0" smtClean="0"/>
              <a:t>V čem se liší se od obyčejného náboru: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hledá nejprve ve vnitřních zdrojích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hledá nejen profesi, ale i charakterové vlastnosti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faktory – firmou ovlivnitelné</a:t>
            </a:r>
          </a:p>
          <a:p>
            <a:r>
              <a:rPr lang="cs-CZ" dirty="0" smtClean="0"/>
              <a:t>Vnější faktory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Forma,obsah, informační hodnota, dosah a nasměrování signálu vysílaného firmou – </a:t>
            </a:r>
            <a:r>
              <a:rPr lang="cs-CZ" b="1" dirty="0" smtClean="0"/>
              <a:t>vše, co se týká nabídky zaměstnání</a:t>
            </a:r>
          </a:p>
          <a:p>
            <a:r>
              <a:rPr lang="cs-CZ" b="1" dirty="0" smtClean="0"/>
              <a:t>Charakteristiky pracovního místa </a:t>
            </a:r>
            <a:r>
              <a:rPr lang="cs-CZ" dirty="0" smtClean="0"/>
              <a:t>– povaha práce, postavení ve firmě,požadavky na pracovníka, místo vykonávané práce,…</a:t>
            </a:r>
          </a:p>
          <a:p>
            <a:r>
              <a:rPr lang="cs-CZ" b="1" dirty="0" smtClean="0"/>
              <a:t>Charakteristiky firmy </a:t>
            </a:r>
            <a:r>
              <a:rPr lang="cs-CZ" dirty="0" smtClean="0"/>
              <a:t>– význam a úspěšnost, pověst, vztah k zaměstnancům,…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Demografické faktory</a:t>
            </a:r>
          </a:p>
          <a:p>
            <a:r>
              <a:rPr lang="cs-CZ" dirty="0" smtClean="0"/>
              <a:t>Ekonomické </a:t>
            </a:r>
            <a:r>
              <a:rPr lang="cs-CZ" dirty="0" err="1" smtClean="0"/>
              <a:t>f</a:t>
            </a:r>
            <a:r>
              <a:rPr lang="cs-CZ" dirty="0" smtClean="0"/>
              <a:t>. – poměr nabídky a poptávky pracovních míst</a:t>
            </a:r>
          </a:p>
          <a:p>
            <a:r>
              <a:rPr lang="cs-CZ" dirty="0" smtClean="0"/>
              <a:t>Sociální </a:t>
            </a:r>
            <a:r>
              <a:rPr lang="cs-CZ" dirty="0" err="1" smtClean="0"/>
              <a:t>f</a:t>
            </a:r>
            <a:r>
              <a:rPr lang="cs-CZ" dirty="0" smtClean="0"/>
              <a:t>. – hodnotová orientace obyvatelstva</a:t>
            </a:r>
          </a:p>
          <a:p>
            <a:r>
              <a:rPr lang="cs-CZ" dirty="0" smtClean="0"/>
              <a:t>Technologické </a:t>
            </a:r>
            <a:r>
              <a:rPr lang="cs-CZ" dirty="0" err="1" smtClean="0"/>
              <a:t>f</a:t>
            </a:r>
            <a:r>
              <a:rPr lang="cs-CZ" smtClean="0"/>
              <a:t>. </a:t>
            </a:r>
            <a:endParaRPr lang="cs-CZ" dirty="0" smtClean="0"/>
          </a:p>
          <a:p>
            <a:r>
              <a:rPr lang="cs-CZ" dirty="0" smtClean="0"/>
              <a:t>Sídelní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Politicko</a:t>
            </a:r>
            <a:r>
              <a:rPr lang="cs-CZ" dirty="0" smtClean="0"/>
              <a:t> – legislativní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zdroje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zná uchazeče</a:t>
            </a:r>
          </a:p>
          <a:p>
            <a:r>
              <a:rPr lang="cs-CZ" dirty="0" smtClean="0"/>
              <a:t>Uchazeč zná firmu</a:t>
            </a:r>
          </a:p>
          <a:p>
            <a:r>
              <a:rPr lang="cs-CZ" dirty="0" smtClean="0"/>
              <a:t>Motivuje stávající pracovníky</a:t>
            </a:r>
          </a:p>
          <a:p>
            <a:r>
              <a:rPr lang="cs-CZ" dirty="0" smtClean="0"/>
              <a:t>Návratnost investic do pracovníků</a:t>
            </a:r>
          </a:p>
          <a:p>
            <a:r>
              <a:rPr lang="cs-CZ" dirty="0" smtClean="0"/>
              <a:t>Upevnění vztahu k firmě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zdroje -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Ochuzení o pohled zvenčí,o nové myšlenky a přístupy</a:t>
            </a:r>
          </a:p>
          <a:p>
            <a:r>
              <a:rPr lang="cs-CZ" dirty="0" smtClean="0"/>
              <a:t>Soutěžení mezi pracovníky ovlivňuje klima ve firmě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zdroje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objevit nové talenty</a:t>
            </a:r>
          </a:p>
          <a:p>
            <a:r>
              <a:rPr lang="cs-CZ" dirty="0" smtClean="0"/>
              <a:t>Zkušenosti zvenku</a:t>
            </a:r>
          </a:p>
          <a:p>
            <a:r>
              <a:rPr lang="cs-CZ" dirty="0" smtClean="0"/>
              <a:t>Nový pohled na firmu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Hledá nejvhodnější spojení člověka s pracovními úkoly a neustále toto spojení vylaďuje</a:t>
            </a:r>
          </a:p>
          <a:p>
            <a:r>
              <a:rPr lang="cs-CZ" dirty="0" smtClean="0"/>
              <a:t>Usiluje o optimální využívání pracovníků</a:t>
            </a:r>
          </a:p>
          <a:p>
            <a:r>
              <a:rPr lang="cs-CZ" dirty="0" smtClean="0"/>
              <a:t>Formuje </a:t>
            </a:r>
            <a:r>
              <a:rPr lang="cs-CZ" smtClean="0"/>
              <a:t>pracovní </a:t>
            </a:r>
            <a:r>
              <a:rPr lang="cs-CZ" smtClean="0"/>
              <a:t>skupiny (</a:t>
            </a:r>
            <a:r>
              <a:rPr lang="cs-CZ" dirty="0" smtClean="0"/>
              <a:t>týmy), usiluje o efektivní způsob vedení lidí a zdravé pracovní a mezilidské vztahy</a:t>
            </a:r>
          </a:p>
          <a:p>
            <a:r>
              <a:rPr lang="cs-CZ" dirty="0" smtClean="0"/>
              <a:t>Zajišťuje personální a sociální rozvoj pracovníků</a:t>
            </a:r>
          </a:p>
          <a:p>
            <a:r>
              <a:rPr lang="cs-CZ" dirty="0" smtClean="0"/>
              <a:t>Dbá, aby se dodržovaly zákony a pravidla v oblasti práce, zaměstnávání lidí a lidských práv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zdroje -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Časově náročné</a:t>
            </a:r>
          </a:p>
          <a:p>
            <a:r>
              <a:rPr lang="cs-CZ" dirty="0" smtClean="0"/>
              <a:t>Dražší</a:t>
            </a:r>
          </a:p>
          <a:p>
            <a:r>
              <a:rPr lang="cs-CZ" dirty="0" smtClean="0"/>
              <a:t>Riziko přijetí nevhodného pracovníka je vyšší</a:t>
            </a:r>
          </a:p>
          <a:p>
            <a:r>
              <a:rPr lang="cs-CZ" dirty="0" smtClean="0"/>
              <a:t>Adaptace a potřeba zapracování je delší</a:t>
            </a:r>
          </a:p>
          <a:p>
            <a:r>
              <a:rPr lang="cs-CZ" dirty="0" smtClean="0"/>
              <a:t>Přijetí do kolektivu může být problematičtější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dotaz nebo nabídka</a:t>
            </a:r>
          </a:p>
          <a:p>
            <a:r>
              <a:rPr lang="cs-CZ" dirty="0" smtClean="0"/>
              <a:t>Doporučení současného pracovníka</a:t>
            </a:r>
          </a:p>
          <a:p>
            <a:r>
              <a:rPr lang="cs-CZ" dirty="0" smtClean="0"/>
              <a:t>Vývěsky ve firmě nebo mimo</a:t>
            </a:r>
          </a:p>
          <a:p>
            <a:r>
              <a:rPr lang="cs-CZ" dirty="0" smtClean="0"/>
              <a:t>Spolupráce se vzdělávacími institucemi</a:t>
            </a:r>
          </a:p>
          <a:p>
            <a:r>
              <a:rPr lang="cs-CZ" dirty="0" smtClean="0"/>
              <a:t>Komerční zprostředkovatelny</a:t>
            </a:r>
          </a:p>
          <a:p>
            <a:r>
              <a:rPr lang="cs-CZ" dirty="0" smtClean="0"/>
              <a:t>Inzerce v médiích</a:t>
            </a:r>
          </a:p>
          <a:p>
            <a:r>
              <a:rPr lang="cs-CZ" dirty="0" smtClean="0"/>
              <a:t>Internet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Ústní dotaz nebo nabídka (od známých)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nebezpečí, že se necháme ovlivnit vztahem ke známému</a:t>
            </a:r>
          </a:p>
          <a:p>
            <a:r>
              <a:rPr lang="cs-CZ" dirty="0" smtClean="0"/>
              <a:t>nemožnost porovnání s jiným uchazečem</a:t>
            </a:r>
          </a:p>
          <a:p>
            <a:r>
              <a:rPr lang="cs-CZ" dirty="0" smtClean="0"/>
              <a:t>odkázáni na zprostředkované informace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současného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rychlé</a:t>
            </a:r>
          </a:p>
          <a:p>
            <a:r>
              <a:rPr lang="cs-CZ" dirty="0" smtClean="0"/>
              <a:t>věrohodné, zaměstnanec si to nechce „rozházet“ doporučením nevhodného uchazeče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nemožnost porovnání s jiným uchazečem</a:t>
            </a:r>
          </a:p>
          <a:p>
            <a:r>
              <a:rPr lang="cs-CZ" dirty="0" smtClean="0"/>
              <a:t>nebezpečí vytváření „klik“ ve firmě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Spolupráce se vzdělávacími institucemi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spolupráce možná už během studia – (např. téma diplomové práce), možnost lepšího poznání člověka</a:t>
            </a:r>
          </a:p>
          <a:p>
            <a:r>
              <a:rPr lang="cs-CZ" dirty="0" smtClean="0"/>
              <a:t>doporučení školou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absence pracovních zkušeností</a:t>
            </a:r>
          </a:p>
          <a:p>
            <a:r>
              <a:rPr lang="cs-CZ" dirty="0" smtClean="0"/>
              <a:t>sezónní nástup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částečné úvazky, brigády</a:t>
            </a:r>
          </a:p>
          <a:p>
            <a:r>
              <a:rPr lang="cs-CZ" dirty="0" smtClean="0"/>
              <a:t>potřeba omladit kolektiv</a:t>
            </a:r>
          </a:p>
          <a:p>
            <a:r>
              <a:rPr lang="cs-CZ" dirty="0" smtClean="0"/>
              <a:t>vlastní zapracování a školení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Komerční zprostředkovatelny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vlastní registr</a:t>
            </a:r>
          </a:p>
          <a:p>
            <a:r>
              <a:rPr lang="cs-CZ" smtClean="0"/>
              <a:t>„</a:t>
            </a:r>
            <a:r>
              <a:rPr lang="cs-CZ" smtClean="0"/>
              <a:t>předvýběr„ </a:t>
            </a:r>
            <a:r>
              <a:rPr lang="cs-CZ" dirty="0" smtClean="0"/>
              <a:t>uchazečů zprostředkovatelnou</a:t>
            </a:r>
          </a:p>
          <a:p>
            <a:r>
              <a:rPr lang="cs-CZ" dirty="0" smtClean="0"/>
              <a:t>kvalifikovaně zpracovaný inzerát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drahý způsob</a:t>
            </a:r>
          </a:p>
          <a:p>
            <a:r>
              <a:rPr lang="cs-CZ" dirty="0" smtClean="0"/>
              <a:t>různá kvalita zprostředkovatelen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hledání vysoce kvalifikovaných specialistů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Inzerce v médiích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osloví velkou skupinu lidí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nevhodně zvolené médium</a:t>
            </a:r>
          </a:p>
          <a:p>
            <a:r>
              <a:rPr lang="cs-CZ" dirty="0" smtClean="0"/>
              <a:t>vysoká cena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hledání kvalifikovaných specialistů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osloví velkou skupinu lidí</a:t>
            </a:r>
          </a:p>
          <a:p>
            <a:r>
              <a:rPr lang="cs-CZ" dirty="0" smtClean="0"/>
              <a:t>operativnost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možnost uvést více informací o firmě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velké rozdíly v kvalitě</a:t>
            </a:r>
          </a:p>
          <a:p>
            <a:r>
              <a:rPr lang="cs-CZ" dirty="0" smtClean="0"/>
              <a:t>velké množství informací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Inzerát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Požadavky</a:t>
            </a:r>
          </a:p>
          <a:p>
            <a:r>
              <a:rPr lang="cs-CZ" dirty="0" smtClean="0"/>
              <a:t>Nabídka</a:t>
            </a:r>
          </a:p>
          <a:p>
            <a:r>
              <a:rPr lang="cs-CZ" dirty="0" smtClean="0"/>
              <a:t>Vhodný sdělovací prostředek</a:t>
            </a:r>
          </a:p>
          <a:p>
            <a:r>
              <a:rPr lang="cs-CZ" dirty="0" smtClean="0"/>
              <a:t>Osvědčená forma inzerátu</a:t>
            </a:r>
          </a:p>
          <a:p>
            <a:r>
              <a:rPr lang="cs-CZ" dirty="0" smtClean="0"/>
              <a:t>Vést si záznamy o svých inzerátech</a:t>
            </a:r>
          </a:p>
          <a:p>
            <a:r>
              <a:rPr lang="cs-CZ" dirty="0" smtClean="0"/>
              <a:t>Analyzovat efektivnost inzerátu</a:t>
            </a:r>
          </a:p>
          <a:p>
            <a:r>
              <a:rPr lang="cs-CZ" dirty="0" smtClean="0"/>
              <a:t>Odmítnutí uchazeči včas a slušnou formou informováni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inzerátu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Přitáhnout pozornost</a:t>
            </a:r>
          </a:p>
          <a:p>
            <a:r>
              <a:rPr lang="cs-CZ" dirty="0" smtClean="0"/>
              <a:t>Zajímavý</a:t>
            </a:r>
          </a:p>
          <a:p>
            <a:r>
              <a:rPr lang="cs-CZ" dirty="0" smtClean="0"/>
              <a:t>Stručný</a:t>
            </a:r>
          </a:p>
          <a:p>
            <a:r>
              <a:rPr lang="cs-CZ" dirty="0" smtClean="0"/>
              <a:t>Srozumitelný</a:t>
            </a:r>
          </a:p>
          <a:p>
            <a:r>
              <a:rPr lang="cs-CZ" dirty="0" smtClean="0"/>
              <a:t>Přesný</a:t>
            </a:r>
          </a:p>
          <a:p>
            <a:r>
              <a:rPr lang="cs-CZ" dirty="0" smtClean="0"/>
              <a:t>Dobře napsaný</a:t>
            </a:r>
          </a:p>
          <a:p>
            <a:r>
              <a:rPr lang="cs-CZ" dirty="0" smtClean="0"/>
              <a:t>Pravdivý</a:t>
            </a:r>
          </a:p>
          <a:p>
            <a:r>
              <a:rPr lang="cs-CZ" dirty="0" smtClean="0"/>
              <a:t>V souladu se zákonem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Vytváření a analýza pracovních míst</a:t>
            </a:r>
          </a:p>
          <a:p>
            <a:r>
              <a:rPr lang="cs-CZ" dirty="0" smtClean="0"/>
              <a:t>Personální plánování</a:t>
            </a:r>
          </a:p>
          <a:p>
            <a:r>
              <a:rPr lang="cs-CZ" dirty="0" smtClean="0"/>
              <a:t>Získávání,výběr a přijímání pracovníků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Rozmisťování (zařazování) pracovníků a ukončování pracovních poměrů</a:t>
            </a:r>
          </a:p>
          <a:p>
            <a:r>
              <a:rPr lang="cs-CZ" dirty="0" smtClean="0"/>
              <a:t>Odměňování</a:t>
            </a:r>
          </a:p>
          <a:p>
            <a:r>
              <a:rPr lang="cs-CZ" dirty="0" smtClean="0"/>
              <a:t>Vzdělávání a rozvoj pracovníků</a:t>
            </a:r>
          </a:p>
          <a:p>
            <a:r>
              <a:rPr lang="cs-CZ" dirty="0" smtClean="0"/>
              <a:t>Pracovní vztahy</a:t>
            </a:r>
          </a:p>
          <a:p>
            <a:r>
              <a:rPr lang="cs-CZ" dirty="0" smtClean="0"/>
              <a:t>Péče o pracovníky</a:t>
            </a:r>
          </a:p>
          <a:p>
            <a:r>
              <a:rPr lang="cs-CZ" dirty="0" smtClean="0"/>
              <a:t>Personální informační systém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Požadované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</a:p>
          <a:p>
            <a:r>
              <a:rPr lang="cs-CZ" dirty="0" smtClean="0"/>
              <a:t>Životopis</a:t>
            </a:r>
          </a:p>
          <a:p>
            <a:r>
              <a:rPr lang="cs-CZ" dirty="0" smtClean="0"/>
              <a:t>Doklady o vzdělání</a:t>
            </a:r>
          </a:p>
          <a:p>
            <a:r>
              <a:rPr lang="cs-CZ" dirty="0" smtClean="0"/>
              <a:t>Reference</a:t>
            </a:r>
          </a:p>
          <a:p>
            <a:r>
              <a:rPr lang="cs-CZ" dirty="0" smtClean="0"/>
              <a:t>Průvodní (motivační) dopis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Dotazníky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Jednoduchý – umožňuje uvádět jen holá fakta</a:t>
            </a:r>
          </a:p>
          <a:p>
            <a:r>
              <a:rPr lang="cs-CZ" dirty="0" smtClean="0"/>
              <a:t>Otevřený – umožňuje uchazeči podrobněji rozepsat některé skutečnosti o kariéře, zálibách, silných a slabých stránkách, co ho na práci přitahuje,…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Životopis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Strukturovaný</a:t>
            </a:r>
          </a:p>
          <a:p>
            <a:r>
              <a:rPr lang="cs-CZ" dirty="0" err="1" smtClean="0"/>
              <a:t>Polostrukturovaný</a:t>
            </a:r>
            <a:endParaRPr lang="cs-CZ" dirty="0" smtClean="0"/>
          </a:p>
          <a:p>
            <a:r>
              <a:rPr lang="cs-CZ" dirty="0" smtClean="0"/>
              <a:t>Volný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Validita metod výběru pracovníků podle </a:t>
            </a:r>
            <a:r>
              <a:rPr lang="cs-CZ" b="1" dirty="0" err="1" smtClean="0"/>
              <a:t>M</a:t>
            </a:r>
            <a:r>
              <a:rPr lang="cs-CZ" b="1" dirty="0" smtClean="0"/>
              <a:t>.</a:t>
            </a:r>
            <a:r>
              <a:rPr lang="cs-CZ" b="1" dirty="0" err="1" smtClean="0"/>
              <a:t>Smithe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Metoda výběru</a:t>
            </a:r>
            <a:r>
              <a:rPr lang="cs-CZ" dirty="0" smtClean="0"/>
              <a:t>				</a:t>
            </a:r>
            <a:r>
              <a:rPr lang="cs-CZ" b="1" dirty="0" smtClean="0"/>
              <a:t>Validita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Astrologie					0,00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Grafologie					0,00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Reference					0,13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Nestrukturovaný pohovor				0,31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Test osobnosti				0,38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Životopisné údaje				0,40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err="1" smtClean="0"/>
              <a:t>Assessment</a:t>
            </a:r>
            <a:r>
              <a:rPr lang="cs-CZ" b="1" dirty="0" smtClean="0"/>
              <a:t> centre				0,41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Test schopností				0,54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Ukázka práce					0,55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Strukturovaný pohovor				0,62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dirty="0" smtClean="0"/>
              <a:t>Řekněte mi něco o sobě</a:t>
            </a:r>
            <a:r>
              <a:rPr lang="cs-CZ" dirty="0" smtClean="0"/>
              <a:t>.</a:t>
            </a:r>
          </a:p>
          <a:p>
            <a:pPr fontAlgn="base"/>
            <a:r>
              <a:rPr lang="cs-CZ" b="1" dirty="0" smtClean="0"/>
              <a:t>Proč jste opustil své poslední zaměstnání?</a:t>
            </a:r>
            <a:endParaRPr lang="cs-CZ" dirty="0" smtClean="0"/>
          </a:p>
          <a:p>
            <a:pPr fontAlgn="base"/>
            <a:r>
              <a:rPr lang="cs-CZ" b="1" dirty="0" smtClean="0"/>
              <a:t>Řekněte mi, co víte o naší společnosti.</a:t>
            </a:r>
            <a:endParaRPr lang="cs-CZ" dirty="0" smtClean="0"/>
          </a:p>
          <a:p>
            <a:pPr fontAlgn="base"/>
            <a:r>
              <a:rPr lang="cs-CZ" b="1" dirty="0" smtClean="0"/>
              <a:t>Proč chcete pracovat v naší společnosti?</a:t>
            </a:r>
            <a:endParaRPr lang="cs-CZ" dirty="0" smtClean="0"/>
          </a:p>
          <a:p>
            <a:pPr fontAlgn="base"/>
            <a:r>
              <a:rPr lang="cs-CZ" b="1" dirty="0" smtClean="0"/>
              <a:t>Jaké relevantní zkušenosti máte?</a:t>
            </a:r>
            <a:endParaRPr lang="cs-CZ" dirty="0" smtClean="0"/>
          </a:p>
          <a:p>
            <a:pPr fontAlgn="base"/>
            <a:r>
              <a:rPr lang="cs-CZ" b="1" dirty="0" smtClean="0"/>
              <a:t>Co by o Vás řekli Vaši předchozí spolupracovníci?</a:t>
            </a:r>
            <a:endParaRPr lang="cs-CZ" dirty="0" smtClean="0"/>
          </a:p>
          <a:p>
            <a:pPr fontAlgn="base"/>
            <a:r>
              <a:rPr lang="cs-CZ" b="1" dirty="0" smtClean="0"/>
              <a:t>Co jste udělal pro Váš další profesní rozvoj?</a:t>
            </a:r>
            <a:endParaRPr lang="cs-CZ" dirty="0" smtClean="0"/>
          </a:p>
          <a:p>
            <a:pPr fontAlgn="base"/>
            <a:r>
              <a:rPr lang="cs-CZ" b="1" dirty="0" smtClean="0"/>
              <a:t>Kde jinde se ucházíte o místo?</a:t>
            </a:r>
            <a:endParaRPr lang="cs-CZ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b="1" dirty="0" smtClean="0"/>
              <a:t>Jaké jsou Vaše silné stránky?</a:t>
            </a:r>
            <a:endParaRPr lang="cs-CZ" dirty="0" smtClean="0"/>
          </a:p>
          <a:p>
            <a:pPr fontAlgn="base"/>
            <a:r>
              <a:rPr lang="cs-CZ" b="1" dirty="0" smtClean="0"/>
              <a:t>Jaké jsou Vaše slabé stránky?</a:t>
            </a:r>
            <a:endParaRPr lang="cs-CZ" dirty="0" smtClean="0"/>
          </a:p>
          <a:p>
            <a:pPr fontAlgn="base"/>
            <a:r>
              <a:rPr lang="cs-CZ" b="1" dirty="0" smtClean="0"/>
              <a:t>Promluvme si o platu. Jaké je Vaše finanční očekávání?</a:t>
            </a:r>
            <a:endParaRPr lang="cs-CZ" dirty="0" smtClean="0"/>
          </a:p>
          <a:p>
            <a:pPr fontAlgn="base"/>
            <a:r>
              <a:rPr lang="cs-CZ" b="1" dirty="0" smtClean="0"/>
              <a:t>Jste dobrý týmový hráč?</a:t>
            </a:r>
            <a:endParaRPr lang="cs-CZ" dirty="0" smtClean="0"/>
          </a:p>
          <a:p>
            <a:pPr fontAlgn="base"/>
            <a:r>
              <a:rPr lang="cs-CZ" b="1" dirty="0" smtClean="0"/>
              <a:t>Řekněte mi nějaký Váš návrh, který byl realizován</a:t>
            </a:r>
            <a:r>
              <a:rPr lang="cs-CZ" dirty="0" smtClean="0"/>
              <a:t>.</a:t>
            </a:r>
          </a:p>
          <a:p>
            <a:pPr fontAlgn="base"/>
            <a:r>
              <a:rPr lang="cs-CZ" b="1" dirty="0" smtClean="0"/>
              <a:t>Vadilo Vám něco na lidech, se kterými jste pracoval?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b="1" dirty="0" smtClean="0"/>
              <a:t>Je zde někdo, s kým byste prostě nechtěl pracovat?</a:t>
            </a:r>
            <a:endParaRPr lang="cs-CZ" dirty="0" smtClean="0"/>
          </a:p>
          <a:p>
            <a:pPr fontAlgn="base"/>
            <a:r>
              <a:rPr lang="cs-CZ" b="1" dirty="0" smtClean="0"/>
              <a:t>Řekněte mi o nějakých problémech, které jste měl se svým minulým nadřízeným.</a:t>
            </a:r>
            <a:endParaRPr lang="cs-CZ" dirty="0" smtClean="0"/>
          </a:p>
          <a:p>
            <a:pPr fontAlgn="base"/>
            <a:r>
              <a:rPr lang="cs-CZ" b="1" dirty="0" smtClean="0"/>
              <a:t>Raději byste pracoval pro peníze nebo pro pracovní uspokojení?</a:t>
            </a:r>
            <a:endParaRPr lang="cs-CZ" dirty="0" smtClean="0"/>
          </a:p>
          <a:p>
            <a:pPr fontAlgn="base"/>
            <a:r>
              <a:rPr lang="cs-CZ" b="1" dirty="0" smtClean="0"/>
              <a:t>Chtěl byste být raději oblíbený nebo obávaný?</a:t>
            </a:r>
            <a:endParaRPr lang="cs-CZ" dirty="0" smtClean="0"/>
          </a:p>
          <a:p>
            <a:pPr fontAlgn="base"/>
            <a:r>
              <a:rPr lang="cs-CZ" b="1" dirty="0" smtClean="0"/>
              <a:t>Jste ochoten upřednostnit zájmy naší společnosti před svými vlastními?</a:t>
            </a:r>
            <a:endParaRPr lang="cs-CZ" dirty="0" smtClean="0"/>
          </a:p>
          <a:p>
            <a:pPr fontAlgn="base"/>
            <a:r>
              <a:rPr lang="cs-CZ" b="1" dirty="0" smtClean="0"/>
              <a:t>Tak mi řekněte, proč bych Vás měl zaměstnat?</a:t>
            </a:r>
            <a:endParaRPr lang="cs-CZ" dirty="0" smtClean="0"/>
          </a:p>
          <a:p>
            <a:pPr fontAlgn="base"/>
            <a:r>
              <a:rPr lang="cs-CZ" b="1" dirty="0" smtClean="0"/>
              <a:t>Konečně, chcete se mně zeptat na nějaké otázky?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práce, bližší informace o pracovních povinnostech</a:t>
            </a:r>
          </a:p>
          <a:p>
            <a:r>
              <a:rPr lang="cs-CZ" dirty="0" smtClean="0"/>
              <a:t>Komu je pracovník zodpovědný</a:t>
            </a:r>
          </a:p>
          <a:p>
            <a:r>
              <a:rPr lang="cs-CZ" dirty="0" smtClean="0"/>
              <a:t>Pracovní podmínky</a:t>
            </a:r>
          </a:p>
          <a:p>
            <a:r>
              <a:rPr lang="cs-CZ" dirty="0" smtClean="0"/>
              <a:t>Informace o místě výkonu práce</a:t>
            </a:r>
          </a:p>
          <a:p>
            <a:r>
              <a:rPr lang="cs-CZ" dirty="0" smtClean="0"/>
              <a:t>Datum nástupu, </a:t>
            </a:r>
            <a:r>
              <a:rPr lang="cs-CZ" dirty="0" err="1" smtClean="0"/>
              <a:t>termínovanost</a:t>
            </a:r>
            <a:r>
              <a:rPr lang="cs-CZ" dirty="0" smtClean="0"/>
              <a:t> pracovního poměru</a:t>
            </a:r>
          </a:p>
          <a:p>
            <a:r>
              <a:rPr lang="cs-CZ" dirty="0" smtClean="0"/>
              <a:t>Další dohodnuté skutečnosti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pracovníků - pravidelné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Poznává a hodnotí p. komplexněji, z hlediska </a:t>
            </a:r>
            <a:r>
              <a:rPr lang="cs-CZ" b="1" dirty="0" smtClean="0"/>
              <a:t>souhrnu</a:t>
            </a:r>
            <a:r>
              <a:rPr lang="cs-CZ" dirty="0" smtClean="0"/>
              <a:t> znalostí, dovedností, chování a dalších kvalit</a:t>
            </a:r>
          </a:p>
          <a:p>
            <a:r>
              <a:rPr lang="cs-CZ" dirty="0" smtClean="0"/>
              <a:t>Poznává,oceňuje a rozvíjí silné </a:t>
            </a:r>
            <a:r>
              <a:rPr lang="cs-CZ" smtClean="0"/>
              <a:t>stránky </a:t>
            </a:r>
            <a:r>
              <a:rPr lang="cs-CZ" smtClean="0"/>
              <a:t>pracovníka</a:t>
            </a:r>
            <a:endParaRPr lang="cs-CZ" dirty="0" smtClean="0"/>
          </a:p>
          <a:p>
            <a:r>
              <a:rPr lang="cs-CZ" dirty="0" smtClean="0"/>
              <a:t>Poznává slabé stránky a umožňuje efektivní odstraňování</a:t>
            </a:r>
          </a:p>
          <a:p>
            <a:r>
              <a:rPr lang="cs-CZ" dirty="0" smtClean="0"/>
              <a:t>Rozpozná potřebu vzdělávání</a:t>
            </a:r>
          </a:p>
          <a:p>
            <a:r>
              <a:rPr lang="cs-CZ" dirty="0" smtClean="0"/>
              <a:t>S předstihem může rozpoznat možné stížnosti</a:t>
            </a:r>
          </a:p>
          <a:p>
            <a:r>
              <a:rPr lang="cs-CZ" dirty="0" smtClean="0"/>
              <a:t>Orientuje pracovníky na výkon</a:t>
            </a:r>
          </a:p>
          <a:p>
            <a:r>
              <a:rPr lang="cs-CZ" dirty="0" smtClean="0"/>
              <a:t>Zvyšuje pracovní morálku ve firmě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a úkol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Umožnit </a:t>
            </a:r>
            <a:r>
              <a:rPr lang="cs-CZ" smtClean="0"/>
              <a:t>každému </a:t>
            </a:r>
            <a:r>
              <a:rPr lang="cs-CZ" smtClean="0"/>
              <a:t>pracovníkovi zlepšit </a:t>
            </a:r>
            <a:r>
              <a:rPr lang="cs-CZ" dirty="0" smtClean="0"/>
              <a:t>jeho výkon</a:t>
            </a:r>
          </a:p>
          <a:p>
            <a:r>
              <a:rPr lang="cs-CZ" dirty="0" smtClean="0"/>
              <a:t>Vytvořit základnu pro odměňování</a:t>
            </a:r>
          </a:p>
          <a:p>
            <a:r>
              <a:rPr lang="cs-CZ" dirty="0" smtClean="0"/>
              <a:t>Motivovat</a:t>
            </a:r>
          </a:p>
          <a:p>
            <a:r>
              <a:rPr lang="cs-CZ" dirty="0" smtClean="0"/>
              <a:t>Rozpoznat rezervy a hranice pracovního výkonu </a:t>
            </a:r>
            <a:r>
              <a:rPr lang="cs-CZ" smtClean="0"/>
              <a:t>každého </a:t>
            </a:r>
            <a:r>
              <a:rPr lang="cs-CZ" smtClean="0"/>
              <a:t>pracovníka</a:t>
            </a:r>
            <a:endParaRPr lang="cs-CZ" dirty="0" smtClean="0"/>
          </a:p>
          <a:p>
            <a:r>
              <a:rPr lang="cs-CZ" dirty="0" smtClean="0"/>
              <a:t>Vytvořit podklady pro efektivní přidělování pracovních úkolů </a:t>
            </a:r>
            <a:r>
              <a:rPr lang="cs-CZ" smtClean="0"/>
              <a:t>jednotlivým </a:t>
            </a:r>
            <a:r>
              <a:rPr lang="cs-CZ" smtClean="0"/>
              <a:t>pracovníkům</a:t>
            </a:r>
            <a:endParaRPr lang="cs-CZ" dirty="0" smtClean="0"/>
          </a:p>
          <a:p>
            <a:r>
              <a:rPr lang="cs-CZ" dirty="0" smtClean="0"/>
              <a:t>Vytvořit podklady pro personální plánování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Práce,pracovní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Pracovní úkol </a:t>
            </a:r>
            <a:r>
              <a:rPr lang="cs-CZ" dirty="0" smtClean="0"/>
              <a:t>– klíčová </a:t>
            </a:r>
            <a:r>
              <a:rPr lang="cs-CZ" smtClean="0"/>
              <a:t>charakteristika </a:t>
            </a:r>
            <a:r>
              <a:rPr lang="cs-CZ" smtClean="0"/>
              <a:t>práce </a:t>
            </a:r>
            <a:r>
              <a:rPr lang="cs-CZ" dirty="0" smtClean="0"/>
              <a:t>Je to část práce,která se skládá z jedné či více operací a je určená svým konečným výsledkem nebo cíli.</a:t>
            </a:r>
          </a:p>
          <a:p>
            <a:r>
              <a:rPr lang="cs-CZ" b="1" dirty="0" smtClean="0"/>
              <a:t>Práce</a:t>
            </a:r>
            <a:r>
              <a:rPr lang="cs-CZ" dirty="0" smtClean="0"/>
              <a:t> – určité množství pracovních úkolů, které jsou navzájem dostatečně podobné, aby mohly být přiděleny jednomu pracovníkovi (resp. skupině)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a úkol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podklady pro </a:t>
            </a:r>
            <a:r>
              <a:rPr lang="cs-CZ" smtClean="0"/>
              <a:t>rozmísťování </a:t>
            </a:r>
            <a:r>
              <a:rPr lang="cs-CZ" smtClean="0"/>
              <a:t>pracovníků</a:t>
            </a:r>
            <a:endParaRPr lang="cs-CZ" dirty="0" smtClean="0"/>
          </a:p>
          <a:p>
            <a:r>
              <a:rPr lang="cs-CZ" dirty="0" smtClean="0"/>
              <a:t>Vytvořit podklady pro posuzování efektivnosti </a:t>
            </a:r>
            <a:r>
              <a:rPr lang="cs-CZ" smtClean="0"/>
              <a:t>výběru </a:t>
            </a:r>
            <a:r>
              <a:rPr lang="cs-CZ" smtClean="0"/>
              <a:t>pracovníků </a:t>
            </a:r>
            <a:r>
              <a:rPr lang="cs-CZ" dirty="0" smtClean="0"/>
              <a:t>a metod výběru</a:t>
            </a:r>
          </a:p>
          <a:p>
            <a:r>
              <a:rPr lang="cs-CZ" dirty="0" smtClean="0"/>
              <a:t>Vytvořit podklady pro hodnocení efektivnosti </a:t>
            </a:r>
            <a:r>
              <a:rPr lang="cs-CZ" smtClean="0"/>
              <a:t>vzdělávání </a:t>
            </a:r>
            <a:r>
              <a:rPr lang="cs-CZ" smtClean="0"/>
              <a:t>pracovníků</a:t>
            </a:r>
            <a:endParaRPr lang="cs-CZ" dirty="0" smtClean="0"/>
          </a:p>
          <a:p>
            <a:r>
              <a:rPr lang="cs-CZ" dirty="0" smtClean="0"/>
              <a:t>Vytvořit podklady pro stanovování budoucích pracovních úkolů firmy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Kritéria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Výsledky práce – měřitelná kritéria</a:t>
            </a:r>
          </a:p>
          <a:p>
            <a:r>
              <a:rPr lang="cs-CZ" dirty="0" smtClean="0"/>
              <a:t>Pracovní chování</a:t>
            </a:r>
          </a:p>
          <a:p>
            <a:r>
              <a:rPr lang="cs-CZ" dirty="0" smtClean="0"/>
              <a:t>Sociální chování</a:t>
            </a:r>
          </a:p>
          <a:p>
            <a:r>
              <a:rPr lang="cs-CZ" dirty="0" smtClean="0"/>
              <a:t>Dovednosti, znalosti,vlastnosti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Žádoucí</a:t>
            </a:r>
          </a:p>
          <a:p>
            <a:r>
              <a:rPr lang="cs-CZ" dirty="0" smtClean="0"/>
              <a:t>Přijatelný</a:t>
            </a:r>
          </a:p>
          <a:p>
            <a:r>
              <a:rPr lang="cs-CZ" dirty="0" smtClean="0"/>
              <a:t>Nepřijatelný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nezávislé na pracovníkovi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Nejasná pravidla</a:t>
            </a:r>
          </a:p>
          <a:p>
            <a:r>
              <a:rPr lang="cs-CZ" dirty="0" smtClean="0"/>
              <a:t>Nedostatek spolupráce</a:t>
            </a:r>
          </a:p>
          <a:p>
            <a:r>
              <a:rPr lang="cs-CZ" dirty="0" smtClean="0"/>
              <a:t>Špatné využívání pracovní doby</a:t>
            </a:r>
          </a:p>
          <a:p>
            <a:r>
              <a:rPr lang="cs-CZ" dirty="0" smtClean="0"/>
              <a:t>Nevhodné pracovní podmínky</a:t>
            </a:r>
          </a:p>
          <a:p>
            <a:r>
              <a:rPr lang="cs-CZ" dirty="0" smtClean="0"/>
              <a:t>Nevhodně či nedostatečně prováděná kontrola</a:t>
            </a:r>
          </a:p>
          <a:p>
            <a:r>
              <a:rPr lang="cs-CZ" dirty="0" smtClean="0"/>
              <a:t>Osobní </a:t>
            </a:r>
            <a:r>
              <a:rPr lang="cs-CZ" smtClean="0"/>
              <a:t>situace </a:t>
            </a:r>
            <a:r>
              <a:rPr lang="cs-CZ" smtClean="0"/>
              <a:t>pracovníka</a:t>
            </a:r>
            <a:endParaRPr lang="cs-CZ" dirty="0" smtClean="0"/>
          </a:p>
          <a:p>
            <a:r>
              <a:rPr lang="cs-CZ" dirty="0" smtClean="0"/>
              <a:t>Štěstí, náhoda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při </a:t>
            </a:r>
            <a:r>
              <a:rPr lang="cs-CZ" b="1" smtClean="0"/>
              <a:t>hodnocení </a:t>
            </a:r>
            <a:r>
              <a:rPr lang="cs-CZ" b="1" smtClean="0"/>
              <a:t>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Přípravné období – 4 fáze</a:t>
            </a:r>
          </a:p>
          <a:p>
            <a:r>
              <a:rPr lang="cs-CZ" dirty="0" smtClean="0"/>
              <a:t>Období získávání informací a podkladů – 2 fáze</a:t>
            </a:r>
          </a:p>
          <a:p>
            <a:r>
              <a:rPr lang="cs-CZ" dirty="0" smtClean="0"/>
              <a:t>Období vyhodnocování – 3 fáze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Přípravné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stanovení předmětu hodnocení, zásad a pravidel, stanovení postupu,vytvoření formulářů</a:t>
            </a:r>
          </a:p>
          <a:p>
            <a:r>
              <a:rPr lang="cs-CZ" dirty="0" smtClean="0"/>
              <a:t>2. analýza pracovních míst</a:t>
            </a:r>
          </a:p>
          <a:p>
            <a:r>
              <a:rPr lang="cs-CZ" dirty="0" smtClean="0"/>
              <a:t>3. formulování kritérií výkonu a jeho hodnocení</a:t>
            </a:r>
          </a:p>
          <a:p>
            <a:r>
              <a:rPr lang="cs-CZ" dirty="0" smtClean="0"/>
              <a:t>4. </a:t>
            </a:r>
            <a:r>
              <a:rPr lang="cs-CZ" smtClean="0"/>
              <a:t>informování </a:t>
            </a:r>
            <a:r>
              <a:rPr lang="cs-CZ" smtClean="0"/>
              <a:t>p</a:t>
            </a:r>
            <a:r>
              <a:rPr lang="cs-CZ" smtClean="0"/>
              <a:t>racovníků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Období získávání informací a podkladů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mtClean="0"/>
              <a:t>pozorování </a:t>
            </a:r>
            <a:r>
              <a:rPr lang="cs-CZ" smtClean="0"/>
              <a:t>pracovníka </a:t>
            </a:r>
            <a:r>
              <a:rPr lang="cs-CZ" dirty="0" smtClean="0"/>
              <a:t>při práci a zkoumání výsledků práce</a:t>
            </a:r>
          </a:p>
          <a:p>
            <a:r>
              <a:rPr lang="cs-CZ" dirty="0" smtClean="0"/>
              <a:t>2. pořízení dokumentace o pracovním výkonu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Období vyhodnocování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vyhodnocování pracovních výsledků, pracovního chování a schopností,výstupy musí mít písemnou podobu</a:t>
            </a:r>
          </a:p>
          <a:p>
            <a:r>
              <a:rPr lang="cs-CZ" b="1" dirty="0" smtClean="0"/>
              <a:t>2. rozhovor s </a:t>
            </a:r>
            <a:r>
              <a:rPr lang="cs-CZ" b="1" smtClean="0"/>
              <a:t>hodnoceným </a:t>
            </a:r>
            <a:r>
              <a:rPr lang="cs-CZ" b="1" smtClean="0"/>
              <a:t>pracovníkem, </a:t>
            </a:r>
            <a:r>
              <a:rPr lang="cs-CZ" b="1" dirty="0" smtClean="0"/>
              <a:t>rozhodující fáze pro zlepšování pracovního výkonu</a:t>
            </a:r>
          </a:p>
          <a:p>
            <a:r>
              <a:rPr lang="cs-CZ" dirty="0" smtClean="0"/>
              <a:t>3. zkoumání efektivnosti hodnocení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</a:t>
            </a:r>
            <a:r>
              <a:rPr lang="cs-CZ" b="1" smtClean="0"/>
              <a:t>hodnocení </a:t>
            </a:r>
            <a:r>
              <a:rPr lang="cs-CZ" b="1" smtClean="0"/>
              <a:t>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stanovených cílů</a:t>
            </a:r>
          </a:p>
          <a:p>
            <a:r>
              <a:rPr lang="cs-CZ" dirty="0" smtClean="0"/>
              <a:t>Na základě plnění norem</a:t>
            </a:r>
          </a:p>
          <a:p>
            <a:r>
              <a:rPr lang="cs-CZ" dirty="0" smtClean="0"/>
              <a:t>Pomocí stupnice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Podle stanovených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jasných a přesně definovaných cílů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plánu postupu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Vytvoření podmínek pro realizaci plánu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Měření a posuzování plnění cílů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Návrh a realizace opatření ke zlepšení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nových cílů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Obsah,rozšiřování a obohacování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Obsah práce</a:t>
            </a:r>
            <a:r>
              <a:rPr lang="cs-CZ" dirty="0" smtClean="0"/>
              <a:t> – dán množstvím a typy pracovních úkolů dané práce, jejich složením a propojením</a:t>
            </a:r>
          </a:p>
          <a:p>
            <a:r>
              <a:rPr lang="cs-CZ" b="1" dirty="0" smtClean="0"/>
              <a:t>Rozšiřování obsahu práce</a:t>
            </a:r>
            <a:r>
              <a:rPr lang="cs-CZ" dirty="0" smtClean="0"/>
              <a:t> – snaha umožnit pracovníkovi plnit více úkolů podobné povahy – </a:t>
            </a:r>
            <a:r>
              <a:rPr lang="cs-CZ" b="1" dirty="0" smtClean="0"/>
              <a:t>horizontální seskupování pracovních úkolů</a:t>
            </a:r>
          </a:p>
          <a:p>
            <a:r>
              <a:rPr lang="cs-CZ" b="1" dirty="0" smtClean="0"/>
              <a:t>Obohacování práce - </a:t>
            </a:r>
            <a:r>
              <a:rPr lang="cs-CZ" dirty="0" smtClean="0"/>
              <a:t>snaha umožnit pracovníkovi plnit více úkolů různé povahy – </a:t>
            </a:r>
            <a:r>
              <a:rPr lang="cs-CZ" b="1" dirty="0" smtClean="0"/>
              <a:t>vertikální</a:t>
            </a:r>
            <a:r>
              <a:rPr lang="cs-CZ" dirty="0" smtClean="0"/>
              <a:t> </a:t>
            </a:r>
            <a:r>
              <a:rPr lang="cs-CZ" b="1" dirty="0" smtClean="0"/>
              <a:t>seskupování pracovních úkolů</a:t>
            </a:r>
            <a:endParaRPr lang="cs-CZ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 základě plnění norem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norem nebo očekávané úrovně výkonu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Seznámení </a:t>
            </a:r>
            <a:r>
              <a:rPr lang="cs-CZ" smtClean="0"/>
              <a:t>pracovníka </a:t>
            </a:r>
            <a:r>
              <a:rPr lang="cs-CZ" dirty="0" smtClean="0"/>
              <a:t>s normami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Porovnávání výkonu každého pracovníka s normami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Pomocí stupnice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Stupnice obvykle slovní, často jako ve škole</a:t>
            </a:r>
          </a:p>
          <a:p>
            <a:r>
              <a:rPr lang="cs-CZ" dirty="0" smtClean="0"/>
              <a:t>Stupnice číselná – výhodou je přehlednost, nevýhodou, že hodnotitel často neumí výkon číslem vyjádřit</a:t>
            </a:r>
          </a:p>
          <a:p>
            <a:r>
              <a:rPr lang="cs-CZ" dirty="0" smtClean="0"/>
              <a:t>Standardizovaný firemní formulář</a:t>
            </a:r>
          </a:p>
          <a:p>
            <a:r>
              <a:rPr lang="cs-CZ" dirty="0" smtClean="0"/>
              <a:t>Příklad měřených veličin: množství práce, přítomnost v práci, ochota ke spolupráci, znalost práce,…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Množství práce vykonané během pracovního dne:</a:t>
            </a:r>
          </a:p>
          <a:p>
            <a:r>
              <a:rPr lang="cs-CZ" dirty="0" smtClean="0"/>
              <a:t>Neplní minimální požadavky</a:t>
            </a:r>
          </a:p>
          <a:p>
            <a:r>
              <a:rPr lang="cs-CZ" dirty="0" smtClean="0"/>
              <a:t>Pracuje jen tak, aby obstál</a:t>
            </a:r>
          </a:p>
          <a:p>
            <a:r>
              <a:rPr lang="cs-CZ" dirty="0" smtClean="0"/>
              <a:t>Množství práce je uspokojivé</a:t>
            </a:r>
          </a:p>
          <a:p>
            <a:r>
              <a:rPr lang="cs-CZ" dirty="0" smtClean="0"/>
              <a:t>Velmi pracovitý, dělá víc, než se požaduje</a:t>
            </a:r>
          </a:p>
          <a:p>
            <a:r>
              <a:rPr lang="cs-CZ" dirty="0" smtClean="0"/>
              <a:t>Špičkové množství vykonané práce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BARS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Behaviorally</a:t>
            </a:r>
            <a:r>
              <a:rPr lang="cs-CZ" b="1" dirty="0" smtClean="0"/>
              <a:t> </a:t>
            </a:r>
            <a:r>
              <a:rPr lang="cs-CZ" b="1" dirty="0" err="1" smtClean="0"/>
              <a:t>Anchored</a:t>
            </a:r>
            <a:r>
              <a:rPr lang="cs-CZ" b="1" dirty="0" smtClean="0"/>
              <a:t> Rating </a:t>
            </a:r>
            <a:r>
              <a:rPr lang="cs-CZ" b="1" dirty="0" err="1" smtClean="0"/>
              <a:t>Scale</a:t>
            </a:r>
            <a:endParaRPr lang="cs-CZ" b="1" dirty="0" smtClean="0"/>
          </a:p>
          <a:p>
            <a:r>
              <a:rPr lang="cs-CZ" dirty="0" smtClean="0"/>
              <a:t>Z</a:t>
            </a:r>
            <a:r>
              <a:rPr lang="cs-CZ" smtClean="0"/>
              <a:t>acílena </a:t>
            </a:r>
            <a:r>
              <a:rPr lang="cs-CZ" dirty="0" smtClean="0"/>
              <a:t>nikoliv na přímé měření efektu vykonávané práce, ale na </a:t>
            </a:r>
            <a:r>
              <a:rPr lang="cs-CZ" b="1" dirty="0" smtClean="0"/>
              <a:t>hodnocení přístupu k práci, dodržování určitého postupu při práci a pracovní chování</a:t>
            </a:r>
          </a:p>
          <a:p>
            <a:r>
              <a:rPr lang="cs-CZ" dirty="0" err="1" smtClean="0"/>
              <a:t>Smith</a:t>
            </a:r>
            <a:r>
              <a:rPr lang="cs-CZ" dirty="0" smtClean="0"/>
              <a:t> a </a:t>
            </a:r>
            <a:r>
              <a:rPr lang="cs-CZ" dirty="0" err="1" smtClean="0"/>
              <a:t>Kendall</a:t>
            </a:r>
            <a:r>
              <a:rPr lang="cs-CZ" dirty="0" smtClean="0"/>
              <a:t> 1963</a:t>
            </a:r>
          </a:p>
          <a:p>
            <a:r>
              <a:rPr lang="cs-CZ" dirty="0" smtClean="0"/>
              <a:t>Z</a:t>
            </a:r>
            <a:r>
              <a:rPr lang="cs-CZ" smtClean="0"/>
              <a:t>aložena </a:t>
            </a:r>
            <a:r>
              <a:rPr lang="cs-CZ" dirty="0" smtClean="0"/>
              <a:t>na předpokladu, že žádoucí pracovní chování zaměstnance implikuje adekvátní a efektivní pracovní výkon 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BARS -kritéria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kritérií pracovního výkonu, podle kterých bude pracovní výkon zaměstnance hodnocen </a:t>
            </a:r>
          </a:p>
          <a:p>
            <a:r>
              <a:rPr lang="cs-CZ" dirty="0" smtClean="0"/>
              <a:t>Samotná volba kritérií musí být svázána s pracovní náplní pozice</a:t>
            </a:r>
          </a:p>
          <a:p>
            <a:r>
              <a:rPr lang="cs-CZ" dirty="0" smtClean="0"/>
              <a:t>Volba počtu kritérií nemá žádné formální omezení</a:t>
            </a:r>
          </a:p>
          <a:p>
            <a:r>
              <a:rPr lang="cs-CZ" dirty="0" smtClean="0"/>
              <a:t>Přiřazení vah jednotlivým kritériím 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Typická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Schopnost strategicky řídit a plánovat</a:t>
            </a:r>
          </a:p>
          <a:p>
            <a:r>
              <a:rPr lang="cs-CZ" dirty="0" smtClean="0"/>
              <a:t>Organizační, koncepční a systémové přístupy a schopnosti</a:t>
            </a:r>
          </a:p>
          <a:p>
            <a:r>
              <a:rPr lang="cs-CZ" dirty="0" smtClean="0"/>
              <a:t>Schopnost vést, řídit a motivovat podřízené a pracovní týmy</a:t>
            </a:r>
          </a:p>
          <a:p>
            <a:r>
              <a:rPr lang="cs-CZ" dirty="0" smtClean="0"/>
              <a:t>Schopnost analyzovat, rozhodovat a nést riziko,</a:t>
            </a:r>
            <a:br>
              <a:rPr lang="cs-CZ" dirty="0" smtClean="0"/>
            </a:br>
            <a:r>
              <a:rPr lang="cs-CZ" dirty="0" smtClean="0"/>
              <a:t>plnění úkolů</a:t>
            </a:r>
          </a:p>
          <a:p>
            <a:r>
              <a:rPr lang="cs-CZ" dirty="0" smtClean="0"/>
              <a:t>Odborné a manažerské znalosti a dovednosti</a:t>
            </a:r>
          </a:p>
          <a:p>
            <a:r>
              <a:rPr lang="cs-CZ" dirty="0" smtClean="0"/>
              <a:t>Zvládání změn a pozitivní přístup ke změnám</a:t>
            </a:r>
          </a:p>
          <a:p>
            <a:r>
              <a:rPr lang="cs-CZ" dirty="0" smtClean="0"/>
              <a:t>Jazykové znalosti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BARS - nastavení hodnotící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Definovat počet stupňů </a:t>
            </a:r>
          </a:p>
          <a:p>
            <a:r>
              <a:rPr lang="cs-CZ" dirty="0" smtClean="0"/>
              <a:t>Obvykle se využívají 5 až 7stupňové škály</a:t>
            </a:r>
          </a:p>
          <a:p>
            <a:r>
              <a:rPr lang="cs-CZ" dirty="0" smtClean="0"/>
              <a:t>Škála s lichým počtem stupňů umožní definovat pojem </a:t>
            </a:r>
            <a:r>
              <a:rPr lang="cs-CZ" i="1" dirty="0" smtClean="0"/>
              <a:t>"průměrného pracovníka"</a:t>
            </a: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 charakteristiku </a:t>
            </a:r>
            <a:r>
              <a:rPr lang="cs-CZ" b="1" dirty="0" smtClean="0"/>
              <a:t>schopnost vést, řídit a motivovat podřízené pracovní týmy </a:t>
            </a:r>
            <a:r>
              <a:rPr lang="cs-CZ" dirty="0" smtClean="0"/>
              <a:t>v 7stupňové hodnotící škále: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není schopen řídit pracovní kolektiv. Nemá profesní a lidskou autoritu.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má výrazně podprůměrnou schopnost vést lidi a pracovní kolektiv. Velké problémy s autoritou.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je schopen vést pracovní kolektiv s velkými obtížemi a nízkou efektivitou. Obtížně prosazuje svoji autoritu.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má průměrné schopnosti vést lidi a pracovní kolektiv. Jeho autorita vnímána neutrálně.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5.   Pracovník má dobrou schopnost vést lidi a pracovní kolektiv. Vůči podřízeným je schopen uplatnit lidskou i profesní autoritu. </a:t>
            </a:r>
          </a:p>
          <a:p>
            <a:pPr marL="514350" indent="-514350">
              <a:buNone/>
            </a:pPr>
            <a:r>
              <a:rPr lang="cs-CZ" dirty="0" smtClean="0"/>
              <a:t>6.   Pracovník má velmi dobrou schopnost vést lidi a pracovní kolektiv. Ve vedení lidí dosahuje významně nadprůměrných výsledků. Podřízený pracovní kolektiv velmi pozitivně vnímá jeho profesní a lidskou autoritu.</a:t>
            </a:r>
          </a:p>
          <a:p>
            <a:pPr marL="514350" indent="-514350">
              <a:buNone/>
            </a:pPr>
            <a:r>
              <a:rPr lang="cs-CZ" dirty="0" smtClean="0"/>
              <a:t>7.   Pracovník má vynikající schopnosti vést lidi a pracovní kolektiv. Ve vedení lidí dociluje vynikajících efektů. Pracovník je rozený vůdce, který disponuje nezpochybnitelnou odbornou i lidskou autoritou.</a:t>
            </a: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proces vlastního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Sebehodnocení zaměstnanců</a:t>
            </a:r>
          </a:p>
          <a:p>
            <a:r>
              <a:rPr lang="cs-CZ" dirty="0" smtClean="0"/>
              <a:t>Hodnocení zaměstnance nadřízeným manažerem </a:t>
            </a:r>
          </a:p>
          <a:p>
            <a:r>
              <a:rPr lang="cs-CZ" dirty="0" smtClean="0"/>
              <a:t>Hodnotící pohovor 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jedince ve firmě</a:t>
            </a:r>
          </a:p>
          <a:p>
            <a:r>
              <a:rPr lang="cs-CZ" dirty="0" smtClean="0"/>
              <a:t>Zařazení do organizační struktury</a:t>
            </a:r>
          </a:p>
          <a:p>
            <a:r>
              <a:rPr lang="cs-CZ" dirty="0" smtClean="0"/>
              <a:t>Přiřazení určitých povinností a odpovědnosti</a:t>
            </a:r>
          </a:p>
          <a:p>
            <a:r>
              <a:rPr lang="cs-CZ" b="1" dirty="0" smtClean="0"/>
              <a:t>Pracovní funkce </a:t>
            </a:r>
            <a:r>
              <a:rPr lang="cs-CZ" dirty="0" smtClean="0"/>
              <a:t>– pracovní místa,která lze hierarchicky uspořádat a pohyb mezi nimi má povahu povyšování </a:t>
            </a:r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jako východisko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BARS, podobně jako ostatní systémy hodnocení zaměstnanců, musí být orientován do budoucnosti, aby tak přispíval k harmonii mezi schopnostmi zaměstnance na jedné straně a potřebami společnosti na druhé straně.</a:t>
            </a:r>
          </a:p>
          <a:p>
            <a:r>
              <a:rPr lang="cs-CZ" dirty="0" smtClean="0"/>
              <a:t>D</a:t>
            </a:r>
            <a:r>
              <a:rPr lang="cs-CZ" smtClean="0"/>
              <a:t>efinuje </a:t>
            </a:r>
            <a:r>
              <a:rPr lang="cs-CZ" dirty="0" smtClean="0"/>
              <a:t>prostor </a:t>
            </a:r>
            <a:r>
              <a:rPr lang="cs-CZ" b="1" dirty="0" smtClean="0"/>
              <a:t>pro další zlepšování výkonnostních charakteristik zaměstnance a pro jeho profesní rozvoj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Rozdíly odhalené a identifikované metodou BARS jsou stimulem pro přeřazení zaměstnance na novou pozici, která více koreluje s jeho lidskými a profesními kvalitami</a:t>
            </a:r>
          </a:p>
          <a:p>
            <a:r>
              <a:rPr lang="cs-CZ" dirty="0" smtClean="0"/>
              <a:t>Může přispět k nastavení účinného a spravedlivého motivačního systému zaměstnanců </a:t>
            </a:r>
          </a:p>
          <a:p>
            <a:r>
              <a:rPr lang="cs-CZ" dirty="0" smtClean="0"/>
              <a:t>Zpětná vazba na pracovní výkon, srozumitelnost a jednoduchost používání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Pracnost a náročnost v přípravné fázi, která v případě, že organizace najme pro tento projekt externí organizaci, může být spojena s určitými náklady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Hodnotící rozhovor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Zhodnotit výkon</a:t>
            </a:r>
          </a:p>
          <a:p>
            <a:r>
              <a:rPr lang="cs-CZ" dirty="0" smtClean="0"/>
              <a:t>Formulovat plán ke zlepšení</a:t>
            </a:r>
          </a:p>
          <a:p>
            <a:r>
              <a:rPr lang="cs-CZ" dirty="0" smtClean="0"/>
              <a:t>Rozpoznat faktory </a:t>
            </a:r>
            <a:r>
              <a:rPr lang="cs-CZ" smtClean="0"/>
              <a:t>na </a:t>
            </a:r>
            <a:r>
              <a:rPr lang="cs-CZ" smtClean="0"/>
              <a:t>pracovníkovi </a:t>
            </a:r>
            <a:r>
              <a:rPr lang="cs-CZ" dirty="0" smtClean="0"/>
              <a:t>nezávislé</a:t>
            </a:r>
          </a:p>
          <a:p>
            <a:r>
              <a:rPr lang="cs-CZ" dirty="0" smtClean="0"/>
              <a:t>Zlepšit komunikaci</a:t>
            </a:r>
          </a:p>
          <a:p>
            <a:r>
              <a:rPr lang="cs-CZ" dirty="0" smtClean="0"/>
              <a:t>Vyslechnout názor pracovníka</a:t>
            </a:r>
          </a:p>
          <a:p>
            <a:r>
              <a:rPr lang="cs-CZ" dirty="0" smtClean="0"/>
              <a:t>Podklad pro odměňování</a:t>
            </a:r>
          </a:p>
          <a:p>
            <a:r>
              <a:rPr lang="cs-CZ" dirty="0" smtClean="0"/>
              <a:t>Rozpoznat </a:t>
            </a:r>
            <a:r>
              <a:rPr lang="cs-CZ" smtClean="0"/>
              <a:t>potenciál </a:t>
            </a:r>
            <a:r>
              <a:rPr lang="cs-CZ" smtClean="0"/>
              <a:t>pracovníka </a:t>
            </a:r>
            <a:r>
              <a:rPr lang="cs-CZ" dirty="0" smtClean="0"/>
              <a:t>–např. povýšení</a:t>
            </a:r>
          </a:p>
          <a:p>
            <a:r>
              <a:rPr lang="cs-CZ" dirty="0" smtClean="0"/>
              <a:t>Osobní </a:t>
            </a:r>
            <a:r>
              <a:rPr lang="cs-CZ" smtClean="0"/>
              <a:t>rozvoj </a:t>
            </a:r>
            <a:r>
              <a:rPr lang="cs-CZ" smtClean="0"/>
              <a:t>pracovníka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investicí firmy do vlastní pružnosti, do současné i budoucí úspěšnosti a konkurenceschopnosti</a:t>
            </a:r>
          </a:p>
          <a:p>
            <a:r>
              <a:rPr lang="cs-CZ" dirty="0" smtClean="0"/>
              <a:t>Zdroj zvyšování produktivity práce</a:t>
            </a:r>
          </a:p>
          <a:p>
            <a:r>
              <a:rPr lang="cs-CZ" dirty="0" smtClean="0"/>
              <a:t>Nástroj lepšího hospodaření firmy</a:t>
            </a:r>
          </a:p>
          <a:p>
            <a:r>
              <a:rPr lang="cs-CZ" dirty="0" smtClean="0"/>
              <a:t>Nástroj zvyšování spokojenosti zákazníků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odborného vzdělávání</a:t>
            </a:r>
          </a:p>
          <a:p>
            <a:r>
              <a:rPr lang="cs-CZ" dirty="0" smtClean="0"/>
              <a:t>Oblast rozvoje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Oblast odborného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Orientace</a:t>
            </a:r>
            <a:r>
              <a:rPr lang="cs-CZ" dirty="0" smtClean="0"/>
              <a:t> – zapracovávání nového pracovníka (adaptace na firmu, kolektiv, specifika pracovní role)</a:t>
            </a:r>
          </a:p>
          <a:p>
            <a:r>
              <a:rPr lang="cs-CZ" b="1" dirty="0" smtClean="0"/>
              <a:t>Doškolování</a:t>
            </a:r>
            <a:r>
              <a:rPr lang="cs-CZ" dirty="0" smtClean="0"/>
              <a:t> – prohlubování kvalifikace v důsledku technického pokroku, požadavků trhu, nových objevů v oboru, rozvoj metod řízení,…</a:t>
            </a:r>
          </a:p>
          <a:p>
            <a:r>
              <a:rPr lang="cs-CZ" b="1" dirty="0" smtClean="0"/>
              <a:t>Rekvalifikace</a:t>
            </a:r>
            <a:r>
              <a:rPr lang="cs-CZ" dirty="0" smtClean="0"/>
              <a:t> – plná nebo částečná</a:t>
            </a:r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Oblast rozvoje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širší paletu znalostí a dovedností</a:t>
            </a:r>
          </a:p>
          <a:p>
            <a:r>
              <a:rPr lang="cs-CZ" dirty="0" smtClean="0"/>
              <a:t>Formování sociálních schopností</a:t>
            </a:r>
          </a:p>
          <a:p>
            <a:r>
              <a:rPr lang="cs-CZ" dirty="0" smtClean="0"/>
              <a:t>Formování osobnosti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Vytváří z jedince adaptabilní zdroj</a:t>
            </a:r>
          </a:p>
          <a:p>
            <a:pPr>
              <a:buNone/>
            </a:pPr>
            <a:r>
              <a:rPr lang="cs-CZ" b="1" dirty="0" smtClean="0"/>
              <a:t>Zlepšování mezilidských vztahů a kultury firmy</a:t>
            </a:r>
            <a:endParaRPr lang="cs-CZ" b="1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Při vytváření koncepce vzdělávání uplatňujeme</a:t>
            </a:r>
          </a:p>
          <a:p>
            <a:pPr>
              <a:buNone/>
            </a:pPr>
            <a:r>
              <a:rPr lang="cs-CZ" dirty="0" smtClean="0"/>
              <a:t>přístup</a:t>
            </a:r>
          </a:p>
          <a:p>
            <a:r>
              <a:rPr lang="cs-CZ" b="1" dirty="0" smtClean="0"/>
              <a:t>učení se v organizaci</a:t>
            </a:r>
          </a:p>
          <a:p>
            <a:r>
              <a:rPr lang="cs-CZ" b="1" dirty="0" smtClean="0"/>
              <a:t>učící se v organizace</a:t>
            </a:r>
            <a:endParaRPr lang="cs-CZ" b="1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Koncepce </a:t>
            </a:r>
            <a:r>
              <a:rPr lang="cs-CZ" b="1" smtClean="0"/>
              <a:t>„učení </a:t>
            </a:r>
            <a:r>
              <a:rPr lang="cs-CZ" b="1" dirty="0" smtClean="0"/>
              <a:t>se </a:t>
            </a:r>
            <a:r>
              <a:rPr lang="cs-CZ" b="1" smtClean="0"/>
              <a:t>v </a:t>
            </a:r>
            <a:r>
              <a:rPr lang="cs-CZ" b="1" smtClean="0"/>
              <a:t>organizaci“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Spíše spontánní předávání zkušeností a znalostí mezi jednotlivci v organizaci</a:t>
            </a:r>
          </a:p>
          <a:p>
            <a:r>
              <a:rPr lang="cs-CZ" dirty="0" smtClean="0"/>
              <a:t>Proces vzájemného učení a výměny názorů mezi pracovníky</a:t>
            </a:r>
          </a:p>
          <a:p>
            <a:r>
              <a:rPr lang="cs-CZ" dirty="0" smtClean="0"/>
              <a:t>Vedení vytváří vhodné podmínky a podporuje proces formou odměn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Rozsah povinností a 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Rozsah povinností pracovního místa </a:t>
            </a:r>
            <a:r>
              <a:rPr lang="cs-CZ" dirty="0" smtClean="0"/>
              <a:t>je tvořen příbuznými nebo spolu souvisejícími úkoly</a:t>
            </a:r>
          </a:p>
          <a:p>
            <a:r>
              <a:rPr lang="cs-CZ" b="1" dirty="0" smtClean="0"/>
              <a:t>Odpovědnost pracovního místa </a:t>
            </a:r>
            <a:r>
              <a:rPr lang="cs-CZ" dirty="0" smtClean="0"/>
              <a:t>– dána vazbami na jiná pracovní místa v hierarchické linii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Koncepce </a:t>
            </a:r>
            <a:r>
              <a:rPr lang="cs-CZ" b="1" smtClean="0"/>
              <a:t>„učící se organizace“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vzdělávání je ústřední politikou organizace</a:t>
            </a:r>
          </a:p>
          <a:p>
            <a:r>
              <a:rPr lang="cs-CZ" dirty="0" smtClean="0"/>
              <a:t>Jedná se o plánovitý proces</a:t>
            </a:r>
          </a:p>
          <a:p>
            <a:r>
              <a:rPr lang="cs-CZ" dirty="0" smtClean="0"/>
              <a:t>Vyžaduje stálou pozornost vedení firmy a soustavnou oboustrannou komunikaci s pracovníky</a:t>
            </a:r>
          </a:p>
          <a:p>
            <a:r>
              <a:rPr lang="cs-CZ" dirty="0" smtClean="0"/>
              <a:t>Organizace hledá poučení a zdroj zlepšování ve všem, co se v ní děje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Vstupní vzdělávání nového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Instruktáž v den nástupu</a:t>
            </a:r>
          </a:p>
          <a:p>
            <a:r>
              <a:rPr lang="cs-CZ" dirty="0" smtClean="0"/>
              <a:t>Provedení pracovníka organizací</a:t>
            </a:r>
          </a:p>
          <a:p>
            <a:r>
              <a:rPr lang="cs-CZ" dirty="0" smtClean="0"/>
              <a:t>Představení spolupracovníkům s ukázkou práce ostatních pracovníků</a:t>
            </a:r>
          </a:p>
          <a:p>
            <a:r>
              <a:rPr lang="cs-CZ" dirty="0" smtClean="0"/>
              <a:t>Průběžně zdůrazňujeme zvyklosti a pravidla platící v organizaci</a:t>
            </a:r>
          </a:p>
          <a:p>
            <a:r>
              <a:rPr lang="cs-CZ" dirty="0" smtClean="0"/>
              <a:t>Uvedení pracovníka na jeho pracoviště</a:t>
            </a:r>
          </a:p>
          <a:p>
            <a:r>
              <a:rPr lang="cs-CZ" dirty="0" smtClean="0"/>
              <a:t>Pověření zkušeného pracovníka dohledem a radou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Doškolování – další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Jakým způsobem</a:t>
            </a:r>
          </a:p>
          <a:p>
            <a:r>
              <a:rPr lang="cs-CZ" dirty="0" smtClean="0"/>
              <a:t>Kým</a:t>
            </a:r>
          </a:p>
          <a:p>
            <a:r>
              <a:rPr lang="cs-CZ" dirty="0" smtClean="0"/>
              <a:t>Kdy</a:t>
            </a:r>
          </a:p>
          <a:p>
            <a:r>
              <a:rPr lang="cs-CZ" dirty="0" smtClean="0"/>
              <a:t>Kde</a:t>
            </a:r>
          </a:p>
          <a:p>
            <a:r>
              <a:rPr lang="cs-CZ" dirty="0" smtClean="0"/>
              <a:t>Za jakou cenu</a:t>
            </a:r>
          </a:p>
          <a:p>
            <a:r>
              <a:rPr lang="cs-CZ" dirty="0" smtClean="0"/>
              <a:t>Vytvořit </a:t>
            </a:r>
            <a:r>
              <a:rPr lang="cs-CZ" b="1" dirty="0" smtClean="0"/>
              <a:t>plán doškolování </a:t>
            </a:r>
          </a:p>
          <a:p>
            <a:r>
              <a:rPr lang="cs-CZ" dirty="0" smtClean="0"/>
              <a:t>Vždy následně </a:t>
            </a:r>
            <a:r>
              <a:rPr lang="cs-CZ" b="1" dirty="0" smtClean="0"/>
              <a:t>vyhodnocovat efektivitu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vzdělávání na pracovišti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Instruktáž při výkonu práce</a:t>
            </a:r>
          </a:p>
          <a:p>
            <a:r>
              <a:rPr lang="cs-CZ" dirty="0" smtClean="0"/>
              <a:t>Koučování</a:t>
            </a:r>
          </a:p>
          <a:p>
            <a:r>
              <a:rPr lang="cs-CZ" dirty="0" err="1" smtClean="0"/>
              <a:t>Counselling</a:t>
            </a:r>
            <a:endParaRPr lang="cs-CZ" dirty="0" smtClean="0"/>
          </a:p>
          <a:p>
            <a:r>
              <a:rPr lang="cs-CZ" dirty="0" smtClean="0"/>
              <a:t>Asistování</a:t>
            </a:r>
          </a:p>
          <a:p>
            <a:r>
              <a:rPr lang="cs-CZ" dirty="0" smtClean="0"/>
              <a:t>Pověření úkolem</a:t>
            </a:r>
          </a:p>
          <a:p>
            <a:r>
              <a:rPr lang="cs-CZ" dirty="0" smtClean="0"/>
              <a:t>Rotace práce</a:t>
            </a:r>
          </a:p>
          <a:p>
            <a:r>
              <a:rPr lang="cs-CZ" dirty="0" smtClean="0"/>
              <a:t>Pracovní porady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Koučování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„Patronát“ ze strany nadřízeného či školitele</a:t>
            </a:r>
          </a:p>
          <a:p>
            <a:r>
              <a:rPr lang="cs-CZ" dirty="0" smtClean="0"/>
              <a:t>Soustavné </a:t>
            </a:r>
            <a:r>
              <a:rPr lang="cs-CZ" b="1" dirty="0" smtClean="0"/>
              <a:t>podněcování a směrování pracovníka</a:t>
            </a:r>
            <a:r>
              <a:rPr lang="cs-CZ" dirty="0" smtClean="0"/>
              <a:t> k žádoucímu výkonu a k vlastní iniciativě</a:t>
            </a:r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Counselling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metoda</a:t>
            </a:r>
          </a:p>
          <a:p>
            <a:r>
              <a:rPr lang="cs-CZ" dirty="0" smtClean="0"/>
              <a:t>Překonává jednostrannost koučování</a:t>
            </a:r>
          </a:p>
          <a:p>
            <a:r>
              <a:rPr lang="cs-CZ" b="1" dirty="0" smtClean="0"/>
              <a:t>Vzájemné konzultování </a:t>
            </a:r>
            <a:r>
              <a:rPr lang="cs-CZ" dirty="0" smtClean="0"/>
              <a:t>a ovlivňování vzdělávaného pracovníka a školitele (nadřízeného)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na pracovišti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Praktické a názorné předávání informací</a:t>
            </a:r>
          </a:p>
          <a:p>
            <a:r>
              <a:rPr lang="cs-CZ" dirty="0" smtClean="0"/>
              <a:t>V konkrétních podmínkách firmy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Chybějící školitelé</a:t>
            </a:r>
          </a:p>
          <a:p>
            <a:r>
              <a:rPr lang="cs-CZ" dirty="0" smtClean="0"/>
              <a:t>Rušení při práci</a:t>
            </a:r>
          </a:p>
          <a:p>
            <a:r>
              <a:rPr lang="cs-CZ" dirty="0" smtClean="0"/>
              <a:t>Práci za školitele musí udělat někdo jiný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Metody vzdělávání mimo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</a:p>
          <a:p>
            <a:r>
              <a:rPr lang="cs-CZ" dirty="0" smtClean="0"/>
              <a:t>Semináře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smtClean="0"/>
              <a:t>Stáže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mimo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Kurzy vedou odborníci</a:t>
            </a:r>
          </a:p>
          <a:p>
            <a:r>
              <a:rPr lang="cs-CZ" dirty="0" smtClean="0"/>
              <a:t>Získání nejnovějších informací</a:t>
            </a:r>
          </a:p>
          <a:p>
            <a:r>
              <a:rPr lang="cs-CZ" dirty="0" smtClean="0"/>
              <a:t>Výměna zkušeností s pracovníky jiných organizací</a:t>
            </a:r>
          </a:p>
          <a:p>
            <a:r>
              <a:rPr lang="cs-CZ" dirty="0" smtClean="0"/>
              <a:t>Přínos nových myšlenek a postupů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Cena</a:t>
            </a:r>
          </a:p>
          <a:p>
            <a:r>
              <a:rPr lang="cs-CZ" dirty="0" smtClean="0"/>
              <a:t>Pouze teoretické znalosti</a:t>
            </a:r>
          </a:p>
          <a:p>
            <a:r>
              <a:rPr lang="cs-CZ" dirty="0" smtClean="0"/>
              <a:t>Obsah kurzu nemusí odpovídat očekávání</a:t>
            </a:r>
          </a:p>
          <a:p>
            <a:r>
              <a:rPr lang="cs-CZ" dirty="0" smtClean="0"/>
              <a:t>Problém s uvolňováním pracovníků</a:t>
            </a:r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Distanční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Mimo pracovní dobu</a:t>
            </a:r>
          </a:p>
          <a:p>
            <a:r>
              <a:rPr lang="cs-CZ" dirty="0" smtClean="0"/>
              <a:t>Odborná úroveň</a:t>
            </a:r>
          </a:p>
          <a:p>
            <a:r>
              <a:rPr lang="cs-CZ" dirty="0" smtClean="0"/>
              <a:t>Nové myšlenky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Přílišná orientace na znalosti</a:t>
            </a:r>
          </a:p>
          <a:p>
            <a:r>
              <a:rPr lang="cs-CZ" dirty="0" smtClean="0"/>
              <a:t>Nabízené kurzy nemusí odpovídat potřebám organizace</a:t>
            </a:r>
          </a:p>
          <a:p>
            <a:r>
              <a:rPr lang="cs-CZ" dirty="0" smtClean="0"/>
              <a:t>Problém motivace pracovníků účastnit se kurzů ve volném čase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Zaměstnání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pracovních míst, která jsou identická z hlediska hlavních nebo rozhodujících pracovních úkolů u kterých je možné používat jednotný popis</a:t>
            </a:r>
          </a:p>
          <a:p>
            <a:r>
              <a:rPr lang="cs-CZ" dirty="0" smtClean="0"/>
              <a:t>Během života jedince se může mnohokrát měnit</a:t>
            </a:r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přiměřeného, spravedlivého a motivujícího </a:t>
            </a:r>
            <a:r>
              <a:rPr lang="cs-CZ" b="1" dirty="0" smtClean="0"/>
              <a:t>systému odměňování</a:t>
            </a:r>
            <a:endParaRPr lang="cs-CZ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odměňování (SO)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prostředků na odměny</a:t>
            </a:r>
          </a:p>
          <a:p>
            <a:r>
              <a:rPr lang="cs-CZ" dirty="0" smtClean="0"/>
              <a:t>Předpisy</a:t>
            </a:r>
          </a:p>
          <a:p>
            <a:r>
              <a:rPr lang="cs-CZ" dirty="0" smtClean="0"/>
              <a:t>Situace na trhu práce</a:t>
            </a:r>
          </a:p>
          <a:p>
            <a:r>
              <a:rPr lang="cs-CZ" dirty="0" smtClean="0"/>
              <a:t>Konkurenceschopnost</a:t>
            </a:r>
          </a:p>
          <a:p>
            <a:r>
              <a:rPr lang="cs-CZ" dirty="0" smtClean="0"/>
              <a:t>Stabilita zaměstnanců v organizaci</a:t>
            </a:r>
          </a:p>
          <a:p>
            <a:r>
              <a:rPr lang="cs-CZ" dirty="0" smtClean="0"/>
              <a:t>Nabídka ostatních druhů odměn v organizaci</a:t>
            </a:r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Čeho potřebuje firma SO dosáhnout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Získat konkurenční výhodu pro </a:t>
            </a:r>
            <a:r>
              <a:rPr lang="cs-CZ" smtClean="0"/>
              <a:t>získávání </a:t>
            </a:r>
            <a:r>
              <a:rPr lang="cs-CZ" smtClean="0"/>
              <a:t>pracovníků</a:t>
            </a:r>
            <a:endParaRPr lang="cs-CZ" dirty="0" smtClean="0"/>
          </a:p>
          <a:p>
            <a:r>
              <a:rPr lang="cs-CZ" dirty="0" smtClean="0"/>
              <a:t>Udržet si pracovníka</a:t>
            </a:r>
          </a:p>
          <a:p>
            <a:r>
              <a:rPr lang="cs-CZ" dirty="0" smtClean="0"/>
              <a:t>Konkurenceschopné produktivity a zisku</a:t>
            </a:r>
          </a:p>
          <a:p>
            <a:r>
              <a:rPr lang="cs-CZ" dirty="0" smtClean="0"/>
              <a:t>Žádoucí kvality a úrovně produkce</a:t>
            </a:r>
          </a:p>
          <a:p>
            <a:r>
              <a:rPr lang="cs-CZ" dirty="0" smtClean="0"/>
              <a:t>Potřebné úrovně flexibility a kreativity</a:t>
            </a:r>
          </a:p>
          <a:p>
            <a:r>
              <a:rPr lang="cs-CZ" dirty="0" smtClean="0"/>
              <a:t>Pracovního kolektivu, který bude naplňovat cíle firmy</a:t>
            </a:r>
          </a:p>
          <a:p>
            <a:r>
              <a:rPr lang="cs-CZ" dirty="0" smtClean="0"/>
              <a:t>Kvalitních pracovních vztahů ve firmě</a:t>
            </a:r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Pracovníci potřebují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Zabezpečit své potřeby a potřeby rodiny</a:t>
            </a:r>
          </a:p>
          <a:p>
            <a:r>
              <a:rPr lang="cs-CZ" dirty="0" smtClean="0"/>
              <a:t>Sociální jistoty, životní stabilitu, perspektivu</a:t>
            </a:r>
          </a:p>
          <a:p>
            <a:r>
              <a:rPr lang="cs-CZ" dirty="0" smtClean="0"/>
              <a:t>Spravedlnost a srovnatelnost odměňování</a:t>
            </a:r>
          </a:p>
          <a:p>
            <a:r>
              <a:rPr lang="cs-CZ" dirty="0" smtClean="0"/>
              <a:t>Možnost seberealizace a uspokojení</a:t>
            </a:r>
          </a:p>
          <a:p>
            <a:r>
              <a:rPr lang="cs-CZ" dirty="0" smtClean="0"/>
              <a:t>Dobré vztahy na pracovišti</a:t>
            </a:r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Vnější faktory ovlivňující 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Trh práce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Daně,inflace</a:t>
            </a:r>
          </a:p>
          <a:p>
            <a:r>
              <a:rPr lang="cs-CZ" dirty="0" smtClean="0"/>
              <a:t>Vládní politika</a:t>
            </a:r>
          </a:p>
          <a:p>
            <a:r>
              <a:rPr lang="cs-CZ" dirty="0" smtClean="0"/>
              <a:t>Legislativa EU</a:t>
            </a:r>
          </a:p>
          <a:p>
            <a:r>
              <a:rPr lang="cs-CZ" dirty="0" smtClean="0"/>
              <a:t>Situace u konkurenci v odvětví, v regionu, státě,…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úspěšného 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Stabilita</a:t>
            </a:r>
          </a:p>
          <a:p>
            <a:r>
              <a:rPr lang="cs-CZ" dirty="0" smtClean="0"/>
              <a:t>Dodržování zákonů, lidských práv, slušnosti a spravedlnosti</a:t>
            </a:r>
          </a:p>
          <a:p>
            <a:r>
              <a:rPr lang="cs-CZ" dirty="0" smtClean="0"/>
              <a:t>Stanovené zásady pro rozdělování mezd základních a výkonových</a:t>
            </a:r>
          </a:p>
          <a:p>
            <a:r>
              <a:rPr lang="cs-CZ" dirty="0" smtClean="0"/>
              <a:t>Stanovené zásady růstu odměn a jejich diferenciace u jednotlivých </a:t>
            </a:r>
            <a:r>
              <a:rPr lang="cs-CZ" smtClean="0"/>
              <a:t>kategorií </a:t>
            </a:r>
            <a:r>
              <a:rPr lang="cs-CZ" smtClean="0"/>
              <a:t>pracovníků</a:t>
            </a:r>
            <a:endParaRPr lang="cs-CZ" dirty="0" smtClean="0"/>
          </a:p>
          <a:p>
            <a:r>
              <a:rPr lang="cs-CZ" dirty="0" smtClean="0"/>
              <a:t>Stanovené zásady umožňující vyjednávat o odchylkách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Mzdotvorné</a:t>
            </a:r>
            <a:r>
              <a:rPr lang="cs-CZ" b="1" dirty="0" smtClean="0"/>
              <a:t>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Vnitřní</a:t>
            </a:r>
          </a:p>
          <a:p>
            <a:r>
              <a:rPr lang="cs-CZ" dirty="0" smtClean="0"/>
              <a:t>Související s úkoly a požadavky pracovního místa – zdrojem informací je popis pracovního místa</a:t>
            </a:r>
          </a:p>
          <a:p>
            <a:r>
              <a:rPr lang="cs-CZ" dirty="0" smtClean="0"/>
              <a:t>Související s výsledky práce a </a:t>
            </a:r>
            <a:r>
              <a:rPr lang="cs-CZ" smtClean="0"/>
              <a:t>chováním </a:t>
            </a:r>
            <a:r>
              <a:rPr lang="cs-CZ" smtClean="0"/>
              <a:t>pracovníků </a:t>
            </a:r>
            <a:r>
              <a:rPr lang="cs-CZ" dirty="0" smtClean="0"/>
              <a:t>- zdrojem informací je hodnocení pracovníků</a:t>
            </a:r>
          </a:p>
          <a:p>
            <a:r>
              <a:rPr lang="cs-CZ" dirty="0" smtClean="0"/>
              <a:t>Pracovní podmínky konkrétního místa</a:t>
            </a:r>
          </a:p>
          <a:p>
            <a:r>
              <a:rPr lang="cs-CZ" dirty="0" smtClean="0"/>
              <a:t>Příklad - M. </a:t>
            </a:r>
            <a:r>
              <a:rPr lang="cs-CZ" dirty="0" err="1" smtClean="0"/>
              <a:t>Goodridgova</a:t>
            </a:r>
            <a:r>
              <a:rPr lang="cs-CZ" dirty="0" smtClean="0"/>
              <a:t> tabulka</a:t>
            </a:r>
          </a:p>
          <a:p>
            <a:pPr>
              <a:buNone/>
            </a:pPr>
            <a:r>
              <a:rPr lang="cs-CZ" b="1" dirty="0" smtClean="0"/>
              <a:t>Vnější</a:t>
            </a:r>
            <a:r>
              <a:rPr lang="cs-CZ" dirty="0" smtClean="0"/>
              <a:t> – trh práce, předpisy a zákony -minimální mzda, tarify, placená dovolená,příplatky,….</a:t>
            </a:r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Mzdotvorné</a:t>
            </a:r>
            <a:r>
              <a:rPr lang="cs-CZ" b="1" dirty="0" smtClean="0"/>
              <a:t>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47664" y="0"/>
          <a:ext cx="6096000" cy="636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Vklad pracovníka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Charakteristiky pracovního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procesu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Výstupy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zisk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kvalifikace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 problémů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výkon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dovednosti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odpovědnost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produktivita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zkušenosti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tvořivost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znalosti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iniciativa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prodej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kontakty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plánování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duševní schopnosti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řízení/kontrola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fyzická 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argumentování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vztahy k ostatním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bystrost/obratnost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složitost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spolehlivost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používání věcí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Časová nebo základní mzda,plat</a:t>
            </a:r>
          </a:p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Úkolová mzda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Podílová neboli provizní mzda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za očekávané výsledky práce (smluvní, s měřeným denním výkonem, programová mzda)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a plat za znalosti a dovednosti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a plat za přínos</a:t>
            </a:r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Dodatkové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Prémie</a:t>
            </a:r>
          </a:p>
          <a:p>
            <a:r>
              <a:rPr lang="cs-CZ" dirty="0" smtClean="0"/>
              <a:t>Odměny</a:t>
            </a:r>
          </a:p>
          <a:p>
            <a:r>
              <a:rPr lang="cs-CZ" dirty="0" smtClean="0"/>
              <a:t>Osobní ohodnocení</a:t>
            </a:r>
          </a:p>
          <a:p>
            <a:r>
              <a:rPr lang="cs-CZ" dirty="0" smtClean="0"/>
              <a:t>Podíly na výsledcích hospodaření</a:t>
            </a:r>
          </a:p>
          <a:p>
            <a:r>
              <a:rPr lang="cs-CZ" dirty="0" smtClean="0"/>
              <a:t>Odměňování zlepšovacích návrhů</a:t>
            </a:r>
          </a:p>
          <a:p>
            <a:r>
              <a:rPr lang="cs-CZ" dirty="0" smtClean="0"/>
              <a:t>Povinné a nepovinné příplatky,…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3639</Words>
  <Application>Microsoft Office PowerPoint</Application>
  <PresentationFormat>Předvádění na obrazovce (4:3)</PresentationFormat>
  <Paragraphs>769</Paragraphs>
  <Slides>123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123</vt:i4>
      </vt:variant>
    </vt:vector>
  </HeadingPairs>
  <TitlesOfParts>
    <vt:vector size="124" baseType="lpstr">
      <vt:lpstr>Motiv sady Office</vt:lpstr>
      <vt:lpstr>Personální management</vt:lpstr>
      <vt:lpstr>Personální práce (PP)</vt:lpstr>
      <vt:lpstr>Úkol PP</vt:lpstr>
      <vt:lpstr>Personální činnosti</vt:lpstr>
      <vt:lpstr>Práce,pracovní úkol</vt:lpstr>
      <vt:lpstr>Obsah,rozšiřování a obohacování práce</vt:lpstr>
      <vt:lpstr>Pracovní místo</vt:lpstr>
      <vt:lpstr>Rozsah povinností a odpovědnost</vt:lpstr>
      <vt:lpstr>Zaměstnání</vt:lpstr>
      <vt:lpstr>Povolání</vt:lpstr>
      <vt:lpstr>Pracovní role</vt:lpstr>
      <vt:lpstr>Schopnosti</vt:lpstr>
      <vt:lpstr>Vytváření pracovních míst</vt:lpstr>
      <vt:lpstr>Proces vytváření pracovních míst</vt:lpstr>
      <vt:lpstr>Proces vytváření pracovních míst</vt:lpstr>
      <vt:lpstr>Proces vytváření pracovních míst</vt:lpstr>
      <vt:lpstr>Pomocné otázky</vt:lpstr>
      <vt:lpstr>Analýza pracovních míst</vt:lpstr>
      <vt:lpstr>Popis pracovního místa</vt:lpstr>
      <vt:lpstr>Popis pracovního místa – k čemu slouží</vt:lpstr>
      <vt:lpstr>Popis pracovního místa - příklad</vt:lpstr>
      <vt:lpstr>Volné pracovní místo</vt:lpstr>
      <vt:lpstr>Získávání pracovníků</vt:lpstr>
      <vt:lpstr>Faktory ovlivňující získávání pracovníků</vt:lpstr>
      <vt:lpstr>Vnitřní faktory</vt:lpstr>
      <vt:lpstr>Vnější faktory</vt:lpstr>
      <vt:lpstr>Vnitřní zdroje - výhody</vt:lpstr>
      <vt:lpstr>Vnitřní zdroje - nevýhody</vt:lpstr>
      <vt:lpstr>Vnější zdroje - výhody</vt:lpstr>
      <vt:lpstr>Vnější zdroje - nevýhody</vt:lpstr>
      <vt:lpstr>Metody získávání pracovníků</vt:lpstr>
      <vt:lpstr>Ústní dotaz nebo nabídka (od známých)</vt:lpstr>
      <vt:lpstr>Doporučení současného pracovníka</vt:lpstr>
      <vt:lpstr>Spolupráce se vzdělávacími institucemi</vt:lpstr>
      <vt:lpstr>Komerční zprostředkovatelny</vt:lpstr>
      <vt:lpstr>Inzerce v médiích</vt:lpstr>
      <vt:lpstr>Internet</vt:lpstr>
      <vt:lpstr>Inzerát</vt:lpstr>
      <vt:lpstr>Styl inzerátu</vt:lpstr>
      <vt:lpstr>Požadované dokumenty</vt:lpstr>
      <vt:lpstr>Dotazníky</vt:lpstr>
      <vt:lpstr>Životopis</vt:lpstr>
      <vt:lpstr>Validita metod výběru pracovníků podle M.Smithe</vt:lpstr>
      <vt:lpstr>Příklady otázek k výběrovému pohovoru</vt:lpstr>
      <vt:lpstr>Příklady otázek k výběrovému pohovoru</vt:lpstr>
      <vt:lpstr>Příklady otázek k výběrovému pohovoru</vt:lpstr>
      <vt:lpstr>Pracovní smlouva</vt:lpstr>
      <vt:lpstr>Hodnocení pracovníků - pravidelné</vt:lpstr>
      <vt:lpstr>Smysl a úkol hodnocení</vt:lpstr>
      <vt:lpstr>Smysl a úkol hodnocení</vt:lpstr>
      <vt:lpstr>Kritéria</vt:lpstr>
      <vt:lpstr>Výkon</vt:lpstr>
      <vt:lpstr>Faktory nezávislé na pracovníkovi</vt:lpstr>
      <vt:lpstr>Postup při hodnocení pracovníků</vt:lpstr>
      <vt:lpstr>Přípravné období</vt:lpstr>
      <vt:lpstr>Období získávání informací a podkladů</vt:lpstr>
      <vt:lpstr>Období vyhodnocování</vt:lpstr>
      <vt:lpstr>Metody hodnocení pracovníků</vt:lpstr>
      <vt:lpstr>Podle stanovených cílů</vt:lpstr>
      <vt:lpstr>Na základě plnění norem</vt:lpstr>
      <vt:lpstr>Pomocí stupnice</vt:lpstr>
      <vt:lpstr>Příklad </vt:lpstr>
      <vt:lpstr>Metoda BARS</vt:lpstr>
      <vt:lpstr>BARS -kritéria</vt:lpstr>
      <vt:lpstr>Typická kritéria </vt:lpstr>
      <vt:lpstr>BARS - nastavení hodnotící škály</vt:lpstr>
      <vt:lpstr>Příklad </vt:lpstr>
      <vt:lpstr>Příklad  - pokračování</vt:lpstr>
      <vt:lpstr>BARS - proces vlastního hodnocení</vt:lpstr>
      <vt:lpstr>BARS jako východisko </vt:lpstr>
      <vt:lpstr>BARS - výhody</vt:lpstr>
      <vt:lpstr>BARS - nevýhody</vt:lpstr>
      <vt:lpstr>Hodnotící rozhovor</vt:lpstr>
      <vt:lpstr>Vzdělávání pracovníků</vt:lpstr>
      <vt:lpstr>Oblasti vzdělávání</vt:lpstr>
      <vt:lpstr>Oblast odborného vzdělávání</vt:lpstr>
      <vt:lpstr>Oblast rozvoje</vt:lpstr>
      <vt:lpstr>Koncepce vzdělávání</vt:lpstr>
      <vt:lpstr>Koncepce „učení se v organizaci“</vt:lpstr>
      <vt:lpstr>Koncepce „učící se organizace“</vt:lpstr>
      <vt:lpstr>Vstupní vzdělávání nového pracovníka</vt:lpstr>
      <vt:lpstr>Doškolování – další vzdělávání</vt:lpstr>
      <vt:lpstr>Metody vzdělávání na pracovišti</vt:lpstr>
      <vt:lpstr>Koučování</vt:lpstr>
      <vt:lpstr>Counselling</vt:lpstr>
      <vt:lpstr>Vzdělávání na pracovišti</vt:lpstr>
      <vt:lpstr>Metody vzdělávání mimo pracoviště</vt:lpstr>
      <vt:lpstr>Vzdělávání mimo pracoviště</vt:lpstr>
      <vt:lpstr>Distanční vzdělávání</vt:lpstr>
      <vt:lpstr>Odměňování pracovníků</vt:lpstr>
      <vt:lpstr>Systém odměňování (SO)</vt:lpstr>
      <vt:lpstr>Čeho potřebuje firma SO dosáhnout</vt:lpstr>
      <vt:lpstr>Pracovníci potřebují</vt:lpstr>
      <vt:lpstr>Vnější faktory ovlivňující odměňování</vt:lpstr>
      <vt:lpstr>Zásady úspěšného SO</vt:lpstr>
      <vt:lpstr>Mzdotvorné faktory</vt:lpstr>
      <vt:lpstr>Mzdotvorné faktory</vt:lpstr>
      <vt:lpstr>Základní mzdové formy</vt:lpstr>
      <vt:lpstr>Dodatkové mzdové formy</vt:lpstr>
      <vt:lpstr>Časová nebo základní mzda,plat</vt:lpstr>
      <vt:lpstr>Časová (základní) mzda- použití</vt:lpstr>
      <vt:lpstr>Zásluhové mzdové formy</vt:lpstr>
      <vt:lpstr>Zásluhové mzdové formy</vt:lpstr>
      <vt:lpstr>Zásluhové mzdové formy</vt:lpstr>
      <vt:lpstr>Odměňování odvozené od výkonu celé firmy</vt:lpstr>
      <vt:lpstr>Odměňování odvozené od výkonu celé firmy</vt:lpstr>
      <vt:lpstr>Odměňování odvozené od výkonu celé firmy</vt:lpstr>
      <vt:lpstr>Řízení pracovního výkonu</vt:lpstr>
      <vt:lpstr>Řízení pracovního výkonu</vt:lpstr>
      <vt:lpstr>Řízení pracovního výkonu</vt:lpstr>
      <vt:lpstr>Řízení pracovního výkonu</vt:lpstr>
      <vt:lpstr>Řízení pracovního výkonu- proces</vt:lpstr>
      <vt:lpstr>Řízení pracovního výkonu - výhody</vt:lpstr>
      <vt:lpstr>Řízení pracovního výkonu - výhody</vt:lpstr>
      <vt:lpstr>Řízení pracovního výkonu - výhody</vt:lpstr>
      <vt:lpstr>Řízení talentů</vt:lpstr>
      <vt:lpstr>Pojetí lidského kapitálu</vt:lpstr>
      <vt:lpstr>Lidský kapitál</vt:lpstr>
      <vt:lpstr>Společenský kapitál</vt:lpstr>
      <vt:lpstr>Organizační kapitál</vt:lpstr>
      <vt:lpstr>Intelektuální kapitál</vt:lpstr>
      <vt:lpstr>Péče o pracovníka</vt:lpstr>
      <vt:lpstr>Péče o pracovníka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management</dc:title>
  <dc:creator>Javorova Barbora</dc:creator>
  <cp:lastModifiedBy>Javorova Barbora</cp:lastModifiedBy>
  <cp:revision>30</cp:revision>
  <dcterms:created xsi:type="dcterms:W3CDTF">2016-09-17T12:43:34Z</dcterms:created>
  <dcterms:modified xsi:type="dcterms:W3CDTF">2018-02-10T16:21:55Z</dcterms:modified>
</cp:coreProperties>
</file>