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851" r:id="rId2"/>
    <p:sldMasterId id="2147483863" r:id="rId3"/>
    <p:sldMasterId id="2147483905" r:id="rId4"/>
  </p:sldMasterIdLst>
  <p:sldIdLst>
    <p:sldId id="256" r:id="rId5"/>
    <p:sldId id="257" r:id="rId6"/>
    <p:sldId id="258" r:id="rId7"/>
    <p:sldId id="262" r:id="rId8"/>
    <p:sldId id="259" r:id="rId9"/>
    <p:sldId id="261" r:id="rId10"/>
    <p:sldId id="264" r:id="rId11"/>
    <p:sldId id="263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69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58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439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824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313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89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821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113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401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2811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46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5547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3787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2373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189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0425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4200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6134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712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2626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5768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25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1458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2914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9122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3597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7177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6120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3822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6770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6338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0655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06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7255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5976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43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8486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625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4007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02904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13698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9284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0633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107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87372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76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09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14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99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527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49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29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3F9A731-1AB9-4917-9ABA-3819171D0A25}" type="datetimeFigureOut">
              <a:rPr lang="cs-CZ" smtClean="0"/>
              <a:t>03.04.2018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76C7D30-9BFD-4B24-916A-FF97FA82B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27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  <p:sldLayoutId id="2147483918" r:id="rId13"/>
    <p:sldLayoutId id="2147483919" r:id="rId14"/>
    <p:sldLayoutId id="2147483920" r:id="rId15"/>
    <p:sldLayoutId id="2147483921" r:id="rId16"/>
    <p:sldLayoutId id="214748392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az-Cyrl-AZ" dirty="0" smtClean="0"/>
              <a:t>РАДУГА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Hana Sojková, UČO 447601</a:t>
            </a:r>
            <a:endParaRPr lang="cs-CZ" dirty="0"/>
          </a:p>
        </p:txBody>
      </p:sp>
      <p:pic>
        <p:nvPicPr>
          <p:cNvPr id="1026" name="Picture 2" descr="Raduga 1- UÄebnica ruÅ¡tiny - Stanislav JelÃ­nek, Jana FolprechtovÃ¡, Radka HÅÃ­bkovÃ¡, Hana Å½ofkovÃ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357" y="1425625"/>
            <a:ext cx="3319144" cy="455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210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учебный комплекс Радуга написали авторы: Елинек, </a:t>
            </a:r>
            <a:r>
              <a:rPr lang="ru-RU" dirty="0" err="1" smtClean="0"/>
              <a:t>Фолпрехтова</a:t>
            </a:r>
            <a:r>
              <a:rPr lang="ru-RU" dirty="0" smtClean="0"/>
              <a:t>, </a:t>
            </a:r>
            <a:r>
              <a:rPr lang="ru-RU" dirty="0" err="1" smtClean="0"/>
              <a:t>Хржибкова</a:t>
            </a:r>
            <a:r>
              <a:rPr lang="ru-RU" dirty="0" smtClean="0"/>
              <a:t>, </a:t>
            </a:r>
            <a:r>
              <a:rPr lang="ru-RU" dirty="0" err="1" smtClean="0"/>
              <a:t>Жофкова</a:t>
            </a:r>
            <a:endParaRPr lang="cs-CZ" dirty="0" smtClean="0"/>
          </a:p>
          <a:p>
            <a:r>
              <a:rPr lang="az-Cyrl-AZ" dirty="0" smtClean="0"/>
              <a:t>издавательством является ФРАУС</a:t>
            </a:r>
            <a:endParaRPr lang="cs-CZ" dirty="0" smtClean="0"/>
          </a:p>
          <a:p>
            <a:r>
              <a:rPr lang="az-Cyrl-AZ" dirty="0" smtClean="0"/>
              <a:t>Радуга </a:t>
            </a:r>
            <a:r>
              <a:rPr lang="az-Cyrl-AZ" dirty="0"/>
              <a:t>имеет три </a:t>
            </a:r>
            <a:r>
              <a:rPr lang="az-Cyrl-AZ" dirty="0" smtClean="0"/>
              <a:t>тома</a:t>
            </a:r>
            <a:endParaRPr lang="cs-CZ" dirty="0" smtClean="0"/>
          </a:p>
          <a:p>
            <a:r>
              <a:rPr lang="ru-RU" dirty="0" smtClean="0"/>
              <a:t>учебный </a:t>
            </a:r>
            <a:r>
              <a:rPr lang="ru-RU" dirty="0"/>
              <a:t>комплекс предназначен </a:t>
            </a:r>
            <a:r>
              <a:rPr lang="ru-RU" dirty="0" smtClean="0"/>
              <a:t>для учеников средней школы</a:t>
            </a:r>
            <a:endParaRPr lang="cs-CZ" dirty="0" smtClean="0"/>
          </a:p>
          <a:p>
            <a:r>
              <a:rPr lang="ru-RU" dirty="0" smtClean="0"/>
              <a:t>каждый том состоит из учебника, рабочей тетради, методического пособия для преподавателя, аудиокассеты и сборника языковых и коммуникативных игр.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461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учебник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каждый учебник разделен на несколько лекций (первый том состоит из 10 лекций, второй том из 8 лекций, третий </a:t>
            </a:r>
            <a:r>
              <a:rPr lang="ru-RU" dirty="0" smtClean="0"/>
              <a:t>том</a:t>
            </a:r>
            <a:r>
              <a:rPr lang="cs-CZ" dirty="0" smtClean="0"/>
              <a:t> </a:t>
            </a:r>
            <a:r>
              <a:rPr lang="ru-RU" dirty="0" smtClean="0"/>
              <a:t>из</a:t>
            </a:r>
            <a:r>
              <a:rPr lang="cs-CZ" dirty="0" smtClean="0"/>
              <a:t> </a:t>
            </a:r>
            <a:r>
              <a:rPr lang="ru-RU" dirty="0" smtClean="0"/>
              <a:t>5 </a:t>
            </a:r>
            <a:r>
              <a:rPr lang="ru-RU" dirty="0"/>
              <a:t>лекций</a:t>
            </a:r>
            <a:r>
              <a:rPr lang="ru-RU" dirty="0" smtClean="0"/>
              <a:t>)</a:t>
            </a:r>
            <a:endParaRPr lang="cs-CZ" dirty="0" smtClean="0"/>
          </a:p>
          <a:p>
            <a:r>
              <a:rPr lang="ru-RU" dirty="0"/>
              <a:t>Лекции делятся ещё на отдельные части (в первом учебнике делятся на 3, во втором на 2, в третьем на 4 части</a:t>
            </a:r>
            <a:r>
              <a:rPr lang="ru-RU" dirty="0" smtClean="0"/>
              <a:t>)</a:t>
            </a:r>
            <a:endParaRPr lang="cs-CZ" dirty="0" smtClean="0"/>
          </a:p>
          <a:p>
            <a:r>
              <a:rPr lang="ru-RU" dirty="0"/>
              <a:t>учебники соответствуют языковым уровням А1, А2 и Б1 (они должны подготовить ученика к экзамену на аттестат зрелости)</a:t>
            </a:r>
            <a:endParaRPr lang="cs-CZ" dirty="0"/>
          </a:p>
          <a:p>
            <a:r>
              <a:rPr lang="ru-RU" dirty="0" smtClean="0"/>
              <a:t>в </a:t>
            </a:r>
            <a:r>
              <a:rPr lang="ru-RU" dirty="0"/>
              <a:t>первом и втором томе находятся </a:t>
            </a:r>
            <a:r>
              <a:rPr lang="ru-RU" dirty="0" smtClean="0"/>
              <a:t>ил</a:t>
            </a:r>
            <a:r>
              <a:rPr lang="ru-RU" dirty="0"/>
              <a:t>л</a:t>
            </a:r>
            <a:r>
              <a:rPr lang="ru-RU" dirty="0" smtClean="0"/>
              <a:t>юстрации</a:t>
            </a:r>
            <a:r>
              <a:rPr lang="ru-RU" dirty="0"/>
              <a:t>, в третьем томе уже </a:t>
            </a:r>
            <a:r>
              <a:rPr lang="ru-RU" dirty="0" smtClean="0"/>
              <a:t>фотографии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62555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учебник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каждой лекции текст по теме, словарный запас, упражнения к тексту, грамматика и упражнения по </a:t>
            </a:r>
            <a:r>
              <a:rPr lang="ru-RU" dirty="0" smtClean="0"/>
              <a:t>грамматике</a:t>
            </a:r>
            <a:endParaRPr lang="cs-CZ" dirty="0" smtClean="0"/>
          </a:p>
          <a:p>
            <a:r>
              <a:rPr lang="ru-RU" dirty="0" smtClean="0"/>
              <a:t>основная </a:t>
            </a:r>
            <a:r>
              <a:rPr lang="ru-RU" dirty="0"/>
              <a:t>линия включит учебный материал, который должны овладеть все ученики, </a:t>
            </a:r>
            <a:r>
              <a:rPr lang="ru-RU" dirty="0" smtClean="0"/>
              <a:t>фи</a:t>
            </a:r>
            <a:r>
              <a:rPr lang="ru-RU" dirty="0"/>
              <a:t>о</a:t>
            </a:r>
            <a:r>
              <a:rPr lang="ru-RU" dirty="0" smtClean="0"/>
              <a:t>летовым </a:t>
            </a:r>
            <a:r>
              <a:rPr lang="ru-RU" dirty="0"/>
              <a:t>цветом в учебнике дополнительный материал и жёлтым цветом то, что расширительный материал (это, например, песни, тексты, интересные факты и </a:t>
            </a:r>
            <a:r>
              <a:rPr lang="ru-RU" dirty="0" err="1"/>
              <a:t>тд</a:t>
            </a:r>
            <a:r>
              <a:rPr lang="ru-RU" dirty="0"/>
              <a:t>.) </a:t>
            </a:r>
            <a:endParaRPr lang="cs-CZ" dirty="0" smtClean="0"/>
          </a:p>
          <a:p>
            <a:r>
              <a:rPr lang="ru-RU" dirty="0"/>
              <a:t>в каждой лекции упражнения, которые развивают </a:t>
            </a:r>
            <a:r>
              <a:rPr lang="ru-RU" dirty="0" smtClean="0"/>
              <a:t>письмен</a:t>
            </a:r>
            <a:r>
              <a:rPr lang="ru-RU" dirty="0"/>
              <a:t>н</a:t>
            </a:r>
            <a:r>
              <a:rPr lang="ru-RU" dirty="0" smtClean="0"/>
              <a:t>ую </a:t>
            </a:r>
            <a:r>
              <a:rPr lang="ru-RU" dirty="0"/>
              <a:t>речь, устную речь, </a:t>
            </a:r>
            <a:r>
              <a:rPr lang="ru-RU" dirty="0" smtClean="0"/>
              <a:t>слушание </a:t>
            </a:r>
            <a:r>
              <a:rPr lang="ru-RU" dirty="0"/>
              <a:t>и чтение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302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рабочая тетрадь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az-Cyrl-AZ" dirty="0"/>
              <a:t>принадлежит к каждому </a:t>
            </a:r>
            <a:r>
              <a:rPr lang="az-Cyrl-AZ" dirty="0" smtClean="0"/>
              <a:t>учебнику</a:t>
            </a:r>
            <a:endParaRPr lang="cs-CZ" dirty="0" smtClean="0"/>
          </a:p>
          <a:p>
            <a:r>
              <a:rPr lang="ru-RU" dirty="0"/>
              <a:t>в рабочей тетради упражнения, в которых ученик тренирует:</a:t>
            </a:r>
            <a:endParaRPr lang="cs-CZ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1600" dirty="0"/>
              <a:t>обозначение </a:t>
            </a:r>
            <a:r>
              <a:rPr lang="ru-RU" sz="1600" dirty="0" smtClean="0"/>
              <a:t>ударени</a:t>
            </a:r>
            <a:r>
              <a:rPr lang="ru-RU" sz="1600" dirty="0"/>
              <a:t>й</a:t>
            </a:r>
            <a:r>
              <a:rPr lang="ru-RU" sz="1600" dirty="0" smtClean="0"/>
              <a:t> </a:t>
            </a:r>
            <a:r>
              <a:rPr lang="ru-RU" sz="1600" dirty="0"/>
              <a:t>и интонационных конструкций</a:t>
            </a:r>
            <a:endParaRPr lang="cs-CZ" sz="16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1600" dirty="0" smtClean="0"/>
              <a:t>Дополнение</a:t>
            </a:r>
            <a:r>
              <a:rPr lang="cs-CZ" sz="1600" dirty="0" smtClean="0"/>
              <a:t> </a:t>
            </a:r>
            <a:r>
              <a:rPr lang="ru-RU" sz="1600" dirty="0" smtClean="0"/>
              <a:t>букв</a:t>
            </a:r>
            <a:r>
              <a:rPr lang="ru-RU" sz="1600" dirty="0"/>
              <a:t>, </a:t>
            </a:r>
            <a:r>
              <a:rPr lang="ru-RU" sz="1600" dirty="0" smtClean="0"/>
              <a:t>окончаний </a:t>
            </a:r>
            <a:r>
              <a:rPr lang="ru-RU" sz="1600" dirty="0"/>
              <a:t>или </a:t>
            </a:r>
            <a:r>
              <a:rPr lang="ru-RU" sz="1600" dirty="0" smtClean="0"/>
              <a:t>слов, </a:t>
            </a:r>
            <a:r>
              <a:rPr lang="ru-RU" sz="1600" dirty="0"/>
              <a:t>которые </a:t>
            </a:r>
            <a:r>
              <a:rPr lang="ru-RU" sz="1600" dirty="0" smtClean="0"/>
              <a:t>отсутствуют</a:t>
            </a:r>
            <a:endParaRPr lang="cs-CZ" sz="16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1600" dirty="0" smtClean="0"/>
              <a:t>Переведение</a:t>
            </a:r>
            <a:r>
              <a:rPr lang="cs-CZ" sz="1600" dirty="0" smtClean="0"/>
              <a:t> </a:t>
            </a:r>
            <a:r>
              <a:rPr lang="ru-RU" sz="1600" dirty="0" smtClean="0"/>
              <a:t>упражнени</a:t>
            </a:r>
            <a:r>
              <a:rPr lang="ru-RU" sz="1600" dirty="0"/>
              <a:t>й</a:t>
            </a:r>
            <a:r>
              <a:rPr lang="ru-RU" sz="1600" dirty="0" smtClean="0"/>
              <a:t> </a:t>
            </a:r>
            <a:r>
              <a:rPr lang="ru-RU" sz="1600" dirty="0"/>
              <a:t>с русского на чешский и </a:t>
            </a:r>
            <a:r>
              <a:rPr lang="ru-RU" sz="1600" dirty="0" smtClean="0"/>
              <a:t>наоборот</a:t>
            </a:r>
            <a:endParaRPr lang="cs-CZ" sz="16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1600" dirty="0" smtClean="0"/>
              <a:t>Употребление</a:t>
            </a:r>
            <a:r>
              <a:rPr lang="cs-CZ" sz="1600" dirty="0" smtClean="0"/>
              <a:t> </a:t>
            </a:r>
            <a:r>
              <a:rPr lang="ru-RU" sz="1600" dirty="0" smtClean="0"/>
              <a:t>одно</a:t>
            </a:r>
            <a:r>
              <a:rPr lang="ru-RU" sz="1600" dirty="0"/>
              <a:t>го</a:t>
            </a:r>
            <a:r>
              <a:rPr lang="ru-RU" sz="1600" dirty="0" smtClean="0"/>
              <a:t> </a:t>
            </a:r>
            <a:r>
              <a:rPr lang="ru-RU" sz="1600" dirty="0"/>
              <a:t>слова в разных </a:t>
            </a:r>
            <a:r>
              <a:rPr lang="ru-RU" sz="1600" dirty="0" smtClean="0"/>
              <a:t>значениях</a:t>
            </a:r>
            <a:endParaRPr lang="cs-CZ" sz="16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1600" dirty="0" smtClean="0"/>
              <a:t>Составление</a:t>
            </a:r>
            <a:r>
              <a:rPr lang="cs-CZ" sz="1600" dirty="0" smtClean="0"/>
              <a:t> </a:t>
            </a:r>
            <a:r>
              <a:rPr lang="ru-RU" sz="1600" dirty="0" smtClean="0"/>
              <a:t>рассказ</a:t>
            </a:r>
            <a:r>
              <a:rPr lang="ru-RU" sz="1600" dirty="0"/>
              <a:t>а</a:t>
            </a:r>
            <a:endParaRPr lang="cs-CZ" sz="16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1600" dirty="0"/>
              <a:t>правильное </a:t>
            </a:r>
            <a:r>
              <a:rPr lang="ru-RU" sz="1600" dirty="0" smtClean="0"/>
              <a:t>употребление</a:t>
            </a:r>
            <a:r>
              <a:rPr lang="cs-CZ" sz="1600" dirty="0" smtClean="0"/>
              <a:t> </a:t>
            </a:r>
            <a:r>
              <a:rPr lang="ru-RU" sz="1600" dirty="0"/>
              <a:t>глаголов</a:t>
            </a:r>
            <a:r>
              <a:rPr lang="cs-CZ" sz="1600" dirty="0" smtClean="0"/>
              <a:t> </a:t>
            </a:r>
            <a:r>
              <a:rPr lang="ru-RU" sz="1600" dirty="0"/>
              <a:t>и </a:t>
            </a:r>
            <a:r>
              <a:rPr lang="ru-RU" sz="1600" dirty="0" err="1"/>
              <a:t>тд</a:t>
            </a:r>
            <a:r>
              <a:rPr lang="ru-RU" sz="1600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45810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сборник языковых и коммуникативных игр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az-Cyrl-AZ" dirty="0"/>
              <a:t>принадлежит к каждому </a:t>
            </a:r>
            <a:r>
              <a:rPr lang="az-Cyrl-AZ" dirty="0" smtClean="0"/>
              <a:t>учебнику</a:t>
            </a:r>
            <a:endParaRPr lang="cs-CZ" dirty="0" smtClean="0"/>
          </a:p>
          <a:p>
            <a:r>
              <a:rPr lang="ru-RU" dirty="0"/>
              <a:t>У каждой игры мы найдем инструкцию для </a:t>
            </a:r>
            <a:r>
              <a:rPr lang="ru-RU" dirty="0" smtClean="0"/>
              <a:t>учителя, </a:t>
            </a:r>
            <a:r>
              <a:rPr lang="ru-RU" dirty="0"/>
              <a:t>организацию, </a:t>
            </a:r>
            <a:r>
              <a:rPr lang="ru-RU" dirty="0" smtClean="0"/>
              <a:t>пособие</a:t>
            </a:r>
            <a:r>
              <a:rPr lang="ru-RU" dirty="0"/>
              <a:t>, цель игры, другие варианты и правильное </a:t>
            </a:r>
            <a:r>
              <a:rPr lang="ru-RU" dirty="0" smtClean="0"/>
              <a:t>решение</a:t>
            </a:r>
            <a:endParaRPr lang="cs-CZ" dirty="0" smtClean="0"/>
          </a:p>
          <a:p>
            <a:r>
              <a:rPr lang="ru-RU" dirty="0"/>
              <a:t>игры повторяют словарный запас и грамматику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740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+ </a:t>
            </a:r>
            <a:r>
              <a:rPr lang="ru-RU" dirty="0"/>
              <a:t>дополнительные и расширительные материалы в </a:t>
            </a:r>
            <a:r>
              <a:rPr lang="ru-RU" dirty="0" smtClean="0"/>
              <a:t>учебнике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+ </a:t>
            </a:r>
            <a:r>
              <a:rPr lang="ru-RU" dirty="0"/>
              <a:t>грамматика связана с темой </a:t>
            </a:r>
            <a:r>
              <a:rPr lang="ru-RU" dirty="0" smtClean="0"/>
              <a:t>лекции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+ </a:t>
            </a:r>
            <a:r>
              <a:rPr lang="ru-RU" dirty="0" smtClean="0"/>
              <a:t>сборник </a:t>
            </a:r>
            <a:r>
              <a:rPr lang="ru-RU" dirty="0"/>
              <a:t>языковых и коммуникативных </a:t>
            </a:r>
            <a:r>
              <a:rPr lang="ru-RU" dirty="0" smtClean="0"/>
              <a:t>игр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ru-RU" dirty="0" smtClean="0"/>
              <a:t>очень </a:t>
            </a:r>
            <a:r>
              <a:rPr lang="ru-RU" dirty="0"/>
              <a:t>мало упражнений для освоения </a:t>
            </a:r>
            <a:r>
              <a:rPr lang="ru-RU" dirty="0" smtClean="0"/>
              <a:t>азбуки</a:t>
            </a:r>
            <a:endParaRPr lang="cs-CZ" dirty="0" smtClean="0"/>
          </a:p>
          <a:p>
            <a:pPr>
              <a:buFontTx/>
              <a:buChar char="-"/>
            </a:pPr>
            <a:r>
              <a:rPr lang="ru-RU" dirty="0"/>
              <a:t>не имеет </a:t>
            </a:r>
            <a:r>
              <a:rPr lang="ru-RU" dirty="0" err="1"/>
              <a:t>доазбучный</a:t>
            </a:r>
            <a:r>
              <a:rPr lang="ru-RU" dirty="0"/>
              <a:t> период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2327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большое спасибо за в</a:t>
            </a:r>
            <a:r>
              <a:rPr lang="ru-RU" dirty="0" smtClean="0"/>
              <a:t>нимание</a:t>
            </a:r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471633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195</TotalTime>
  <Words>338</Words>
  <Application>Microsoft Office PowerPoint</Application>
  <PresentationFormat>Širokoúhlá obrazovka</PresentationFormat>
  <Paragraphs>36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Tw Cen MT</vt:lpstr>
      <vt:lpstr>Wingdings 2</vt:lpstr>
      <vt:lpstr>HDOfficeLightV0</vt:lpstr>
      <vt:lpstr>1_HDOfficeLightV0</vt:lpstr>
      <vt:lpstr>2_HDOfficeLightV0</vt:lpstr>
      <vt:lpstr>Kapka</vt:lpstr>
      <vt:lpstr>РАДУГА</vt:lpstr>
      <vt:lpstr>Prezentace aplikace PowerPoint</vt:lpstr>
      <vt:lpstr>учебник</vt:lpstr>
      <vt:lpstr>учебник</vt:lpstr>
      <vt:lpstr>рабочая тетрадь</vt:lpstr>
      <vt:lpstr>сборник языковых и коммуникативных игр</vt:lpstr>
      <vt:lpstr>Prezentace aplikace PowerPoint</vt:lpstr>
      <vt:lpstr>большое спасибо за внимание!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РАДУГА</dc:title>
  <dc:creator>Hana Sojková</dc:creator>
  <cp:lastModifiedBy>Uživatel systému Windows</cp:lastModifiedBy>
  <cp:revision>16</cp:revision>
  <dcterms:created xsi:type="dcterms:W3CDTF">2018-03-25T17:04:42Z</dcterms:created>
  <dcterms:modified xsi:type="dcterms:W3CDTF">2018-04-03T19:10:37Z</dcterms:modified>
</cp:coreProperties>
</file>