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450" r:id="rId2"/>
    <p:sldId id="303" r:id="rId3"/>
    <p:sldId id="301" r:id="rId4"/>
    <p:sldId id="302" r:id="rId5"/>
    <p:sldId id="300" r:id="rId6"/>
    <p:sldId id="305" r:id="rId7"/>
    <p:sldId id="314" r:id="rId8"/>
    <p:sldId id="315" r:id="rId9"/>
    <p:sldId id="316" r:id="rId10"/>
    <p:sldId id="327" r:id="rId11"/>
    <p:sldId id="321" r:id="rId12"/>
    <p:sldId id="337" r:id="rId13"/>
    <p:sldId id="338" r:id="rId14"/>
    <p:sldId id="340" r:id="rId15"/>
    <p:sldId id="341" r:id="rId16"/>
    <p:sldId id="342" r:id="rId17"/>
    <p:sldId id="344" r:id="rId18"/>
    <p:sldId id="345" r:id="rId19"/>
    <p:sldId id="445" r:id="rId20"/>
    <p:sldId id="446" r:id="rId21"/>
    <p:sldId id="447" r:id="rId22"/>
    <p:sldId id="448" r:id="rId23"/>
    <p:sldId id="4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mail.seznam.cz/redir?hashId=1087825274&amp;to=http://www.petit-os.cz/" TargetMode="External"/><Relationship Id="rId3" Type="http://schemas.openxmlformats.org/officeDocument/2006/relationships/hyperlink" Target="http://www.alternativnikomunikace.cz/" TargetMode="External"/><Relationship Id="rId7" Type="http://schemas.openxmlformats.org/officeDocument/2006/relationships/hyperlink" Target="http://email.seznam.cz/redir?hashId=1087825274&amp;to=http://www.bezbarier.cz/" TargetMode="External"/><Relationship Id="rId2" Type="http://schemas.openxmlformats.org/officeDocument/2006/relationships/hyperlink" Target="https://munispace.muni.cz/index.php/munispace/catalog/book/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ail.seznam.cz/redir?hashId=1087825274&amp;to=http://www.saak-os.cz/" TargetMode="External"/><Relationship Id="rId5" Type="http://schemas.openxmlformats.org/officeDocument/2006/relationships/hyperlink" Target="http://email.seznam.cz/redir?hashId=1087825274&amp;to=http://www.helpnet.cz/" TargetMode="External"/><Relationship Id="rId4" Type="http://schemas.openxmlformats.org/officeDocument/2006/relationships/hyperlink" Target="http://www.dobromysl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er-johnson.com/" TargetMode="External"/><Relationship Id="rId7" Type="http://schemas.openxmlformats.org/officeDocument/2006/relationships/hyperlink" Target="http://email.seznam.cz/redir?hashId=1087825274&amp;to=http://www.komunikujmespolu.sk/" TargetMode="External"/><Relationship Id="rId2" Type="http://schemas.openxmlformats.org/officeDocument/2006/relationships/hyperlink" Target="http://www.isaac-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aac.com/" TargetMode="External"/><Relationship Id="rId5" Type="http://schemas.openxmlformats.org/officeDocument/2006/relationships/hyperlink" Target="http://email.seznam.cz/redir?hashId=1087825274&amp;to=http://www.tecsol.com.au" TargetMode="External"/><Relationship Id="rId4" Type="http://schemas.openxmlformats.org/officeDocument/2006/relationships/hyperlink" Target="http://email.seznam.cz/redir?hashId=1087825274&amp;to=http://www.myhandicap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EomkHSHvY" TargetMode="External"/><Relationship Id="rId7" Type="http://schemas.openxmlformats.org/officeDocument/2006/relationships/hyperlink" Target="http://www.youtube.com/watch?v=g-gh2hIRhkc" TargetMode="External"/><Relationship Id="rId2" Type="http://schemas.openxmlformats.org/officeDocument/2006/relationships/hyperlink" Target="https://www.youtube.com/watch?v=HygplCyZto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WZxpqjCzp8g" TargetMode="External"/><Relationship Id="rId5" Type="http://schemas.openxmlformats.org/officeDocument/2006/relationships/hyperlink" Target="http://www.youtube.com/watch?v=Q7PTs3yRm3Y&amp;list=PLymzARV36uMRl3_CoNM5j8PMKVvN639FC&amp;index=7" TargetMode="External"/><Relationship Id="rId4" Type="http://schemas.openxmlformats.org/officeDocument/2006/relationships/hyperlink" Target="http://www.youtube.com/watch?v=zSD5n-1zR9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ygplCyZtoA" TargetMode="External"/><Relationship Id="rId3" Type="http://schemas.openxmlformats.org/officeDocument/2006/relationships/hyperlink" Target="http://www.youtube.com/watch?v=vpuicn9zwiU" TargetMode="External"/><Relationship Id="rId7" Type="http://schemas.openxmlformats.org/officeDocument/2006/relationships/hyperlink" Target="https://www.youtube.com/watch?v=w-sxeiJdkyQ" TargetMode="External"/><Relationship Id="rId2" Type="http://schemas.openxmlformats.org/officeDocument/2006/relationships/hyperlink" Target="http://www.youtube.com/watch?v=plPw4H-Zs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l1MnT2BtZw" TargetMode="External"/><Relationship Id="rId5" Type="http://schemas.openxmlformats.org/officeDocument/2006/relationships/hyperlink" Target="http://www.youtube.com/watch?v=U_QMS-hzRMs" TargetMode="External"/><Relationship Id="rId10" Type="http://schemas.openxmlformats.org/officeDocument/2006/relationships/hyperlink" Target="https://www.youtube.com/watch?v=OTmPw4iy0hk" TargetMode="External"/><Relationship Id="rId4" Type="http://schemas.openxmlformats.org/officeDocument/2006/relationships/hyperlink" Target="http://www.youtube.com/watch?v=_4ME2dy5QbM" TargetMode="External"/><Relationship Id="rId9" Type="http://schemas.openxmlformats.org/officeDocument/2006/relationships/hyperlink" Target="https://www.youtube.com/watch?v=uxtNPxtigv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nnA50IDIY" TargetMode="External"/><Relationship Id="rId2" Type="http://schemas.openxmlformats.org/officeDocument/2006/relationships/hyperlink" Target="https://www.youtube.com/watch?v=pNcV6yAfq-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3TwTb-T04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logopedie 2018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Jedná se pouze o vybrané snímky – pro ilustraci – dle dohody </a:t>
            </a:r>
            <a:r>
              <a:rPr lang="cs-CZ" smtClean="0"/>
              <a:t>ze semináře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3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79" y="1123679"/>
            <a:ext cx="9370094" cy="4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6" y="0"/>
            <a:ext cx="8938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PSYCHOGENNÍ FORMA NARUŠENÉ KOMUNIKAČNÍ SCHOPNOSTI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02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ÚVOD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ztráta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schopnosti verbálně komunikovat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hraniční problematika mezi různými vědními obory – psychiatrie, psychologie, foniatrie a logopedie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není podmíněný poškozením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CNS – psychogenní faktory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53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smtClean="0"/>
              <a:t>VYMEZENÍ </a:t>
            </a:r>
          </a:p>
          <a:p>
            <a:r>
              <a:rPr lang="cs-CZ" altLang="cs-CZ" b="1" dirty="0" smtClean="0"/>
              <a:t>primárně </a:t>
            </a:r>
            <a:r>
              <a:rPr lang="cs-CZ" altLang="cs-CZ" b="1" dirty="0"/>
              <a:t>psychogenně podmíněná porucha</a:t>
            </a:r>
          </a:p>
          <a:p>
            <a:r>
              <a:rPr lang="cs-CZ" altLang="cs-CZ" dirty="0"/>
              <a:t>maladaptivní obranný mechanismus</a:t>
            </a:r>
          </a:p>
          <a:p>
            <a:r>
              <a:rPr lang="cs-CZ" altLang="cs-CZ" dirty="0"/>
              <a:t>reakce na akutní </a:t>
            </a:r>
            <a:r>
              <a:rPr lang="cs-CZ" altLang="cs-CZ" dirty="0" err="1"/>
              <a:t>psychotraumatizující</a:t>
            </a:r>
            <a:r>
              <a:rPr lang="cs-CZ" altLang="cs-CZ" dirty="0"/>
              <a:t> podnět nebo chronickou frustraci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KLASIFIKACE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celá řada pojetí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totální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(s)elektivní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v</a:t>
            </a:r>
            <a:r>
              <a:rPr lang="cs-CZ" altLang="cs-CZ" b="1" dirty="0" smtClean="0"/>
              <a:t> </a:t>
            </a:r>
            <a:r>
              <a:rPr lang="cs-CZ" altLang="cs-CZ" b="1" dirty="0"/>
              <a:t>jaké situaci bude mluvit neurčuje osoba s mutismem, ale diktuje to situace sama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7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ETIOLOGIE….</a:t>
            </a:r>
          </a:p>
          <a:p>
            <a:r>
              <a:rPr lang="cs-CZ" altLang="cs-CZ" dirty="0"/>
              <a:t>nejčastěji u dětí předškolního a mladšího školního věku</a:t>
            </a:r>
          </a:p>
          <a:p>
            <a:r>
              <a:rPr lang="cs-CZ" altLang="cs-CZ" dirty="0"/>
              <a:t>pravděpodobnost vzniku poruchy není závislá na inteligenci</a:t>
            </a:r>
          </a:p>
          <a:p>
            <a:r>
              <a:rPr lang="cs-CZ" altLang="cs-CZ" dirty="0"/>
              <a:t>zvyšují určité osobnostní vlastnosti – zlostnost, stydlivost…</a:t>
            </a:r>
          </a:p>
          <a:p>
            <a:r>
              <a:rPr lang="cs-CZ" dirty="0"/>
              <a:t>s</a:t>
            </a:r>
            <a:r>
              <a:rPr lang="cs-CZ" dirty="0" smtClean="0"/>
              <a:t>pecifika v domácím prostředí…</a:t>
            </a:r>
          </a:p>
          <a:p>
            <a:endParaRPr lang="cs-CZ" dirty="0"/>
          </a:p>
          <a:p>
            <a:r>
              <a:rPr lang="cs-CZ" altLang="cs-CZ" b="1" dirty="0"/>
              <a:t>endogenní příčiny </a:t>
            </a:r>
            <a:r>
              <a:rPr lang="cs-CZ" altLang="cs-CZ" dirty="0"/>
              <a:t>– velká psychická senzibilita především vůči svým vlastním </a:t>
            </a:r>
            <a:r>
              <a:rPr lang="cs-CZ" altLang="cs-CZ" dirty="0" smtClean="0"/>
              <a:t>výkonům</a:t>
            </a:r>
            <a:endParaRPr lang="cs-CZ" altLang="cs-CZ" dirty="0"/>
          </a:p>
          <a:p>
            <a:r>
              <a:rPr lang="cs-CZ" altLang="cs-CZ" b="1" dirty="0"/>
              <a:t>exogenní příčiny </a:t>
            </a:r>
            <a:r>
              <a:rPr lang="cs-CZ" altLang="cs-CZ" dirty="0"/>
              <a:t>– přehnané požadavky na řečový výkon nebo všeobecně na chování dítěte, psychicky zatěžující okolní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2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</a:p>
          <a:p>
            <a:r>
              <a:rPr lang="cs-CZ" dirty="0" smtClean="0"/>
              <a:t>Mezioborová spolupráce</a:t>
            </a:r>
          </a:p>
          <a:p>
            <a:r>
              <a:rPr lang="cs-CZ" altLang="cs-CZ" dirty="0"/>
              <a:t>rodinná anamnéza </a:t>
            </a:r>
          </a:p>
          <a:p>
            <a:r>
              <a:rPr lang="cs-CZ" altLang="cs-CZ" dirty="0" smtClean="0"/>
              <a:t>dispoziční </a:t>
            </a:r>
            <a:r>
              <a:rPr lang="cs-CZ" altLang="cs-CZ" dirty="0"/>
              <a:t>zatížení – kumulace komunikačních obtíží, </a:t>
            </a:r>
            <a:r>
              <a:rPr lang="cs-CZ" altLang="cs-CZ" dirty="0" err="1"/>
              <a:t>introvertnost</a:t>
            </a:r>
            <a:r>
              <a:rPr lang="cs-CZ" altLang="cs-CZ" dirty="0"/>
              <a:t>, popř. sociální izolace</a:t>
            </a:r>
          </a:p>
          <a:p>
            <a:r>
              <a:rPr lang="cs-CZ" altLang="cs-CZ" dirty="0"/>
              <a:t>postavení dítěte v rodině</a:t>
            </a:r>
          </a:p>
          <a:p>
            <a:r>
              <a:rPr lang="cs-CZ" altLang="cs-CZ" dirty="0"/>
              <a:t>rodinná atmosféra a výchovné přístupy</a:t>
            </a:r>
          </a:p>
          <a:p>
            <a:r>
              <a:rPr lang="cs-CZ" altLang="cs-CZ" dirty="0"/>
              <a:t>osobnostní charakteristiky </a:t>
            </a:r>
            <a:r>
              <a:rPr lang="cs-CZ" altLang="cs-CZ" dirty="0" smtClean="0"/>
              <a:t>dítěte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37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Mutismus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</a:p>
          <a:p>
            <a:r>
              <a:rPr lang="cs-CZ" dirty="0" smtClean="0"/>
              <a:t>Klíčová je psychologická intervence – dítě/rodina/rodinné prostředí</a:t>
            </a:r>
          </a:p>
          <a:p>
            <a:r>
              <a:rPr lang="cs-CZ" dirty="0" smtClean="0"/>
              <a:t>Sledování a podpora v dalších oblastech </a:t>
            </a:r>
          </a:p>
          <a:p>
            <a:r>
              <a:rPr lang="cs-CZ" dirty="0" smtClean="0"/>
              <a:t>Mezioborová spolupráce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9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Doporučená literatura: </a:t>
            </a:r>
          </a:p>
          <a:p>
            <a:r>
              <a:rPr lang="cs-CZ" b="1" dirty="0" smtClean="0"/>
              <a:t>Klenková, J., Bočková, B., </a:t>
            </a:r>
            <a:r>
              <a:rPr lang="cs-CZ" b="1" dirty="0" err="1" smtClean="0"/>
              <a:t>Bytešníková</a:t>
            </a:r>
            <a:r>
              <a:rPr lang="cs-CZ" b="1" dirty="0" smtClean="0"/>
              <a:t>, I. (2012). Kapitoly pro studenty logopedie. Brno: </a:t>
            </a:r>
            <a:r>
              <a:rPr lang="cs-CZ" b="1" dirty="0" err="1" smtClean="0"/>
              <a:t>Paido</a:t>
            </a:r>
            <a:r>
              <a:rPr lang="cs-CZ" b="1" dirty="0" smtClean="0"/>
              <a:t>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- další informace: Klenková, J. (2006). Logopedie. Praha: </a:t>
            </a:r>
            <a:r>
              <a:rPr lang="cs-CZ" dirty="0" err="1" smtClean="0"/>
              <a:t>Grada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5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38" y="671804"/>
            <a:ext cx="6304567" cy="51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k AAK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Skripta </a:t>
            </a:r>
            <a:r>
              <a:rPr lang="cs-CZ" u="sng" dirty="0">
                <a:hlinkClick r:id="rId2"/>
              </a:rPr>
              <a:t>https://munispace.muni.cz/index.php/munispace/catalog/book/668</a:t>
            </a:r>
            <a:endParaRPr lang="cs-CZ" dirty="0"/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české webové stránky</a:t>
            </a:r>
          </a:p>
          <a:p>
            <a:r>
              <a:rPr lang="cs-CZ" u="sng" dirty="0">
                <a:hlinkClick r:id="rId3"/>
              </a:rPr>
              <a:t>www.alternativnikomunikace.cz</a:t>
            </a:r>
            <a:r>
              <a:rPr lang="cs-CZ" dirty="0"/>
              <a:t> - stránky SPC Jivenská, Praha </a:t>
            </a:r>
          </a:p>
          <a:p>
            <a:r>
              <a:rPr lang="cs-CZ" u="sng" dirty="0">
                <a:hlinkClick r:id="rId4"/>
              </a:rPr>
              <a:t>http://www.dobromysl.cz/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5"/>
              </a:rPr>
              <a:t>http://www.helpnet.cz/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6"/>
              </a:rPr>
              <a:t>http://www.saak-os.cz/</a:t>
            </a:r>
            <a:r>
              <a:rPr lang="cs-CZ" u="sng" dirty="0"/>
              <a:t>     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7"/>
              </a:rPr>
              <a:t>http://www.bezbarier.cz/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8"/>
              </a:rPr>
              <a:t>http://www.petit-os.cz/</a:t>
            </a:r>
            <a:r>
              <a:rPr lang="cs-CZ" dirty="0"/>
              <a:t>  - přehled dostupných technických pomůcek a softwaru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4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u="sng" dirty="0" smtClean="0">
                <a:hlinkClick r:id="rId2"/>
              </a:rPr>
              <a:t>www.isaac-online.org</a:t>
            </a:r>
            <a:r>
              <a:rPr lang="cs-CZ" dirty="0" smtClean="0"/>
              <a:t> </a:t>
            </a:r>
            <a:r>
              <a:rPr lang="cs-CZ" dirty="0"/>
              <a:t>- Mezinárodní asociace pro AAK</a:t>
            </a:r>
          </a:p>
          <a:p>
            <a:pPr lvl="0"/>
            <a:r>
              <a:rPr lang="cs-CZ" u="sng" dirty="0">
                <a:hlinkClick r:id="rId3"/>
              </a:rPr>
              <a:t>http://www.mayer-johnson.com</a:t>
            </a:r>
            <a:endParaRPr lang="cs-CZ" dirty="0"/>
          </a:p>
          <a:p>
            <a:pPr lvl="0"/>
            <a:r>
              <a:rPr lang="cs-CZ" u="sng" dirty="0">
                <a:hlinkClick r:id="rId4"/>
              </a:rPr>
              <a:t>http://www.myhandicap.com</a:t>
            </a:r>
            <a:endParaRPr lang="cs-CZ" dirty="0"/>
          </a:p>
          <a:p>
            <a:pPr lvl="0"/>
            <a:r>
              <a:rPr lang="cs-CZ" u="sng" dirty="0">
                <a:hlinkClick r:id="rId5"/>
              </a:rPr>
              <a:t>http://www.tecsol.com.au</a:t>
            </a:r>
            <a:endParaRPr lang="cs-CZ" dirty="0"/>
          </a:p>
          <a:p>
            <a:pPr lvl="0"/>
            <a:r>
              <a:rPr lang="cs-CZ" u="sng" dirty="0">
                <a:hlinkClick r:id="rId6"/>
              </a:rPr>
              <a:t>http://www.itaac.com/</a:t>
            </a:r>
            <a:r>
              <a:rPr lang="cs-CZ" dirty="0"/>
              <a:t> </a:t>
            </a:r>
          </a:p>
          <a:p>
            <a:pPr lvl="0"/>
            <a:r>
              <a:rPr lang="cs-CZ" u="sng" dirty="0">
                <a:hlinkClick r:id="rId7"/>
              </a:rPr>
              <a:t>http://www.komunikujmespolu.sk/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40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videa</a:t>
            </a:r>
          </a:p>
          <a:p>
            <a:pPr lvl="0"/>
            <a:r>
              <a:rPr lang="cs-CZ" u="sng" dirty="0">
                <a:hlinkClick r:id="rId2"/>
              </a:rPr>
              <a:t>https://www.youtube.com/watch?v=HygplCyZtoA</a:t>
            </a:r>
            <a:r>
              <a:rPr lang="cs-CZ" dirty="0"/>
              <a:t>  (AAK v praxi)</a:t>
            </a:r>
          </a:p>
          <a:p>
            <a:pPr lvl="0"/>
            <a:r>
              <a:rPr lang="cs-CZ" u="sng" dirty="0">
                <a:hlinkClick r:id="rId3"/>
              </a:rPr>
              <a:t>https://www.youtube.com/watch?v=v7EomkHSHvY</a:t>
            </a:r>
            <a:r>
              <a:rPr lang="cs-CZ" dirty="0"/>
              <a:t>  (AAK v praxi)</a:t>
            </a:r>
          </a:p>
          <a:p>
            <a:pPr lvl="0"/>
            <a:r>
              <a:rPr lang="cs-CZ" u="sng" dirty="0">
                <a:hlinkClick r:id="rId4"/>
              </a:rPr>
              <a:t>http://www.youtube.com/watch?v=zSD5n-1zR98</a:t>
            </a:r>
            <a:r>
              <a:rPr lang="cs-CZ" dirty="0"/>
              <a:t> (</a:t>
            </a:r>
            <a:r>
              <a:rPr lang="cs-CZ" dirty="0" err="1"/>
              <a:t>makaton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5"/>
              </a:rPr>
              <a:t>http://www.youtube.com/watch?v=Q7PTs3yRm3Y&amp;list=PLymzARV36uMRl3_CoNM5j8PMKVvN639FC&amp;index=7</a:t>
            </a:r>
            <a:r>
              <a:rPr lang="cs-CZ" dirty="0"/>
              <a:t> (</a:t>
            </a:r>
            <a:r>
              <a:rPr lang="cs-CZ" dirty="0" err="1"/>
              <a:t>makaton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6"/>
              </a:rPr>
              <a:t>http://www.youtube.com/watch?v=WZxpqjCzp8g</a:t>
            </a:r>
            <a:r>
              <a:rPr lang="cs-CZ" dirty="0"/>
              <a:t> (</a:t>
            </a:r>
            <a:r>
              <a:rPr lang="cs-CZ" dirty="0" err="1"/>
              <a:t>makaton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7"/>
              </a:rPr>
              <a:t>http://www.youtube.com/watch?v=g-gh2hIRhkc</a:t>
            </a:r>
            <a:r>
              <a:rPr lang="cs-CZ" dirty="0"/>
              <a:t>   (francouzský znakový jazyk)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58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Videa 2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>
                <a:hlinkClick r:id="rId2"/>
              </a:rPr>
              <a:t>http://www.youtube.com/watch?v=plPw4H-ZsMg</a:t>
            </a:r>
            <a:r>
              <a:rPr lang="cs-CZ" dirty="0"/>
              <a:t>  (</a:t>
            </a:r>
            <a:r>
              <a:rPr lang="cs-CZ" dirty="0" err="1"/>
              <a:t>cued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3"/>
              </a:rPr>
              <a:t>http://www.youtube.com/watch?v=vpuicn9zwiU</a:t>
            </a:r>
            <a:r>
              <a:rPr lang="cs-CZ" dirty="0"/>
              <a:t> (</a:t>
            </a:r>
            <a:r>
              <a:rPr lang="cs-CZ" dirty="0" err="1"/>
              <a:t>cued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4"/>
              </a:rPr>
              <a:t>http://www.youtube.com/watch?v=_4ME2dy5QbM</a:t>
            </a:r>
            <a:r>
              <a:rPr lang="cs-CZ" dirty="0"/>
              <a:t> (LPC – francouzská varianta </a:t>
            </a:r>
            <a:r>
              <a:rPr lang="cs-CZ" dirty="0" err="1"/>
              <a:t>Cued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)</a:t>
            </a:r>
          </a:p>
          <a:p>
            <a:pPr lvl="0"/>
            <a:r>
              <a:rPr lang="cs-CZ" b="1" u="sng" dirty="0">
                <a:hlinkClick r:id="rId5"/>
              </a:rPr>
              <a:t>http://www.youtube.com/watch?v=U_QMS-hzRMs</a:t>
            </a:r>
            <a:r>
              <a:rPr lang="cs-CZ" dirty="0"/>
              <a:t> (</a:t>
            </a:r>
            <a:r>
              <a:rPr lang="cs-CZ" dirty="0" err="1"/>
              <a:t>tadoma</a:t>
            </a:r>
            <a:r>
              <a:rPr lang="cs-CZ" dirty="0"/>
              <a:t>)</a:t>
            </a:r>
          </a:p>
          <a:p>
            <a:pPr lvl="0"/>
            <a:r>
              <a:rPr lang="cs-CZ" u="sng" dirty="0">
                <a:hlinkClick r:id="rId6"/>
              </a:rPr>
              <a:t>https://www.youtube.com/watch?v=gl1MnT2BtZw</a:t>
            </a:r>
            <a:r>
              <a:rPr lang="cs-CZ" dirty="0"/>
              <a:t> (komunikátor)</a:t>
            </a:r>
          </a:p>
          <a:p>
            <a:pPr lvl="0"/>
            <a:r>
              <a:rPr lang="cs-CZ" u="sng" dirty="0">
                <a:hlinkClick r:id="rId7"/>
              </a:rPr>
              <a:t>https://www.youtube.com/watch?v=w-sxeiJdkyQ</a:t>
            </a:r>
            <a:r>
              <a:rPr lang="cs-CZ" dirty="0"/>
              <a:t>  (skenování)</a:t>
            </a:r>
          </a:p>
          <a:p>
            <a:pPr lvl="0"/>
            <a:r>
              <a:rPr lang="cs-CZ" u="sng" dirty="0">
                <a:hlinkClick r:id="rId8"/>
              </a:rPr>
              <a:t>https://www.youtube.com/watch?v=HygplCyZtoA</a:t>
            </a:r>
            <a:r>
              <a:rPr lang="cs-CZ" dirty="0"/>
              <a:t> (kom. situace)</a:t>
            </a:r>
          </a:p>
          <a:p>
            <a:pPr lvl="0"/>
            <a:r>
              <a:rPr lang="cs-CZ" u="sng" dirty="0">
                <a:hlinkClick r:id="rId9"/>
              </a:rPr>
              <a:t>https://www.youtube.com/watch?v=uxtNPxtigvY</a:t>
            </a:r>
            <a:r>
              <a:rPr lang="cs-CZ" dirty="0"/>
              <a:t>  (Znak do řeči)</a:t>
            </a:r>
          </a:p>
          <a:p>
            <a:pPr lvl="0"/>
            <a:r>
              <a:rPr lang="cs-CZ" u="sng" dirty="0">
                <a:hlinkClick r:id="rId10"/>
              </a:rPr>
              <a:t>https://www.youtube.com/watch?v=OTmPw4iy0hk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13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37" y="937231"/>
            <a:ext cx="5328366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55" y="722141"/>
            <a:ext cx="7395089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78" y="1301311"/>
            <a:ext cx="8352244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>
              <a:hlinkClick r:id="rId2"/>
            </a:endParaRPr>
          </a:p>
          <a:p>
            <a:r>
              <a:rPr lang="cs-CZ" altLang="cs-CZ" dirty="0" smtClean="0">
                <a:hlinkClick r:id="rId2"/>
              </a:rPr>
              <a:t>https</a:t>
            </a:r>
            <a:r>
              <a:rPr lang="cs-CZ" altLang="cs-CZ" dirty="0">
                <a:hlinkClick r:id="rId2"/>
              </a:rPr>
              <a:t>://www.youtube.com/watch?v=pNcV6yAfq-g</a:t>
            </a:r>
            <a:r>
              <a:rPr lang="cs-CZ" altLang="cs-CZ" dirty="0"/>
              <a:t> </a:t>
            </a:r>
          </a:p>
          <a:p>
            <a:r>
              <a:rPr lang="cs-CZ" altLang="cs-CZ" dirty="0">
                <a:hlinkClick r:id="rId3"/>
              </a:rPr>
              <a:t>https://www.youtube.com/watch?v=umnnA50IDIY</a:t>
            </a:r>
            <a:r>
              <a:rPr lang="cs-CZ" altLang="cs-CZ" dirty="0"/>
              <a:t> </a:t>
            </a:r>
          </a:p>
          <a:p>
            <a:r>
              <a:rPr lang="cs-CZ" altLang="cs-CZ" dirty="0">
                <a:hlinkClick r:id="rId4"/>
              </a:rPr>
              <a:t>https://www.youtube.com/watch?v=J3TwTb-T044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07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44475"/>
            <a:ext cx="8447087" cy="73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cs-CZ" altLang="cs-CZ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nosní mandle</a:t>
            </a:r>
            <a:r>
              <a:rPr lang="cs-CZ" alt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05025" y="2227263"/>
            <a:ext cx="7989888" cy="3632200"/>
          </a:xfrm>
        </p:spPr>
        <p:txBody>
          <a:bodyPr/>
          <a:lstStyle/>
          <a:p>
            <a:pPr eaLnBrk="1" hangingPunct="1"/>
            <a:r>
              <a:rPr lang="cs-CZ" altLang="cs-CZ" smtClean="0"/>
              <a:t>Adenoidní vegetace </a:t>
            </a:r>
          </a:p>
        </p:txBody>
      </p:sp>
      <p:pic>
        <p:nvPicPr>
          <p:cNvPr id="440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33376"/>
            <a:ext cx="5199062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Adenoidní vegetace</a:t>
            </a:r>
          </a:p>
        </p:txBody>
      </p:sp>
      <p:pic>
        <p:nvPicPr>
          <p:cNvPr id="45059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2060575"/>
            <a:ext cx="3019425" cy="2800350"/>
          </a:xfrm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73238"/>
            <a:ext cx="360203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4608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9" y="836614"/>
            <a:ext cx="3671887" cy="4702175"/>
          </a:xfrm>
        </p:spPr>
      </p:pic>
    </p:spTree>
    <p:extLst>
      <p:ext uri="{BB962C8B-B14F-4D97-AF65-F5344CB8AC3E}">
        <p14:creationId xmlns:p14="http://schemas.microsoft.com/office/powerpoint/2010/main" val="1676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325</TotalTime>
  <Words>366</Words>
  <Application>Microsoft Office PowerPoint</Application>
  <PresentationFormat>Vlastní</PresentationFormat>
  <Paragraphs>97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Mýdlo</vt:lpstr>
      <vt:lpstr>Základy logopedie 2018</vt:lpstr>
      <vt:lpstr>Prezentace aplikace PowerPoint</vt:lpstr>
      <vt:lpstr>Prezentace aplikace PowerPoint</vt:lpstr>
      <vt:lpstr>Prezentace aplikace PowerPoint</vt:lpstr>
      <vt:lpstr>Prezentace aplikace PowerPoint</vt:lpstr>
      <vt:lpstr>Videa…</vt:lpstr>
      <vt:lpstr>             nosní mandle </vt:lpstr>
      <vt:lpstr>Adenoidní vegetace</vt:lpstr>
      <vt:lpstr>Prezentace aplikace PowerPoint</vt:lpstr>
      <vt:lpstr>Prezentace aplikace PowerPoint</vt:lpstr>
      <vt:lpstr>Prezentace aplikace PowerPoint</vt:lpstr>
      <vt:lpstr>mutismus</vt:lpstr>
      <vt:lpstr>MUTISMUS</vt:lpstr>
      <vt:lpstr>MUTISMUS</vt:lpstr>
      <vt:lpstr>MUTISMUS</vt:lpstr>
      <vt:lpstr>MUTISMUS</vt:lpstr>
      <vt:lpstr>Mutismus </vt:lpstr>
      <vt:lpstr>Mutismus </vt:lpstr>
      <vt:lpstr>Zdroje </vt:lpstr>
      <vt:lpstr>Zdroje k AAK</vt:lpstr>
      <vt:lpstr>Zahraniční odkazy</vt:lpstr>
      <vt:lpstr>Prezentace aplikace PowerPoint</vt:lpstr>
      <vt:lpstr>Videa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logopedie</dc:title>
  <dc:creator>Bočková</dc:creator>
  <cp:lastModifiedBy>Bockova</cp:lastModifiedBy>
  <cp:revision>36</cp:revision>
  <dcterms:created xsi:type="dcterms:W3CDTF">2018-04-06T10:02:54Z</dcterms:created>
  <dcterms:modified xsi:type="dcterms:W3CDTF">2018-04-19T18:05:19Z</dcterms:modified>
</cp:coreProperties>
</file>