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3" r:id="rId8"/>
    <p:sldId id="264" r:id="rId9"/>
    <p:sldId id="266" r:id="rId10"/>
    <p:sldId id="273" r:id="rId11"/>
    <p:sldId id="267" r:id="rId12"/>
    <p:sldId id="275" r:id="rId13"/>
    <p:sldId id="274" r:id="rId14"/>
    <p:sldId id="268" r:id="rId15"/>
    <p:sldId id="276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90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3835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3120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31100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1955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691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4143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9948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5575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909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58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4184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574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330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8624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8673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9335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0C3A2-962F-4203-93A8-2D5C3C199743}" type="datetimeFigureOut">
              <a:rPr lang="cs-CZ" smtClean="0"/>
              <a:pPr/>
              <a:t>24.3.2017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2B77D6-B223-4ED2-9A25-2712E7590B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75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registr.mpsv.cz/socreg/vitejte.fw.do;jsessionid=22F510DBF9206262F7388EAD7B65888C.node1?SUBSESSION_ID=1424455956416_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files/clanky/3222/zlom170x170web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registr.mpsv.cz/socreg/hledani_sluzby.do?SUBSESSION_ID=1424455956416_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900" dirty="0" smtClean="0"/>
              <a:t>Pečovatelské </a:t>
            </a:r>
            <a:r>
              <a:rPr lang="cs-CZ" sz="4900" dirty="0"/>
              <a:t>služby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cs-CZ" sz="2800" b="1" dirty="0"/>
          </a:p>
        </p:txBody>
      </p:sp>
    </p:spTree>
    <p:extLst>
      <p:ext uri="{BB962C8B-B14F-4D97-AF65-F5344CB8AC3E}">
        <p14:creationId xmlns="" xmlns:p14="http://schemas.microsoft.com/office/powerpoint/2010/main" val="42409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8199" y="2224718"/>
            <a:ext cx="1097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Osobní asistence </a:t>
            </a:r>
            <a:r>
              <a:rPr lang="cs-CZ" dirty="0" smtClean="0"/>
              <a:t>– poskytuje se </a:t>
            </a:r>
            <a:r>
              <a:rPr lang="cs-CZ" b="1" dirty="0"/>
              <a:t>v přirozeném sociálním prostředí </a:t>
            </a:r>
            <a:r>
              <a:rPr lang="cs-CZ" dirty="0"/>
              <a:t>osobám se zdravotním postižením a seniorům, jejichž situace vyžaduje pomoc jiné osoby, a to v </a:t>
            </a:r>
            <a:r>
              <a:rPr lang="cs-CZ" b="1" dirty="0"/>
              <a:t>předem dohodnutém rozsahu a čase</a:t>
            </a:r>
            <a:r>
              <a:rPr lang="cs-CZ" dirty="0"/>
              <a:t>. Služba obsahuje pomoc při zvládání běžných úkonů péče o vlastní osobu</a:t>
            </a:r>
            <a:r>
              <a:rPr lang="cs-CZ" dirty="0" smtClean="0"/>
              <a:t>, pomoc </a:t>
            </a:r>
            <a:r>
              <a:rPr lang="cs-CZ" dirty="0"/>
              <a:t>při osobní hygieně, pomoc při zajištění chodu domácnosti, zprostředkování kontaktu se společenským prostředím a pomoc při prosazování práv a zájmů</a:t>
            </a:r>
            <a:r>
              <a:rPr lang="cs-CZ" dirty="0" smtClean="0"/>
              <a:t>. </a:t>
            </a:r>
            <a:r>
              <a:rPr lang="cs-CZ" b="1" dirty="0" smtClean="0"/>
              <a:t>Služba </a:t>
            </a:r>
            <a:r>
              <a:rPr lang="cs-CZ" b="1" dirty="0"/>
              <a:t>se poskytuje za úplatu</a:t>
            </a:r>
            <a:r>
              <a:rPr lang="cs-CZ" dirty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38199" y="303154"/>
            <a:ext cx="112340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Sociální rehabilitace </a:t>
            </a:r>
            <a:r>
              <a:rPr lang="cs-CZ" dirty="0" smtClean="0"/>
              <a:t>- soubor </a:t>
            </a:r>
            <a:r>
              <a:rPr lang="cs-CZ" dirty="0"/>
              <a:t>specifických činností zaměřených na nácvik potřebných dovedností osoby se zdravotním postižením </a:t>
            </a:r>
            <a:r>
              <a:rPr lang="cs-CZ" b="1" dirty="0"/>
              <a:t>směřujících k dosažení samostatnosti a soběstačnosti </a:t>
            </a:r>
            <a:r>
              <a:rPr lang="cs-CZ" dirty="0"/>
              <a:t>v nejvyšší možné míře s ohledem na její dlouhodobě nepříznivý zdravotní stav. Cílem je dosažení nalezení vhodného pracovního uplatnění. Proces sociální rehabilitace je integrální součástí poskytování sociálních služeb.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40228" y="4146282"/>
            <a:ext cx="11070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Pečovatelská služba </a:t>
            </a:r>
            <a:r>
              <a:rPr lang="cs-CZ" dirty="0" smtClean="0"/>
              <a:t>– poskytuje se </a:t>
            </a:r>
            <a:r>
              <a:rPr lang="cs-CZ" dirty="0"/>
              <a:t>dětem, osobám se zdravotním postižením a seniorům, jejichž situace vyžaduje pomoc jiné osoby, a to </a:t>
            </a:r>
            <a:r>
              <a:rPr lang="cs-CZ" b="1" dirty="0"/>
              <a:t>v přirozeném prostředí i ve specializovaných zařízeních</a:t>
            </a:r>
            <a:r>
              <a:rPr lang="cs-CZ" dirty="0"/>
              <a:t>. Služba obsahuje pomoc při zvládání běžných úkonů péče o vlastní osobu, pomoc při osobní </a:t>
            </a:r>
            <a:r>
              <a:rPr lang="cs-CZ" dirty="0" smtClean="0"/>
              <a:t>hygieně, poskytnutí </a:t>
            </a:r>
            <a:r>
              <a:rPr lang="cs-CZ" dirty="0"/>
              <a:t>podmínek pro osobní hygienu, poskytnutí stravy nebo pomoc při zajištění stravy, pomoc při zajištění chodu domácnosti, zprostředkování kontaktu se společenským prostředím a pomoc při prosazování práv a zájmů. Služba se poskytuje </a:t>
            </a:r>
            <a:r>
              <a:rPr lang="cs-CZ" b="1" dirty="0"/>
              <a:t>za úplatu</a:t>
            </a:r>
            <a:r>
              <a:rPr lang="cs-CZ" dirty="0"/>
              <a:t>. </a:t>
            </a:r>
            <a:r>
              <a:rPr lang="cs-CZ" b="1" dirty="0"/>
              <a:t>Bezúplatně</a:t>
            </a:r>
            <a:r>
              <a:rPr lang="cs-CZ" dirty="0"/>
              <a:t> se poskytuje rodinám, ve kterých se narodily současně </a:t>
            </a:r>
            <a:r>
              <a:rPr lang="cs-CZ" b="1" dirty="0"/>
              <a:t>tři nebo více dětí</a:t>
            </a:r>
            <a:r>
              <a:rPr lang="cs-CZ" dirty="0"/>
              <a:t>, účastníkům odboje1) a pozůstalým manželům (manželkám) po účastnících odboje starším 70 let.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875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3771" y="2211869"/>
            <a:ext cx="10727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Služby rané péče </a:t>
            </a:r>
            <a:r>
              <a:rPr lang="cs-CZ" dirty="0" smtClean="0"/>
              <a:t>-  </a:t>
            </a:r>
            <a:r>
              <a:rPr lang="cs-CZ" dirty="0"/>
              <a:t>poskytují </a:t>
            </a:r>
            <a:r>
              <a:rPr lang="cs-CZ" dirty="0" smtClean="0"/>
              <a:t>se </a:t>
            </a:r>
            <a:r>
              <a:rPr lang="cs-CZ" b="1" dirty="0" smtClean="0"/>
              <a:t>rodičům </a:t>
            </a:r>
            <a:r>
              <a:rPr lang="cs-CZ" b="1" dirty="0"/>
              <a:t>dítěte ve věku do 7 let</a:t>
            </a:r>
            <a:r>
              <a:rPr lang="cs-CZ" dirty="0"/>
              <a:t>, které je osobou se zdravotním postižením nebo jehož vývoj je ohrožen v důsledku nepříznivého sociálního prostředí. Služba je zaměřena na podporu </a:t>
            </a:r>
            <a:r>
              <a:rPr lang="cs-CZ" dirty="0" smtClean="0"/>
              <a:t>rodiny. Služba </a:t>
            </a:r>
            <a:r>
              <a:rPr lang="cs-CZ" dirty="0"/>
              <a:t>je poskytována především v </a:t>
            </a:r>
            <a:r>
              <a:rPr lang="cs-CZ" dirty="0" smtClean="0"/>
              <a:t>domácnosti, obsahuje </a:t>
            </a:r>
            <a:r>
              <a:rPr lang="cs-CZ" dirty="0"/>
              <a:t>výchovné, vzdělávací a aktivizační činnosti, zprostředkování kontaktu se společenským prostředím, terapeutické činnosti a pomoc při prosazování práv a zájmů. Služba </a:t>
            </a:r>
            <a:r>
              <a:rPr lang="cs-CZ" b="1" dirty="0"/>
              <a:t>se poskytuje bezúplatně.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85800" y="4375974"/>
            <a:ext cx="10504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Podporované bydlení </a:t>
            </a:r>
            <a:r>
              <a:rPr lang="cs-CZ" dirty="0" smtClean="0"/>
              <a:t>- sociální </a:t>
            </a:r>
            <a:r>
              <a:rPr lang="cs-CZ" dirty="0"/>
              <a:t>služba </a:t>
            </a:r>
            <a:r>
              <a:rPr lang="cs-CZ" b="1" dirty="0"/>
              <a:t>poskytovaná osobám se zdravotním postižením</a:t>
            </a:r>
            <a:r>
              <a:rPr lang="cs-CZ" dirty="0"/>
              <a:t>, jejichž situace vyžaduje pomoc jiné osoby; služba se poskytuje v domácnosti </a:t>
            </a:r>
            <a:r>
              <a:rPr lang="cs-CZ" dirty="0" smtClean="0"/>
              <a:t>osob, obsahuje </a:t>
            </a:r>
            <a:r>
              <a:rPr lang="cs-CZ" dirty="0"/>
              <a:t>pomoc při zajištění chodu domácnosti, výchovné, vzdělávací a aktivizační činnosti, zprostředkování kontaktu se společenským prostředím, terapeutické činnosti a pomoc při prosazování práv a zájmů. Služba se </a:t>
            </a:r>
            <a:r>
              <a:rPr lang="cs-CZ" b="1" dirty="0"/>
              <a:t>poskytuje za úplatu</a:t>
            </a:r>
            <a:r>
              <a:rPr lang="cs-CZ" dirty="0"/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34785" y="324762"/>
            <a:ext cx="10776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>
                <a:solidFill>
                  <a:srgbClr val="000000"/>
                </a:solidFill>
                <a:effectLst/>
              </a:rPr>
              <a:t>Průvodcovská, předčitatelská a tlumočnická služba </a:t>
            </a:r>
            <a:r>
              <a:rPr lang="cs-CZ" i="0" dirty="0" smtClean="0">
                <a:solidFill>
                  <a:srgbClr val="000000"/>
                </a:solidFill>
                <a:effectLst/>
              </a:rPr>
              <a:t>– </a:t>
            </a:r>
            <a:r>
              <a:rPr lang="cs-CZ" dirty="0" smtClean="0"/>
              <a:t>poskytuje se </a:t>
            </a:r>
            <a:r>
              <a:rPr lang="cs-CZ" dirty="0"/>
              <a:t>osobám se zdravotním postižením a seniorům, jejichž schopnosti jsou sníženy v </a:t>
            </a:r>
            <a:r>
              <a:rPr lang="cs-CZ" b="1" dirty="0"/>
              <a:t>oblasti orientace nebo komunikace</a:t>
            </a:r>
            <a:r>
              <a:rPr lang="cs-CZ" dirty="0"/>
              <a:t>, a napomáhá jim osobně si vyřídit vlastní záležitosti. Služba obsahuje zprostředkování kontaktu se společenským prostředím a pomoc při prosazování práv a zájmů. Služba je poskytována </a:t>
            </a:r>
            <a:r>
              <a:rPr lang="cs-CZ" b="1" dirty="0"/>
              <a:t>bez úhrady</a:t>
            </a:r>
            <a:r>
              <a:rPr lang="cs-CZ" b="1" dirty="0" smtClean="0"/>
              <a:t>.</a:t>
            </a:r>
            <a:endParaRPr lang="cs-CZ" b="1" i="0" dirty="0" smtClean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47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8843" y="1230085"/>
            <a:ext cx="10678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Odlehčovací služby </a:t>
            </a:r>
            <a:r>
              <a:rPr lang="cs-CZ" dirty="0" smtClean="0"/>
              <a:t>- </a:t>
            </a:r>
            <a:r>
              <a:rPr lang="cs-CZ" dirty="0"/>
              <a:t>jsou </a:t>
            </a:r>
            <a:r>
              <a:rPr lang="cs-CZ" b="1" dirty="0"/>
              <a:t>ambulantní nebo pobytové služby </a:t>
            </a:r>
            <a:r>
              <a:rPr lang="cs-CZ" dirty="0"/>
              <a:t>poskytované osobám se zdravotním postižením a seniorům, jejichž situace vyžaduje pomoc jiné osoby, </a:t>
            </a:r>
            <a:r>
              <a:rPr lang="cs-CZ" b="1" dirty="0"/>
              <a:t>o které jinak pečuje osoba blízká v domácnosti</a:t>
            </a:r>
            <a:r>
              <a:rPr lang="cs-CZ" dirty="0"/>
              <a:t>; cílem služby je umožnit pečující osobě nezbytný odpočinek. </a:t>
            </a:r>
            <a:r>
              <a:rPr lang="cs-CZ" dirty="0" smtClean="0"/>
              <a:t>Služba se </a:t>
            </a:r>
            <a:r>
              <a:rPr lang="cs-CZ" b="1" dirty="0" smtClean="0"/>
              <a:t>poskytuje za úplatu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6943" y="3181251"/>
            <a:ext cx="10678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Centra denní péče </a:t>
            </a:r>
            <a:r>
              <a:rPr lang="cs-CZ" dirty="0" smtClean="0"/>
              <a:t>- </a:t>
            </a:r>
            <a:r>
              <a:rPr lang="cs-CZ" dirty="0"/>
              <a:t>poskytují </a:t>
            </a:r>
            <a:r>
              <a:rPr lang="cs-CZ" b="1" dirty="0"/>
              <a:t>ambulantní služby ve specializovaném zařízení </a:t>
            </a:r>
            <a:r>
              <a:rPr lang="cs-CZ" dirty="0"/>
              <a:t>s cílem posílit samostatnost a soběstačnost osob se zdravotním postižením a seniorů v nepříznivé sociální situaci, která může vést k sociálnímu vyloučení.</a:t>
            </a:r>
            <a:r>
              <a:rPr lang="cs-CZ" dirty="0" smtClean="0"/>
              <a:t> Služba se </a:t>
            </a:r>
            <a:r>
              <a:rPr lang="cs-CZ" b="1" dirty="0" smtClean="0"/>
              <a:t>poskytuje za úplatu.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043" y="4768334"/>
            <a:ext cx="10602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Stacionáře denní a týdenní </a:t>
            </a:r>
            <a:r>
              <a:rPr lang="cs-CZ" dirty="0" smtClean="0"/>
              <a:t>- </a:t>
            </a:r>
            <a:r>
              <a:rPr lang="cs-CZ" dirty="0"/>
              <a:t>poskytují </a:t>
            </a:r>
            <a:r>
              <a:rPr lang="cs-CZ" b="1" dirty="0" smtClean="0"/>
              <a:t>ambulantní služby </a:t>
            </a:r>
            <a:r>
              <a:rPr lang="cs-CZ" dirty="0" smtClean="0"/>
              <a:t>ve </a:t>
            </a:r>
            <a:r>
              <a:rPr lang="cs-CZ" dirty="0"/>
              <a:t>specializovaném zařízení seniorům, osobám se zdravotním postižením a osobám </a:t>
            </a:r>
            <a:r>
              <a:rPr lang="cs-CZ" dirty="0" smtClean="0"/>
              <a:t>ohroženým </a:t>
            </a:r>
            <a:r>
              <a:rPr lang="cs-CZ" dirty="0"/>
              <a:t>užíváním návykových látek, jejichž situace vyžaduje pravidelnou pomoc jiné osoby.</a:t>
            </a:r>
            <a:r>
              <a:rPr lang="cs-CZ" dirty="0" smtClean="0"/>
              <a:t> Služba se </a:t>
            </a:r>
            <a:r>
              <a:rPr lang="cs-CZ" b="1" dirty="0" smtClean="0"/>
              <a:t>poskytuje za úplatu.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230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5800" y="773277"/>
            <a:ext cx="10602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Domovy pro osoby se zdravotním postižením </a:t>
            </a:r>
            <a:r>
              <a:rPr lang="cs-CZ" dirty="0" smtClean="0"/>
              <a:t>-  </a:t>
            </a:r>
            <a:r>
              <a:rPr lang="cs-CZ" dirty="0"/>
              <a:t>poskytují </a:t>
            </a:r>
            <a:r>
              <a:rPr lang="cs-CZ" b="1" dirty="0"/>
              <a:t>dlouhodobé pobytové služby </a:t>
            </a:r>
            <a:r>
              <a:rPr lang="cs-CZ" dirty="0"/>
              <a:t>osobám se zdravotním postižením, jejichž situace vyžaduje pomoc jiné osoby. Služba obsahuje pomoc při zvládání běžných úkonů péče o vlastní </a:t>
            </a:r>
            <a:r>
              <a:rPr lang="cs-CZ" dirty="0" smtClean="0"/>
              <a:t>osobu. Služba se poskytuje </a:t>
            </a:r>
            <a:r>
              <a:rPr lang="cs-CZ" b="1" dirty="0" smtClean="0"/>
              <a:t>za úplatu.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5800" y="2310786"/>
            <a:ext cx="10602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Domovy pro seniory </a:t>
            </a:r>
            <a:r>
              <a:rPr lang="cs-CZ" dirty="0" smtClean="0"/>
              <a:t>- poskytují </a:t>
            </a:r>
            <a:r>
              <a:rPr lang="cs-CZ" b="1" dirty="0"/>
              <a:t>dlouhodobé pobytové služby seniorům</a:t>
            </a:r>
            <a:r>
              <a:rPr lang="cs-CZ" dirty="0"/>
              <a:t>, jejichž situace vyžaduje pomoc jiné </a:t>
            </a:r>
            <a:r>
              <a:rPr lang="cs-CZ" dirty="0" smtClean="0"/>
              <a:t>osoby. Služba se poskytuje </a:t>
            </a:r>
            <a:r>
              <a:rPr lang="cs-CZ" b="1" dirty="0" smtClean="0"/>
              <a:t>za úplatu.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5800" y="3450772"/>
            <a:ext cx="10602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Azylové domy </a:t>
            </a:r>
            <a:r>
              <a:rPr lang="cs-CZ" dirty="0" smtClean="0"/>
              <a:t>-  </a:t>
            </a:r>
            <a:r>
              <a:rPr lang="cs-CZ" dirty="0"/>
              <a:t>poskytují </a:t>
            </a:r>
            <a:r>
              <a:rPr lang="cs-CZ" b="1" dirty="0"/>
              <a:t>pobytové služby na přechodnou dobu</a:t>
            </a:r>
            <a:r>
              <a:rPr lang="cs-CZ" dirty="0"/>
              <a:t> osobám v nepříznivé sociální situaci spojené se ztrátou bydlení. Služba obsahuje </a:t>
            </a:r>
            <a:r>
              <a:rPr lang="cs-CZ" b="1" dirty="0"/>
              <a:t>poskytnutí stravy</a:t>
            </a:r>
            <a:r>
              <a:rPr lang="cs-CZ" dirty="0"/>
              <a:t> nebo pomoc při zajištění stravy, poskytnutí </a:t>
            </a:r>
            <a:r>
              <a:rPr lang="cs-CZ" b="1" dirty="0"/>
              <a:t>ubytování</a:t>
            </a:r>
            <a:r>
              <a:rPr lang="cs-CZ" dirty="0"/>
              <a:t> nebo pomoc při zajištění bydlení, pomoc při prosazování práv </a:t>
            </a:r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dirty="0"/>
              <a:t>zájmů, výchovné, vzdělávací a aktivizační činnosti. Služba se poskytuje </a:t>
            </a:r>
            <a:r>
              <a:rPr lang="cs-CZ" b="1" dirty="0"/>
              <a:t>za úplatu</a:t>
            </a:r>
            <a:r>
              <a:rPr lang="cs-CZ" dirty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5800" y="5144756"/>
            <a:ext cx="10602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Domy na půl cesty </a:t>
            </a:r>
            <a:r>
              <a:rPr lang="cs-CZ" dirty="0" smtClean="0"/>
              <a:t>- </a:t>
            </a:r>
            <a:r>
              <a:rPr lang="cs-CZ" b="1" dirty="0"/>
              <a:t>pobytové služby na přechodnou dobu pro osoby do 26 let věku</a:t>
            </a:r>
            <a:r>
              <a:rPr lang="cs-CZ" dirty="0"/>
              <a:t>, které po dosažení zletilosti opouštějí školská zařízení pro výkon ústavní nebo ochranné výchovy, popřípadě pro osoby z jiných zařízení pro péči o děti a mládež. Služba obsahuje tyto činnosti:, poskytnutí ubytování, zprostředkování kontaktu se společenským prostředím, terapeutické činnosti a pomoc při prosazování práv a zájmů. Služba se poskytuje </a:t>
            </a:r>
            <a:r>
              <a:rPr lang="cs-CZ" b="1" dirty="0"/>
              <a:t>za úplatu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124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78971" y="348344"/>
            <a:ext cx="109292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Chráněné bydlení</a:t>
            </a:r>
            <a:r>
              <a:rPr lang="cs-CZ" dirty="0" smtClean="0"/>
              <a:t> - </a:t>
            </a:r>
            <a:r>
              <a:rPr lang="cs-CZ" b="1" dirty="0" smtClean="0"/>
              <a:t>dlouhodobá </a:t>
            </a:r>
            <a:r>
              <a:rPr lang="cs-CZ" b="1" dirty="0"/>
              <a:t>pobytová služba</a:t>
            </a:r>
            <a:r>
              <a:rPr lang="cs-CZ" dirty="0"/>
              <a:t> poskytovaná osobám se zdravotním postižením, jejichž situace vyžaduje pomoc jiné osoby. Chráněné bydlení má formu </a:t>
            </a:r>
            <a:r>
              <a:rPr lang="cs-CZ" b="1" dirty="0"/>
              <a:t>individuálního nebo skupinového bydlení</a:t>
            </a:r>
            <a:r>
              <a:rPr lang="cs-CZ" dirty="0"/>
              <a:t>; osobě se poskytuje podle potřeby podpora osobního asistenta. Služba obsahuje poskytnutí stravy nebo pomoc při zajištění stravy, poskytnutí ubytování, pomoc při zajištění chodu domácnosti</a:t>
            </a:r>
            <a:r>
              <a:rPr lang="cs-CZ" dirty="0" smtClean="0"/>
              <a:t>, výchovné</a:t>
            </a:r>
            <a:r>
              <a:rPr lang="cs-CZ" dirty="0"/>
              <a:t>, vzdělávací a aktivizační činnosti, zprostředkování kontaktu se společenským prostředím, terapeutické činnosti, pomoc při prosazování práv a zájmů. Služba se poskytuje </a:t>
            </a:r>
            <a:r>
              <a:rPr lang="cs-CZ" b="1" dirty="0"/>
              <a:t>za úplatu</a:t>
            </a:r>
            <a:r>
              <a:rPr lang="cs-CZ" dirty="0"/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8971" y="2954984"/>
            <a:ext cx="10602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Kontaktní centra </a:t>
            </a:r>
            <a:r>
              <a:rPr lang="cs-CZ" dirty="0" smtClean="0"/>
              <a:t>-  </a:t>
            </a:r>
            <a:r>
              <a:rPr lang="cs-CZ" b="1" dirty="0"/>
              <a:t>nízkoprahová zařízení</a:t>
            </a:r>
            <a:r>
              <a:rPr lang="cs-CZ" dirty="0"/>
              <a:t> navazující kontakt s </a:t>
            </a:r>
            <a:r>
              <a:rPr lang="cs-CZ" b="1" dirty="0"/>
              <a:t>osobami ohroženými závislostí </a:t>
            </a:r>
            <a:r>
              <a:rPr lang="cs-CZ" dirty="0"/>
              <a:t>na návykových látkách. Cílem služby je minimalizovat sociální a zdravotní rizika spojená se zneužíváním návykových látek</a:t>
            </a:r>
            <a:r>
              <a:rPr lang="cs-CZ" dirty="0" smtClean="0"/>
              <a:t>. Služba je poskytována </a:t>
            </a:r>
            <a:r>
              <a:rPr lang="cs-CZ" b="1" dirty="0" smtClean="0"/>
              <a:t>bezúplatně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8971" y="4359832"/>
            <a:ext cx="10602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Telefonická krizová intervence </a:t>
            </a:r>
            <a:r>
              <a:rPr lang="cs-CZ" dirty="0" smtClean="0"/>
              <a:t>-  </a:t>
            </a:r>
            <a:r>
              <a:rPr lang="cs-CZ" dirty="0"/>
              <a:t>soubor metod a technik krizové práce s klientem v situaci, kterou osobně prožívá jako zátěžovou, nepříznivou a ohrožující, založený na jednorázovém nebo opakovaném telefonickém kontaktu tohoto klienta s pracovištěm telefonické krizové intervence.</a:t>
            </a:r>
          </a:p>
        </p:txBody>
      </p:sp>
    </p:spTree>
    <p:extLst>
      <p:ext uri="{BB962C8B-B14F-4D97-AF65-F5344CB8AC3E}">
        <p14:creationId xmlns="" xmlns:p14="http://schemas.microsoft.com/office/powerpoint/2010/main" val="32013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1629" y="370613"/>
            <a:ext cx="10602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Krizová pomoc </a:t>
            </a:r>
            <a:r>
              <a:rPr lang="cs-CZ" dirty="0" smtClean="0"/>
              <a:t>-  </a:t>
            </a:r>
            <a:r>
              <a:rPr lang="cs-CZ" dirty="0"/>
              <a:t>je </a:t>
            </a:r>
            <a:r>
              <a:rPr lang="cs-CZ" b="1" dirty="0"/>
              <a:t>ambulantní nebo pobytová služba na přechodnou dobu </a:t>
            </a:r>
            <a:r>
              <a:rPr lang="cs-CZ" dirty="0"/>
              <a:t>poskytovaná osobám, které se nacházejí v situaci ohrožení zdraví nebo života, kdy přechodně nemohou řešit svojí nepříznivou situaci vlastními silami</a:t>
            </a:r>
            <a:r>
              <a:rPr lang="cs-CZ" dirty="0" smtClean="0"/>
              <a:t>. Služba </a:t>
            </a:r>
            <a:r>
              <a:rPr lang="cs-CZ" dirty="0"/>
              <a:t>obsahuje poskytnutí ubytování, poskytnutí stravy (nebo pomoc při zajištění stravy), terapeutické činnosti a pomoc při prosazování práv a zájmů. Služba se poskytuje </a:t>
            </a:r>
            <a:r>
              <a:rPr lang="cs-CZ" b="1" dirty="0"/>
              <a:t>bezúplatně</a:t>
            </a:r>
            <a:r>
              <a:rPr lang="cs-CZ" dirty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11629" y="2460172"/>
            <a:ext cx="10602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Nízkoprahová denní centra </a:t>
            </a:r>
            <a:r>
              <a:rPr lang="cs-CZ" dirty="0" smtClean="0"/>
              <a:t>-  </a:t>
            </a:r>
            <a:r>
              <a:rPr lang="cs-CZ" dirty="0"/>
              <a:t>poskytují </a:t>
            </a:r>
            <a:r>
              <a:rPr lang="cs-CZ" b="1" dirty="0"/>
              <a:t>ambulantní služby pro osoby bez přístřeší</a:t>
            </a:r>
            <a:r>
              <a:rPr lang="cs-CZ" dirty="0"/>
              <a:t>. Služba obsahuje pomoc při osobní hygieně (nebo poskytnutí podmínek pro osobní hygienu) poskytnutí stravy (nebo pomoc při zajištění stravy). Služba se poskytuje </a:t>
            </a:r>
            <a:r>
              <a:rPr lang="cs-CZ" dirty="0" smtClean="0"/>
              <a:t>bezúplatně.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98714" y="4245429"/>
            <a:ext cx="10602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Nízkoprahová zařízení pro děti a mládež</a:t>
            </a:r>
            <a:r>
              <a:rPr lang="cs-CZ" dirty="0" smtClean="0"/>
              <a:t> -  </a:t>
            </a:r>
            <a:r>
              <a:rPr lang="cs-CZ" b="1" dirty="0"/>
              <a:t>ambulantní služby dětem a mládeži ohroženým sociálním vyloučením</a:t>
            </a:r>
            <a:r>
              <a:rPr lang="cs-CZ" dirty="0"/>
              <a:t>. Služba je určena rizikovým, neorganizovaným dětem a mládeži, kteří jsou ohroženi </a:t>
            </a:r>
            <a:r>
              <a:rPr lang="cs-CZ" dirty="0" smtClean="0"/>
              <a:t>sociálně-patologickými </a:t>
            </a:r>
            <a:r>
              <a:rPr lang="cs-CZ" dirty="0"/>
              <a:t>jevy nebo mají vyhraněný životní styl neakceptovaný většinovou společností. Základním prostředkem pro navázání kontaktu s cílovou skupinou je nabídka volnočasových </a:t>
            </a:r>
            <a:r>
              <a:rPr lang="cs-CZ" dirty="0" smtClean="0"/>
              <a:t>aktivit. Služba se poskytuje </a:t>
            </a:r>
            <a:r>
              <a:rPr lang="cs-CZ" b="1" dirty="0" smtClean="0"/>
              <a:t>bezúplatně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673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4286" y="391885"/>
            <a:ext cx="10602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Noclehárny</a:t>
            </a:r>
            <a:r>
              <a:rPr lang="cs-CZ" dirty="0" smtClean="0"/>
              <a:t> -  </a:t>
            </a:r>
            <a:r>
              <a:rPr lang="cs-CZ" b="1" dirty="0"/>
              <a:t>ambulantní služby osobám bez přístřeší</a:t>
            </a:r>
            <a:r>
              <a:rPr lang="cs-CZ" dirty="0"/>
              <a:t>, které mají zájem o využití hygienického zařízení a přenocování. Služba se poskytuje </a:t>
            </a:r>
            <a:r>
              <a:rPr lang="cs-CZ" b="1" dirty="0"/>
              <a:t>za úplatu stanovenou poskytovatelem</a:t>
            </a:r>
            <a:r>
              <a:rPr lang="cs-CZ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25928" y="1377855"/>
            <a:ext cx="10602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Služby následné péče a doléčovací služby </a:t>
            </a:r>
            <a:r>
              <a:rPr lang="cs-CZ" dirty="0" smtClean="0"/>
              <a:t>- </a:t>
            </a:r>
            <a:r>
              <a:rPr lang="cs-CZ" b="1" dirty="0" smtClean="0"/>
              <a:t>ambulantní </a:t>
            </a:r>
            <a:r>
              <a:rPr lang="cs-CZ" b="1" dirty="0"/>
              <a:t>služby poskytující následnou péči </a:t>
            </a:r>
            <a:r>
              <a:rPr lang="cs-CZ" dirty="0"/>
              <a:t>osobám s chronickou psychickou poruchou a osobám závislým na návykových látkách, které absolvovaly ambulantní nebo ústavní léčbu ve zdravotnickém zařízení nebo které abstinují</a:t>
            </a:r>
            <a:r>
              <a:rPr lang="cs-CZ" dirty="0" smtClean="0"/>
              <a:t>. Služba se poskytuje </a:t>
            </a:r>
            <a:r>
              <a:rPr lang="cs-CZ" b="1" dirty="0" smtClean="0"/>
              <a:t>bezúplatně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4286" y="2917823"/>
            <a:ext cx="108748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/>
              <a:t>Sociálně aktivizační služby pro rodiny s </a:t>
            </a:r>
            <a:r>
              <a:rPr lang="cs-CZ" b="1" i="1" dirty="0" smtClean="0"/>
              <a:t>dětmi </a:t>
            </a:r>
            <a:r>
              <a:rPr lang="cs-CZ" dirty="0" smtClean="0"/>
              <a:t>- </a:t>
            </a:r>
            <a:r>
              <a:rPr lang="cs-CZ" b="1" dirty="0"/>
              <a:t>ambulantní služby poskytované rodině s dítětem</a:t>
            </a:r>
            <a:r>
              <a:rPr lang="cs-CZ" dirty="0"/>
              <a:t>, u kterého existují rizika ohrožení jeho vývoje nebo je jeho vývoj ohrožen v důsledku dopadů dlouhodobě obtížné sociální situace, kterou rodiče nedokáží sami bez pomoci překonat</a:t>
            </a:r>
            <a:r>
              <a:rPr lang="cs-CZ" dirty="0" smtClean="0"/>
              <a:t>. Služba se poskytuje </a:t>
            </a:r>
            <a:r>
              <a:rPr lang="cs-CZ" b="1" dirty="0" smtClean="0"/>
              <a:t>bezúplatně.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4286" y="4385326"/>
            <a:ext cx="10765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Terapeutické komunity </a:t>
            </a:r>
            <a:r>
              <a:rPr lang="cs-CZ" dirty="0" smtClean="0"/>
              <a:t>- </a:t>
            </a:r>
            <a:r>
              <a:rPr lang="cs-CZ" dirty="0"/>
              <a:t>služby </a:t>
            </a:r>
            <a:r>
              <a:rPr lang="cs-CZ" b="1" dirty="0"/>
              <a:t>na přechodnou dobu pro osoby závislé</a:t>
            </a:r>
            <a:r>
              <a:rPr lang="cs-CZ" dirty="0"/>
              <a:t> na návykových látkách nebo osoby s chronickou psychickou poruchou, které mají zájem o začlenění do běžného </a:t>
            </a:r>
            <a:r>
              <a:rPr lang="cs-CZ" dirty="0" smtClean="0"/>
              <a:t>života. Služba se poskytuje </a:t>
            </a:r>
            <a:r>
              <a:rPr lang="cs-CZ" b="1" dirty="0" smtClean="0"/>
              <a:t>za úplatu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4286" y="5575831"/>
            <a:ext cx="1097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Terénní programy </a:t>
            </a:r>
            <a:r>
              <a:rPr lang="cs-CZ" dirty="0" smtClean="0"/>
              <a:t>- </a:t>
            </a:r>
            <a:r>
              <a:rPr lang="cs-CZ" dirty="0"/>
              <a:t>jsou služby poskytované osobám, které vedou nebo jsou ohroženy rizikovým způsobem života. Služba je určena pro problémové skupiny dětí a mládeže, uživatele drog, osoby bez přístřeší, osoby žijící v sociálně vyloučených komunitách a jiné sociálně ohrožené skupiny</a:t>
            </a:r>
            <a:r>
              <a:rPr lang="cs-CZ" dirty="0" smtClean="0"/>
              <a:t>. Služby se poskytují </a:t>
            </a:r>
            <a:r>
              <a:rPr lang="cs-CZ" b="1" dirty="0" smtClean="0"/>
              <a:t>bezúplatně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044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74371" y="674914"/>
            <a:ext cx="7881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POSKYTOVATELÉ SOCIÁLNÍCH SLUŽEB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84514" y="1349828"/>
            <a:ext cx="96447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Obce a kraje</a:t>
            </a:r>
            <a:r>
              <a:rPr lang="cs-CZ" dirty="0"/>
              <a:t> dbají na vytváření vhodných podmínek pro rozvoj sociálních služeb, zejména zjišťováním skutečných potřeb lidí a zdrojů k jejich uspokojení; kromě toho sami zřizují organizace poskytující sociální služby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Nestátní neziskové organizace a fyzické osoby</a:t>
            </a:r>
            <a:r>
              <a:rPr lang="cs-CZ" dirty="0"/>
              <a:t>, které nabízejí široké spektrum </a:t>
            </a:r>
            <a:r>
              <a:rPr lang="cs-CZ" dirty="0" smtClean="0"/>
              <a:t>služeb.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Ministerstvo práce a sociálních věcí</a:t>
            </a:r>
            <a:r>
              <a:rPr lang="cs-CZ" dirty="0"/>
              <a:t> je nyní zřizovatelem pěti specializovaných ústavů sociální péče.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84514" y="4680858"/>
            <a:ext cx="1006928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Informace </a:t>
            </a:r>
            <a:r>
              <a:rPr lang="cs-CZ" b="1" dirty="0"/>
              <a:t>o sociálních službách </a:t>
            </a:r>
            <a:r>
              <a:rPr lang="cs-CZ" dirty="0"/>
              <a:t>a jejich poskytování lze získat např. na městských, případně obecních nebo krajských úřadech (</a:t>
            </a:r>
            <a:r>
              <a:rPr lang="cs-CZ" b="1" dirty="0"/>
              <a:t>odbory sociálních věcí</a:t>
            </a:r>
            <a:r>
              <a:rPr lang="cs-CZ" dirty="0"/>
              <a:t>), v občanských nebo jiných specializovaných poradnách anebo přímo u poskytovatelů sociálních </a:t>
            </a:r>
            <a:r>
              <a:rPr lang="cs-CZ" dirty="0" smtClean="0"/>
              <a:t>služeb.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14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41714" y="696686"/>
            <a:ext cx="766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FINANCOVÁNÍ SOCIÁLNÍCH (PEČOVATELSKÝCH) SLUŽEB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71600" y="1338943"/>
            <a:ext cx="9764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Podle výše uvedeného zákona č. 108/2006 Sb. je financování pečovatelské služby vícezdrojové.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yl zaveden příspěvek na péči, státní dávka je poskytována přímo uživateli pečovatelské služby.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Poskytovatelé pečovatelské služby žádají o státní dotaci na zajištění poskytování sociálních služeb. Ta je poskytována ze státního rozpočtu prostřednictvím krajů.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Příjmy poskytovatelů se dále mohou skládat z: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ú</a:t>
            </a:r>
            <a:r>
              <a:rPr lang="cs-CZ" dirty="0" smtClean="0"/>
              <a:t>hrad uživatelů za poskytované služby,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d</a:t>
            </a:r>
            <a:r>
              <a:rPr lang="cs-CZ" dirty="0" smtClean="0"/>
              <a:t>otací ze státního rozpočtu na zajištění poskytování sociálních služeb,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ú</a:t>
            </a:r>
            <a:r>
              <a:rPr lang="cs-CZ" dirty="0" smtClean="0"/>
              <a:t>čelových dotací obcí nebo krajů – poskytovatel v registru,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 smtClean="0"/>
              <a:t>prostředky z krajských, národních a evropských fondů a grantů,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p</a:t>
            </a:r>
            <a:r>
              <a:rPr lang="cs-CZ" dirty="0" smtClean="0"/>
              <a:t>říspěvky zřizovatele (má-li poskytovatel zřizovatele),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p</a:t>
            </a:r>
            <a:r>
              <a:rPr lang="cs-CZ" dirty="0" smtClean="0"/>
              <a:t>říspěvky obcí,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d</a:t>
            </a:r>
            <a:r>
              <a:rPr lang="cs-CZ" dirty="0" smtClean="0"/>
              <a:t>ary,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r>
              <a:rPr lang="cs-CZ" dirty="0"/>
              <a:t>v</a:t>
            </a:r>
            <a:r>
              <a:rPr lang="cs-CZ" dirty="0" smtClean="0"/>
              <a:t>lastní příjmy.</a:t>
            </a:r>
          </a:p>
          <a:p>
            <a:pPr marL="4000500" lvl="8" indent="-34290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808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61408" y="450272"/>
            <a:ext cx="951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Studijní literatura a vhodné odkazy: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00199" y="1091541"/>
            <a:ext cx="96620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BICKOVÁ</a:t>
            </a:r>
            <a:r>
              <a:rPr lang="cs-CZ" dirty="0"/>
              <a:t>, </a:t>
            </a:r>
            <a:r>
              <a:rPr lang="cs-CZ" dirty="0" smtClean="0"/>
              <a:t>Lucie a kol.</a:t>
            </a:r>
            <a:r>
              <a:rPr lang="cs-CZ" dirty="0"/>
              <a:t> </a:t>
            </a:r>
            <a:r>
              <a:rPr lang="cs-CZ" i="1" dirty="0"/>
              <a:t>Pečovatelská služba v České republice</a:t>
            </a:r>
            <a:r>
              <a:rPr lang="cs-CZ" dirty="0"/>
              <a:t>. 1. vyd. Tábor: Asociace poskytovatelů sociálních služeb České republiky, 2010, 432 s. ISBN 9788090466807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MALÍKOVÁ, Eva. </a:t>
            </a:r>
            <a:r>
              <a:rPr lang="cs-CZ" i="1" dirty="0"/>
              <a:t>Péče o seniory v pobytových sociálních zařízeních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, 2011, 328 s. ISBN 9788024731483.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MLÝNKOVÁ, Jana. </a:t>
            </a:r>
            <a:r>
              <a:rPr lang="cs-CZ" i="1" dirty="0"/>
              <a:t>Péče o staré občany: učebnice pro obor sociální činnost</a:t>
            </a:r>
            <a:r>
              <a:rPr lang="cs-CZ" dirty="0"/>
              <a:t>. 1. vyd. Praha: </a:t>
            </a:r>
            <a:r>
              <a:rPr lang="cs-CZ" dirty="0" err="1" smtClean="0"/>
              <a:t>Grada</a:t>
            </a:r>
            <a:r>
              <a:rPr lang="cs-CZ" dirty="0" smtClean="0"/>
              <a:t>, </a:t>
            </a:r>
            <a:r>
              <a:rPr lang="cs-CZ" dirty="0"/>
              <a:t>2011, 192 s. ISBN 9788024738727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MLÝNKOVÁ, Jana. </a:t>
            </a:r>
            <a:r>
              <a:rPr lang="sv-SE" i="1" dirty="0" smtClean="0"/>
              <a:t>Pečovatelství</a:t>
            </a:r>
            <a:r>
              <a:rPr lang="cs-CZ" i="1" dirty="0" smtClean="0"/>
              <a:t> 1. díl: učebnice pro obor sociální péče – pečovatelská činnost</a:t>
            </a:r>
            <a:r>
              <a:rPr lang="sv-SE" dirty="0" smtClean="0"/>
              <a:t>. </a:t>
            </a:r>
            <a:r>
              <a:rPr lang="cs-CZ" dirty="0" smtClean="0"/>
              <a:t>1.</a:t>
            </a:r>
            <a:r>
              <a:rPr lang="sv-SE" dirty="0" smtClean="0"/>
              <a:t> </a:t>
            </a:r>
            <a:r>
              <a:rPr lang="sv-SE" dirty="0"/>
              <a:t>vyd. Praha: Grada, 2010, </a:t>
            </a:r>
            <a:r>
              <a:rPr lang="sv-SE" dirty="0" smtClean="0"/>
              <a:t>2</a:t>
            </a:r>
            <a:r>
              <a:rPr lang="cs-CZ" dirty="0" smtClean="0"/>
              <a:t>76</a:t>
            </a:r>
            <a:r>
              <a:rPr lang="sv-SE" dirty="0" smtClean="0"/>
              <a:t> </a:t>
            </a:r>
            <a:r>
              <a:rPr lang="sv-SE" dirty="0"/>
              <a:t>s. ISBN 9788024731841</a:t>
            </a:r>
            <a:r>
              <a:rPr lang="sv-SE" dirty="0" smtClean="0"/>
              <a:t>.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MLÝNKOVÁ, Jana. </a:t>
            </a:r>
            <a:r>
              <a:rPr lang="sv-SE" i="1" dirty="0" smtClean="0"/>
              <a:t>Pečovatelství</a:t>
            </a:r>
            <a:r>
              <a:rPr lang="cs-CZ" i="1" dirty="0" smtClean="0"/>
              <a:t> 2. díl: učebnice pro obor sociální péče</a:t>
            </a:r>
            <a:r>
              <a:rPr lang="sv-SE" dirty="0" smtClean="0"/>
              <a:t>. </a:t>
            </a:r>
            <a:r>
              <a:rPr lang="sv-SE" dirty="0"/>
              <a:t>1. vyd. Praha: Grada, 2010, </a:t>
            </a:r>
            <a:r>
              <a:rPr lang="sv-SE" dirty="0" smtClean="0"/>
              <a:t>3</a:t>
            </a:r>
            <a:r>
              <a:rPr lang="cs-CZ" dirty="0" smtClean="0"/>
              <a:t>24</a:t>
            </a:r>
            <a:r>
              <a:rPr lang="sv-SE" dirty="0" smtClean="0"/>
              <a:t> </a:t>
            </a:r>
            <a:r>
              <a:rPr lang="sv-SE" dirty="0"/>
              <a:t>s. ISBN 9788024731858</a:t>
            </a:r>
            <a:r>
              <a:rPr lang="sv-SE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+ literatura uvedená v katalogu předmětů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9763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621971" y="304800"/>
            <a:ext cx="9775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Něco málo z historického původu rozdělení pečovatelské služby v ČR a v Evropě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72885" y="1404486"/>
            <a:ext cx="10232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Nejstarší laická péče: </a:t>
            </a:r>
            <a:r>
              <a:rPr lang="cs-CZ" dirty="0" smtClean="0"/>
              <a:t>Poskytovali si ji nemocní a staří sami (</a:t>
            </a:r>
            <a:r>
              <a:rPr lang="cs-CZ" dirty="0" err="1" smtClean="0"/>
              <a:t>sebepéče</a:t>
            </a:r>
            <a:r>
              <a:rPr lang="cs-CZ" dirty="0" smtClean="0"/>
              <a:t>) nebo jim byla poskytována jejich blízkými, lidovými léčiteli popř. porodními bábami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72885" y="2593929"/>
            <a:ext cx="9731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Charitativní péče: </a:t>
            </a:r>
            <a:r>
              <a:rPr lang="cs-CZ" dirty="0" smtClean="0"/>
              <a:t>9. stol. n. l. – příchod křesťanství do Evropy – zaměřena na chudé, staré, nemohoucí a postižené (mentálně i fyzicky), lidi bez domova. Zajišťovaly ji a stále zajišťují církevní organizace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72886" y="4060372"/>
            <a:ext cx="97318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Organizovaná léčebná, ošetřovatelská a sociální péče o nemocné: </a:t>
            </a:r>
            <a:r>
              <a:rPr lang="cs-CZ" dirty="0" smtClean="0"/>
              <a:t>třetí ze způsobů péče, její počátek se zařazuje do 19. století, jedná se o organizovanou péči.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19. století</a:t>
            </a:r>
            <a:r>
              <a:rPr lang="cs-CZ" dirty="0" smtClean="0"/>
              <a:t>                   léčba doma, lékařská péče nákladná, v bohatších rodinách ošetřovatelky (nízké finanční ohodnocení)</a:t>
            </a:r>
          </a:p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ýrazný rozvoj této péče až po současnost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2166257" y="4652227"/>
            <a:ext cx="978408" cy="274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601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13114" y="283028"/>
            <a:ext cx="982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Pečovatelská péče od středověku po současnost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1999" y="1205806"/>
            <a:ext cx="103958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českých zemích se dá pozorovat </a:t>
            </a:r>
            <a:r>
              <a:rPr lang="cs-CZ" b="1" dirty="0" smtClean="0"/>
              <a:t>organizované péče </a:t>
            </a:r>
            <a:r>
              <a:rPr lang="cs-CZ" dirty="0" smtClean="0"/>
              <a:t>o nemocné již v </a:t>
            </a:r>
            <a:r>
              <a:rPr lang="cs-CZ" b="1" dirty="0" smtClean="0"/>
              <a:t>10. století </a:t>
            </a:r>
            <a:r>
              <a:rPr lang="cs-CZ" dirty="0" smtClean="0"/>
              <a:t>– na </a:t>
            </a:r>
            <a:r>
              <a:rPr lang="cs-CZ" b="1" dirty="0" smtClean="0"/>
              <a:t>území Prahy první hospice. </a:t>
            </a:r>
          </a:p>
          <a:p>
            <a:pPr marL="285750" indent="-14288">
              <a:buFont typeface="Wingdings" panose="05000000000000000000" pitchFamily="2" charset="2"/>
              <a:buChar char="Ø"/>
            </a:pPr>
            <a:r>
              <a:rPr lang="cs-CZ" dirty="0" smtClean="0"/>
              <a:t> Nejprve útulky pro pocestné později pro chudé a nemocné, sirotky a nechtěné děti,</a:t>
            </a:r>
          </a:p>
          <a:p>
            <a:pPr marL="533400" indent="-261938">
              <a:buFont typeface="Wingdings" panose="05000000000000000000" pitchFamily="2" charset="2"/>
              <a:buChar char="Ø"/>
            </a:pPr>
            <a:r>
              <a:rPr lang="cs-CZ" dirty="0" smtClean="0"/>
              <a:t>péče poskytována náboženskými řády,</a:t>
            </a:r>
          </a:p>
          <a:p>
            <a:pPr marL="533400" indent="-261938">
              <a:buFont typeface="Wingdings" panose="05000000000000000000" pitchFamily="2" charset="2"/>
              <a:buChar char="Ø"/>
            </a:pPr>
            <a:r>
              <a:rPr lang="cs-CZ" dirty="0"/>
              <a:t>z</a:t>
            </a:r>
            <a:r>
              <a:rPr lang="cs-CZ" dirty="0" smtClean="0"/>
              <a:t>akládání prvních špitálů,</a:t>
            </a:r>
          </a:p>
          <a:p>
            <a:pPr marL="533400" indent="-261938">
              <a:buFont typeface="Wingdings" panose="05000000000000000000" pitchFamily="2" charset="2"/>
              <a:buChar char="Ø"/>
            </a:pPr>
            <a:r>
              <a:rPr lang="cs-CZ" dirty="0"/>
              <a:t>č</a:t>
            </a:r>
            <a:r>
              <a:rPr lang="cs-CZ" dirty="0" smtClean="0"/>
              <a:t>lenové a členky ošetřovatelských řádů bez patřičného vzdělání.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cs-CZ" b="1" dirty="0" smtClean="0"/>
              <a:t>13. </a:t>
            </a:r>
            <a:r>
              <a:rPr lang="cs-CZ" b="1" dirty="0"/>
              <a:t>s</a:t>
            </a:r>
            <a:r>
              <a:rPr lang="cs-CZ" b="1" dirty="0" smtClean="0"/>
              <a:t>toletí - Anežka Přemyslovna </a:t>
            </a:r>
            <a:r>
              <a:rPr lang="cs-CZ" dirty="0" smtClean="0"/>
              <a:t>– založila např. roku 1233 klášter u Sv. </a:t>
            </a:r>
            <a:r>
              <a:rPr lang="cs-CZ" dirty="0" err="1" smtClean="0"/>
              <a:t>Haštala</a:t>
            </a:r>
            <a:r>
              <a:rPr lang="cs-CZ" dirty="0" smtClean="0"/>
              <a:t>, ke kterému patřil i špitál.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Založila ošetřovatelský </a:t>
            </a:r>
            <a:r>
              <a:rPr lang="cs-CZ" dirty="0"/>
              <a:t>Ř</a:t>
            </a:r>
            <a:r>
              <a:rPr lang="cs-CZ" dirty="0" smtClean="0"/>
              <a:t>ád křížovníků s červenou hvězdou více Mlýnková, 2010. </a:t>
            </a:r>
          </a:p>
          <a:p>
            <a:pPr marL="557213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0343" y="4136572"/>
            <a:ext cx="9949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Války a jejich vliv na rozvoj ošetřovatelství a pečovatelství</a:t>
            </a:r>
          </a:p>
          <a:p>
            <a:r>
              <a:rPr lang="cs-CZ" b="1" dirty="0" smtClean="0"/>
              <a:t>1859</a:t>
            </a:r>
            <a:r>
              <a:rPr lang="cs-CZ" dirty="0" smtClean="0"/>
              <a:t> – </a:t>
            </a:r>
            <a:r>
              <a:rPr lang="cs-CZ" b="1" dirty="0" smtClean="0"/>
              <a:t>bitva u Solferina – </a:t>
            </a:r>
            <a:r>
              <a:rPr lang="cs-CZ" b="1" dirty="0" err="1" smtClean="0"/>
              <a:t>Henri</a:t>
            </a:r>
            <a:r>
              <a:rPr lang="cs-CZ" b="1" dirty="0" smtClean="0"/>
              <a:t> </a:t>
            </a:r>
            <a:r>
              <a:rPr lang="cs-CZ" b="1" dirty="0" err="1" smtClean="0"/>
              <a:t>Dunant</a:t>
            </a:r>
            <a:r>
              <a:rPr lang="cs-CZ" b="1" dirty="0" smtClean="0"/>
              <a:t> </a:t>
            </a:r>
            <a:r>
              <a:rPr lang="cs-CZ" dirty="0" smtClean="0"/>
              <a:t>– francouzská x rakouská vojska – velké utrpení 	vojáků. </a:t>
            </a:r>
            <a:r>
              <a:rPr lang="cs-CZ" dirty="0" err="1" smtClean="0"/>
              <a:t>Dunant</a:t>
            </a:r>
            <a:r>
              <a:rPr lang="cs-CZ" dirty="0" smtClean="0"/>
              <a:t> díky svému velkému úsilí založil organizaci, která poskytuje péči 	nemocným a zraněným lidem.</a:t>
            </a:r>
          </a:p>
          <a:p>
            <a:r>
              <a:rPr lang="cs-CZ" b="1" dirty="0" smtClean="0"/>
              <a:t>1864 – založena mezinárodní organizace Červený kříž</a:t>
            </a:r>
          </a:p>
          <a:p>
            <a:r>
              <a:rPr lang="cs-CZ" b="1" dirty="0" smtClean="0"/>
              <a:t>1860</a:t>
            </a:r>
            <a:r>
              <a:rPr lang="cs-CZ" dirty="0" smtClean="0"/>
              <a:t> – vzniká i </a:t>
            </a:r>
            <a:r>
              <a:rPr lang="cs-CZ" b="1" dirty="0" smtClean="0"/>
              <a:t>první ošetřovatelská škola v Londýně </a:t>
            </a:r>
            <a:r>
              <a:rPr lang="cs-CZ" dirty="0" smtClean="0"/>
              <a:t>(Florence </a:t>
            </a:r>
            <a:r>
              <a:rPr lang="cs-CZ" dirty="0" err="1" smtClean="0"/>
              <a:t>Nightingalová</a:t>
            </a:r>
            <a:r>
              <a:rPr lang="cs-CZ" dirty="0" smtClean="0"/>
              <a:t>) – 	ošetřovatelky pro domácí i nemocniční službu </a:t>
            </a:r>
          </a:p>
          <a:p>
            <a:r>
              <a:rPr lang="cs-CZ" b="1" dirty="0" smtClean="0"/>
              <a:t>1871 – Praha – Karolína Světlá </a:t>
            </a:r>
            <a:r>
              <a:rPr lang="cs-CZ" dirty="0" smtClean="0"/>
              <a:t>(Ženský výrobní spolek český) – zřízení </a:t>
            </a:r>
            <a:r>
              <a:rPr lang="cs-CZ" b="1" dirty="0" smtClean="0"/>
              <a:t>první školy pro 	ošetřování nemocných v celém Rakousku-Uhersku (1874)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8233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1086" y="576943"/>
            <a:ext cx="101454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Alice Masaryková </a:t>
            </a:r>
            <a:r>
              <a:rPr lang="cs-CZ" dirty="0" smtClean="0"/>
              <a:t>– založila Ženskou vyšší školu pro sociální péči v Praze Holešovicích, ta byla později přejmenována na Vyšší školu sociálního zabezpečení.</a:t>
            </a:r>
          </a:p>
          <a:p>
            <a:r>
              <a:rPr lang="cs-CZ" dirty="0" smtClean="0"/>
              <a:t>1918 – dr. Alice Masaryková jmenována první předsedkyní ČSČK, 1938 se vzdává funkce a odjíždí do zahraničí.</a:t>
            </a:r>
          </a:p>
          <a:p>
            <a:r>
              <a:rPr lang="cs-CZ" dirty="0" smtClean="0"/>
              <a:t>1940 – gestapo obsazuje budovu ČSČK a úplně jej na území tehdejšího protektorátu ruší.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72956" y="2331269"/>
            <a:ext cx="10145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 2. světové válce </a:t>
            </a:r>
            <a:r>
              <a:rPr lang="cs-CZ" dirty="0" smtClean="0"/>
              <a:t>znovuobnovení ČSČK a vznik dalších charitativních organizací, od r. 1948 součást Národní fronty a pověřen organizováním ošetřovatelské a zdravotnické služby.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72956" y="3470969"/>
            <a:ext cx="108836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Socialistické Československo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1952 – převzala pečovatelskou službu státní zdravotní správa a omezila ji na péči o osamělé nemocné občany,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1955 – ČSČK opět ve hře,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 roce 1968 – větší zájem o staré osoby, rozvoj geriatrie a gerontologie, začínají se objevovat nové trendy v přístupu ke starým a nemocným lidem,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70. léta MPSV vydává metodické pokyny k poskytování tzv. služby doplňkové péče, která spočívala v poskytování poradní pomoci, pečovatelské služby, stravování, věcné pomoci, peněžitých příspěvků, kulturních služeb.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1975 Zákon o sociálním zabezpečení č. 121/1975 Sb.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očátek výstavby domů s pečovatelskou službou.</a:t>
            </a:r>
          </a:p>
        </p:txBody>
      </p:sp>
    </p:spTree>
    <p:extLst>
      <p:ext uri="{BB962C8B-B14F-4D97-AF65-F5344CB8AC3E}">
        <p14:creationId xmlns="" xmlns:p14="http://schemas.microsoft.com/office/powerpoint/2010/main" val="204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611086" y="881190"/>
            <a:ext cx="98842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 u="sng" dirty="0" smtClean="0">
                <a:effectLst/>
                <a:latin typeface="Trebuchet MS" panose="020B0603020202020204" pitchFamily="34" charset="0"/>
              </a:rPr>
              <a:t>Sociální služba</a:t>
            </a:r>
          </a:p>
          <a:p>
            <a:r>
              <a:rPr lang="cs-CZ" b="1" dirty="0" smtClean="0">
                <a:latin typeface="Trebuchet MS" panose="020B0603020202020204" pitchFamily="34" charset="0"/>
              </a:rPr>
              <a:t>„</a:t>
            </a:r>
            <a:r>
              <a:rPr lang="cs-CZ" dirty="0"/>
              <a:t> Sociální službou je </a:t>
            </a:r>
            <a:r>
              <a:rPr lang="cs-CZ" b="1" dirty="0"/>
              <a:t>činnost</a:t>
            </a:r>
            <a:r>
              <a:rPr lang="cs-CZ" dirty="0"/>
              <a:t>, kterou </a:t>
            </a:r>
            <a:r>
              <a:rPr lang="cs-CZ" b="1" dirty="0"/>
              <a:t>zabezpečují poskytovatelé sociálních služeb </a:t>
            </a:r>
            <a:r>
              <a:rPr lang="cs-CZ" dirty="0"/>
              <a:t>na základě oprávnění </a:t>
            </a:r>
            <a:r>
              <a:rPr lang="cs-CZ" b="1" dirty="0"/>
              <a:t>dle zákona č.108/2006 Sb</a:t>
            </a:r>
            <a:r>
              <a:rPr lang="cs-CZ" dirty="0"/>
              <a:t>., o sociálních službách, s účinností od 1.1.2007. Sociální služby jsou poskytovány jednotlivcům, rodinám i skupinám obyvatel. Zaměřují se na zachování co nejvyšší kvality a důstojnosti života lidí. Mezi nejpočetnější skupiny příjemců sociálních služeb patří zejména senioři, lidé se zdravotním postižením, rodiny s dětmi, ale také lidé, kteří z různých důvodů žijí "na okraji" společnosti</a:t>
            </a:r>
            <a:r>
              <a:rPr lang="cs-CZ" dirty="0" smtClean="0"/>
              <a:t>.“</a:t>
            </a:r>
            <a:endParaRPr lang="cs-CZ" b="1" i="0" dirty="0" smtClean="0">
              <a:effectLst/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69571" y="5976257"/>
            <a:ext cx="96665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Registr poskytovatelů sociálních služeb</a:t>
            </a:r>
          </a:p>
          <a:p>
            <a:r>
              <a:rPr lang="cs-CZ" sz="1000" dirty="0" smtClean="0">
                <a:hlinkClick r:id="rId2"/>
              </a:rPr>
              <a:t>http://iregistr.mpsv.cz/socreg/vitejte.fw.do;jsessionid=22F510DBF9206262F7388EAD7B65888C.node1?SUBSESSION_ID=1424455956416_1</a:t>
            </a:r>
            <a:endParaRPr lang="cs-CZ" sz="1000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1086" y="3189514"/>
            <a:ext cx="98842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Poskytovatelé sociálních služeb</a:t>
            </a:r>
          </a:p>
          <a:p>
            <a:r>
              <a:rPr lang="cs-CZ" b="1" dirty="0"/>
              <a:t>Poskytovatelem sociální služby je právnická nebo fyzická osoba</a:t>
            </a:r>
            <a:r>
              <a:rPr lang="cs-CZ" dirty="0"/>
              <a:t>, která má k této činnosti oprávnění dle zákona č.108/2006 Sb., o sociálních službách, s účinností od 1.1.2007. Poskytovatelem sociální služby </a:t>
            </a:r>
            <a:r>
              <a:rPr lang="cs-CZ" b="1" dirty="0"/>
              <a:t>nejsou rodinní příslušníci či asistenti sociální péče</a:t>
            </a:r>
            <a:r>
              <a:rPr lang="cs-CZ" dirty="0"/>
              <a:t>, kteří pečují o své blízké či jiné osoby v domácím prostředí. Stejně tak </a:t>
            </a:r>
            <a:r>
              <a:rPr lang="cs-CZ" b="1" dirty="0"/>
              <a:t>není poskytovatelem sociální služby subjekt</a:t>
            </a:r>
            <a:r>
              <a:rPr lang="cs-CZ" dirty="0"/>
              <a:t>, který </a:t>
            </a:r>
            <a:r>
              <a:rPr lang="cs-CZ" b="1" dirty="0"/>
              <a:t>není registrován jako poskytovatel sociálních služeb</a:t>
            </a:r>
            <a:r>
              <a:rPr lang="cs-CZ" dirty="0"/>
              <a:t> ve smyslu tohoto zákona (např. soukromá úklidová firma nebo ubytovna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11086" y="272649"/>
            <a:ext cx="7478486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Základní pojmy současné sociální a pečovatelské služby</a:t>
            </a:r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160761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06284" y="217715"/>
            <a:ext cx="9949543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Členění sociálních a pečovatelských služeb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21971" y="890673"/>
            <a:ext cx="9916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 č. 108/2006 Sb. o sociálních službách  s účinností od 1. 1. 2007</a:t>
            </a:r>
          </a:p>
          <a:p>
            <a:r>
              <a:rPr lang="cs-CZ" dirty="0" smtClean="0"/>
              <a:t>Zákon č. 109/2006 Sb., kterým se mění některé zákony v souvislosti s přijetím zákona </a:t>
            </a:r>
          </a:p>
          <a:p>
            <a:r>
              <a:rPr lang="cs-CZ" dirty="0" smtClean="0"/>
              <a:t>o sociálních službách s účinností od 1. 7. 2007</a:t>
            </a:r>
          </a:p>
          <a:p>
            <a:r>
              <a:rPr lang="cs-CZ" sz="1200" b="1" dirty="0" smtClean="0">
                <a:hlinkClick r:id="rId2"/>
              </a:rPr>
              <a:t>http://www.mpsv.cz/cs/18661</a:t>
            </a:r>
          </a:p>
          <a:p>
            <a:r>
              <a:rPr lang="cs-CZ" sz="1200" b="1" dirty="0" smtClean="0">
                <a:hlinkClick r:id="rId2"/>
              </a:rPr>
              <a:t>http://www.mpsv.cz/files/clanky/3222/zlom170x170web.pdf</a:t>
            </a:r>
            <a:endParaRPr lang="cs-CZ" sz="1200" b="1" dirty="0" smtClean="0"/>
          </a:p>
          <a:p>
            <a:endParaRPr lang="cs-CZ" sz="1200" b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794657" y="2481943"/>
            <a:ext cx="109727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DRUHY SOCIÁLNÍCH SLUŽEB</a:t>
            </a:r>
          </a:p>
          <a:p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Sociální poradenství </a:t>
            </a:r>
            <a:r>
              <a:rPr lang="cs-CZ" dirty="0" smtClean="0"/>
              <a:t>jako součást všech sociálních služeb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Služby sociální péče </a:t>
            </a:r>
            <a:r>
              <a:rPr lang="cs-CZ" dirty="0" smtClean="0"/>
              <a:t>jako služby, jejichž </a:t>
            </a:r>
            <a:r>
              <a:rPr lang="cs-CZ" b="1" dirty="0" smtClean="0"/>
              <a:t>cílem je zabezpečovat základní životní potřeby lidí</a:t>
            </a:r>
            <a:r>
              <a:rPr lang="cs-CZ" dirty="0" smtClean="0"/>
              <a:t>, </a:t>
            </a:r>
            <a:r>
              <a:rPr lang="cs-CZ" b="1" dirty="0" smtClean="0"/>
              <a:t>které nemohou být zajištěny bez péče jiného člověka </a:t>
            </a:r>
            <a:r>
              <a:rPr lang="cs-CZ" dirty="0" smtClean="0"/>
              <a:t>(osobní asistence, pečovatelská služba, tísňová péče, odlehčovací služby, průvodcovské a předčitatelské služby, podpora samostatného bydlení, centra denních služeb, denní a týdenní stacionáře, domovy pro osoby se zdravotním postižením a domovy pro seniory).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Služby sociální prevence</a:t>
            </a:r>
            <a:r>
              <a:rPr lang="cs-CZ" dirty="0" smtClean="0"/>
              <a:t>, které slouží k </a:t>
            </a:r>
            <a:r>
              <a:rPr lang="cs-CZ" b="1" dirty="0" smtClean="0"/>
              <a:t>předcházení a zabraňování sociálnímu vyloučení lidí ohrožených sociálně negativními jevy </a:t>
            </a:r>
            <a:r>
              <a:rPr lang="cs-CZ" dirty="0" smtClean="0"/>
              <a:t>(raná péče, telefonická krizová pomoc, azylové domy, domy na půl cesty, kontaktní centra, krizová pomoc, nízkoprahová zařízení pro děti a mládež, noclehárny, terapeutické komunity a sociální rehabilitace).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669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64771" y="381001"/>
            <a:ext cx="10482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ČLENĚNÍ SOCIÁLNÍCH SLUŽEB PODLE MÍSTA JEJICH POSKYTOVÁNÍ</a:t>
            </a:r>
          </a:p>
          <a:p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Terénní služby </a:t>
            </a:r>
            <a:r>
              <a:rPr lang="cs-CZ" dirty="0" smtClean="0"/>
              <a:t>- jsou poskytovány v prostředí, kde člověk žije, tj. především v domácnosti, </a:t>
            </a:r>
          </a:p>
          <a:p>
            <a:r>
              <a:rPr lang="cs-CZ" dirty="0"/>
              <a:t>	</a:t>
            </a:r>
            <a:r>
              <a:rPr lang="cs-CZ" dirty="0" smtClean="0"/>
              <a:t>		v místě, kde pracuje, vzdělává se nebo tráví volný čas 					(pečovatelská služba, osobní asistence či terénní programy pro 				ohroženou mládež).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Ambulantní služby </a:t>
            </a:r>
            <a:r>
              <a:rPr lang="cs-CZ" dirty="0" smtClean="0"/>
              <a:t>- člověk dochází do specializovaných zařízení, jako jsou například 				poradny, denní stacionáře nebo kontaktní centra.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Pobytové služby - </a:t>
            </a:r>
            <a:r>
              <a:rPr lang="cs-CZ" dirty="0" smtClean="0"/>
              <a:t>jsou poskytovány v zařízeních, kde člověk v určitém období svého života 			celodenně, respektive celoročně žije (domovy pro seniory a pro lidi 			se zdravotním postižením, tzv. chráněné bydlení pro lidi se 				zdravotním postižením, azylové domy.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68830" y="4659086"/>
            <a:ext cx="10896600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Podstatou systému je </a:t>
            </a:r>
            <a:r>
              <a:rPr lang="cs-CZ" sz="2400" b="1" dirty="0" smtClean="0"/>
              <a:t>možnost kombinace různých druhů služeb </a:t>
            </a:r>
            <a:r>
              <a:rPr lang="cs-CZ" sz="2400" dirty="0" smtClean="0"/>
              <a:t>a také </a:t>
            </a:r>
            <a:r>
              <a:rPr lang="cs-CZ" sz="2400" b="1" dirty="0" smtClean="0"/>
              <a:t>kombinace služeb s pomocí a podporou ze strany rodiny</a:t>
            </a:r>
            <a:r>
              <a:rPr lang="cs-CZ" sz="2400" dirty="0" smtClean="0"/>
              <a:t> či jiných lidí.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1006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28800" y="729343"/>
            <a:ext cx="973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hlinkClick r:id="rId2"/>
              </a:rPr>
              <a:t>Registr poskytovatelů sociálních služeb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5800" y="1589314"/>
            <a:ext cx="10874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SOCIÁLNÍ SLUŽBY – MOŽNOSTI POMOCI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5799" y="2079953"/>
            <a:ext cx="108748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Sociální poradenství </a:t>
            </a:r>
            <a:r>
              <a:rPr lang="cs-CZ" dirty="0" smtClean="0"/>
              <a:t>- poskytuje </a:t>
            </a:r>
            <a:r>
              <a:rPr lang="cs-CZ" dirty="0"/>
              <a:t>osobám v </a:t>
            </a:r>
            <a:r>
              <a:rPr lang="cs-CZ" b="1" dirty="0"/>
              <a:t>nepříznivé sociální situaci </a:t>
            </a:r>
            <a:r>
              <a:rPr lang="cs-CZ" dirty="0"/>
              <a:t>potřebné informace přispívající k řešení jejich situace. </a:t>
            </a:r>
            <a:r>
              <a:rPr lang="cs-CZ" dirty="0" smtClean="0"/>
              <a:t>Odborné </a:t>
            </a:r>
            <a:r>
              <a:rPr lang="cs-CZ" dirty="0"/>
              <a:t>sociální poradenství zahrnuje občanské poradny, manželské a rodinné poradny, sociální práci s osobami společensky nepřizpůsobenými, poradny pro oběti trestných činů a domácího násilí, sociálně právní poradenství pro osoby se zdravotním postižením a seniory. Služba obsahuje poradenství, zprostředkování kontaktu se společenským prostředím, terapeutické činnosti a pomoc při prosazování práv a zájmů. Služba se poskytuje bezúplatně.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6685" y="4187655"/>
            <a:ext cx="110707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i="1" dirty="0" smtClean="0"/>
              <a:t>Sociálně zdravotní služby </a:t>
            </a:r>
            <a:r>
              <a:rPr lang="cs-CZ" dirty="0" smtClean="0"/>
              <a:t>- napomáhají </a:t>
            </a:r>
            <a:r>
              <a:rPr lang="cs-CZ" dirty="0"/>
              <a:t>k </a:t>
            </a:r>
            <a:r>
              <a:rPr lang="cs-CZ" b="1" dirty="0"/>
              <a:t>zajištění fyzické a psychické soběstačnosti </a:t>
            </a:r>
            <a:r>
              <a:rPr lang="cs-CZ" dirty="0"/>
              <a:t>osob, kterým jsou poskytovány; jsou určeny osobám, které již </a:t>
            </a:r>
            <a:r>
              <a:rPr lang="cs-CZ" b="1" dirty="0"/>
              <a:t>nepotřebují akutní zdravotní lůžkovou péči </a:t>
            </a:r>
            <a:r>
              <a:rPr lang="cs-CZ" dirty="0"/>
              <a:t>(dostatečná je zdravotní péče ambulantního rozsahu), ale současně jsou natolik nesoběstační, že </a:t>
            </a:r>
            <a:r>
              <a:rPr lang="cs-CZ" b="1" dirty="0"/>
              <a:t>potřebují pomoc druhé osoby při každodenních úkonech </a:t>
            </a:r>
            <a:r>
              <a:rPr lang="cs-CZ" dirty="0"/>
              <a:t>a tato pomoc jim z objektivních důvodů nemůže být zajištěna v domácím prostředí. </a:t>
            </a:r>
            <a:endParaRPr lang="cs-CZ" dirty="0" smtClean="0"/>
          </a:p>
          <a:p>
            <a:pPr algn="just"/>
            <a:r>
              <a:rPr lang="cs-CZ" dirty="0" smtClean="0"/>
              <a:t>- jsou </a:t>
            </a:r>
            <a:r>
              <a:rPr lang="cs-CZ" dirty="0"/>
              <a:t>poskytovány v pobytových zařízeních sociálních služeb nebo v pobytových zdravotnických zařízeních. </a:t>
            </a:r>
            <a:r>
              <a:rPr lang="cs-CZ" b="1" dirty="0"/>
              <a:t>Služby sociální péče </a:t>
            </a:r>
            <a:r>
              <a:rPr lang="cs-CZ" dirty="0"/>
              <a:t>poskytované v rámci sociálně zdravotních služeb (včetně základních služeb) </a:t>
            </a:r>
            <a:r>
              <a:rPr lang="cs-CZ" b="1" dirty="0"/>
              <a:t>podléhají úhradě</a:t>
            </a:r>
            <a:r>
              <a:rPr lang="cs-CZ" dirty="0"/>
              <a:t>. </a:t>
            </a:r>
            <a:r>
              <a:rPr lang="cs-CZ" b="1" dirty="0"/>
              <a:t>Zdravotnické úkony </a:t>
            </a:r>
            <a:r>
              <a:rPr lang="cs-CZ" dirty="0"/>
              <a:t>jsou </a:t>
            </a:r>
            <a:r>
              <a:rPr lang="cs-CZ" b="1" dirty="0"/>
              <a:t>hrazeny z fondů veřejného zdravotního pojištění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8928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774</TotalTime>
  <Words>1581</Words>
  <Application>Microsoft Office PowerPoint</Application>
  <PresentationFormat>Vlastní</PresentationFormat>
  <Paragraphs>122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Stébla</vt:lpstr>
      <vt:lpstr>Pečovatelské služby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UOPK_5005 Pečovatelské služby</dc:title>
  <dc:creator>Plucková</dc:creator>
  <cp:lastModifiedBy>Šibor</cp:lastModifiedBy>
  <cp:revision>51</cp:revision>
  <dcterms:created xsi:type="dcterms:W3CDTF">2015-02-20T08:49:11Z</dcterms:created>
  <dcterms:modified xsi:type="dcterms:W3CDTF">2017-03-24T10:38:41Z</dcterms:modified>
</cp:coreProperties>
</file>