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67" r:id="rId2"/>
    <p:sldId id="268" r:id="rId3"/>
    <p:sldId id="269" r:id="rId4"/>
    <p:sldId id="270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1105B-00CB-4C2F-8C9C-C1C75A062D62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384BF-C1DC-4BEE-B631-3531627C8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05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A76BED-DB60-4ACD-9C60-708FA5DB3201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BDCE73-B938-40C4-892A-272EE10DA659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Aktivní naslouchání</a:t>
            </a: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endParaRPr lang="cs-CZ" sz="2400" dirty="0" smtClean="0"/>
          </a:p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endParaRPr lang="cs-CZ" sz="2400" dirty="0" smtClean="0"/>
          </a:p>
          <a:p>
            <a:pPr marR="0" eaLnBrk="1" hangingPunct="1">
              <a:lnSpc>
                <a:spcPct val="90000"/>
              </a:lnSpc>
              <a:buFont typeface="Arial" charset="0"/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474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780504"/>
              </p:ext>
            </p:extLst>
          </p:nvPr>
        </p:nvGraphicFramePr>
        <p:xfrm>
          <a:off x="642938" y="1357313"/>
          <a:ext cx="7929561" cy="64441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3187"/>
                <a:gridCol w="2643187"/>
                <a:gridCol w="2643187"/>
              </a:tblGrid>
              <a:tr h="64000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VNITŘNÍ NASTAVENÍ </a:t>
                      </a:r>
                    </a:p>
                    <a:p>
                      <a:r>
                        <a:rPr lang="cs-CZ" sz="1800" dirty="0" smtClean="0"/>
                        <a:t>     POSLUCHAČE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      CO DĚLÁME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       CO ŘÍKÁME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91429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Pozornost zaměřená </a:t>
                      </a:r>
                    </a:p>
                    <a:p>
                      <a:r>
                        <a:rPr lang="cs-CZ" sz="1800" dirty="0" smtClean="0"/>
                        <a:t>na partnera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Poloha těla vyjadřuje zájem </a:t>
                      </a:r>
                    </a:p>
                    <a:p>
                      <a:r>
                        <a:rPr lang="cs-CZ" sz="1800" dirty="0" smtClean="0"/>
                        <a:t>(natočení, naklonění)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Vyjadřujeme slovně souhlas či porozumění (ano, jasně, to chápu…) 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640008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Zaměření na city</a:t>
                      </a:r>
                      <a:r>
                        <a:rPr lang="cs-CZ" sz="1800" baseline="0" dirty="0" smtClean="0"/>
                        <a:t> </a:t>
                      </a:r>
                    </a:p>
                    <a:p>
                      <a:r>
                        <a:rPr lang="cs-CZ" sz="1800" baseline="0" dirty="0" smtClean="0"/>
                        <a:t>a prožívání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Udržujeme oční kontakt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Naše otázky </a:t>
                      </a:r>
                    </a:p>
                    <a:p>
                      <a:r>
                        <a:rPr lang="cs-CZ" sz="1800" dirty="0" smtClean="0"/>
                        <a:t>jsou doplňující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91429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Respekt a akceptace</a:t>
                      </a:r>
                      <a:r>
                        <a:rPr lang="cs-CZ" sz="1800" baseline="0" dirty="0" smtClean="0"/>
                        <a:t> partnera- </a:t>
                      </a:r>
                    </a:p>
                    <a:p>
                      <a:r>
                        <a:rPr lang="cs-CZ" sz="1800" baseline="0" dirty="0" smtClean="0"/>
                        <a:t>bez vlastního hodnocení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Neverbální signály- pokyvování hlavou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Aktivně udržujeme hovor, povzbuzujeme</a:t>
                      </a:r>
                      <a:r>
                        <a:rPr lang="cs-CZ" sz="1800" baseline="0" dirty="0" smtClean="0"/>
                        <a:t> mluvčího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914297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Zájem o „informace“ </a:t>
                      </a:r>
                    </a:p>
                    <a:p>
                      <a:r>
                        <a:rPr lang="cs-CZ" sz="1800" dirty="0" smtClean="0"/>
                        <a:t>i o pocity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Mimicky zrcadlíme partnera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Občas sdělení parafrázujeme, shrnujeme…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</a:tr>
              <a:tr h="1188586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Naším</a:t>
                      </a:r>
                      <a:r>
                        <a:rPr lang="cs-CZ" sz="1800" baseline="0" dirty="0" smtClean="0"/>
                        <a:t> cílem je porozumění pohledu mluvčího, ne prezentace vlastního názoru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Všímáme si- neverbálních projevů, emocí,</a:t>
                      </a:r>
                      <a:r>
                        <a:rPr lang="cs-CZ" sz="1800" baseline="0" dirty="0" smtClean="0"/>
                        <a:t> prožívání</a:t>
                      </a:r>
                      <a:endParaRPr lang="cs-CZ" sz="1800" dirty="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</a:tr>
              <a:tr h="61608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</a:tr>
              <a:tr h="616084"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L="91439" marR="91439" marT="45715" marB="45715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39" marR="91439" marT="45715" marB="4571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95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Techniky aktivního naslouchání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Povzbuzování – aktivizace mluvčího</a:t>
            </a:r>
          </a:p>
          <a:p>
            <a:pPr eaLnBrk="1" hangingPunct="1"/>
            <a:r>
              <a:rPr lang="cs-CZ" smtClean="0"/>
              <a:t>Objasňování- ujištění se o správnosti</a:t>
            </a:r>
          </a:p>
          <a:p>
            <a:pPr eaLnBrk="1" hangingPunct="1"/>
            <a:r>
              <a:rPr lang="cs-CZ" smtClean="0"/>
              <a:t>Parafráze- vlastními slovy totéž</a:t>
            </a:r>
          </a:p>
          <a:p>
            <a:pPr eaLnBrk="1" hangingPunct="1"/>
            <a:r>
              <a:rPr lang="cs-CZ" smtClean="0"/>
              <a:t>Reflexe- pojmenování pocitů</a:t>
            </a:r>
          </a:p>
          <a:p>
            <a:pPr eaLnBrk="1" hangingPunct="1"/>
            <a:r>
              <a:rPr lang="cs-CZ" smtClean="0"/>
              <a:t>Shrnutí- prostě shrnutí</a:t>
            </a:r>
          </a:p>
          <a:p>
            <a:pPr eaLnBrk="1" hangingPunct="1"/>
            <a:r>
              <a:rPr lang="cs-CZ" smtClean="0"/>
              <a:t>Uznání- ocenění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            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/>
          </a:p>
        </p:txBody>
      </p:sp>
      <p:pic>
        <p:nvPicPr>
          <p:cNvPr id="17412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3786188"/>
            <a:ext cx="1100138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06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Povzbuzování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Má dva základní cíle: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Ze začátku rozhovoru projevit zájem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V průběhu rozhovoru povzbuzovat mluvčího</a:t>
            </a:r>
          </a:p>
        </p:txBody>
      </p:sp>
      <p:sp>
        <p:nvSpPr>
          <p:cNvPr id="18436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Taky si chci povídat…</a:t>
            </a:r>
          </a:p>
          <a:p>
            <a:pPr eaLnBrk="1" hangingPunct="1"/>
            <a:r>
              <a:rPr lang="cs-CZ" smtClean="0"/>
              <a:t>Povídej, jak se to stalo?</a:t>
            </a:r>
          </a:p>
          <a:p>
            <a:pPr eaLnBrk="1" hangingPunct="1"/>
            <a:r>
              <a:rPr lang="cs-CZ" smtClean="0"/>
              <a:t>To mě zajímá, pusť se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do toho</a:t>
            </a:r>
          </a:p>
          <a:p>
            <a:pPr lvl="4" eaLnBrk="1" hangingPunct="1">
              <a:buFont typeface="Wingdings 2" pitchFamily="18" charset="2"/>
              <a:buNone/>
            </a:pPr>
            <a:r>
              <a:rPr lang="cs-CZ" smtClean="0"/>
              <a:t>     </a:t>
            </a:r>
          </a:p>
          <a:p>
            <a:pPr eaLnBrk="1" hangingPunct="1"/>
            <a:r>
              <a:rPr lang="cs-CZ" smtClean="0"/>
              <a:t>Povídej dál</a:t>
            </a:r>
          </a:p>
          <a:p>
            <a:pPr eaLnBrk="1" hangingPunct="1"/>
            <a:r>
              <a:rPr lang="cs-CZ" smtClean="0"/>
              <a:t>To je zajímavé…</a:t>
            </a:r>
          </a:p>
          <a:p>
            <a:pPr eaLnBrk="1" hangingPunct="1"/>
            <a:r>
              <a:rPr lang="cs-CZ" smtClean="0"/>
              <a:t>Řekni mi o tom víc…</a:t>
            </a:r>
          </a:p>
        </p:txBody>
      </p:sp>
    </p:spTree>
    <p:extLst>
      <p:ext uri="{BB962C8B-B14F-4D97-AF65-F5344CB8AC3E}">
        <p14:creationId xmlns:p14="http://schemas.microsoft.com/office/powerpoint/2010/main" val="166677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Objasňování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Získat více informací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Objasnit si to, čemu nerozumíme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Rozšířit možné úhly pohledu mluvčího</a:t>
            </a:r>
          </a:p>
        </p:txBody>
      </p:sp>
      <p:sp>
        <p:nvSpPr>
          <p:cNvPr id="19460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sz="2400" smtClean="0"/>
              <a:t>Jak ( kdy, s kým, proč…)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 se to stalo</a:t>
            </a:r>
          </a:p>
          <a:p>
            <a:pPr eaLnBrk="1" hangingPunct="1"/>
            <a:r>
              <a:rPr lang="cs-CZ" sz="2400" smtClean="0"/>
              <a:t>A co jsi s tím dělal ty?</a:t>
            </a:r>
          </a:p>
          <a:p>
            <a:pPr eaLnBrk="1" hangingPunct="1"/>
            <a:endParaRPr lang="cs-CZ" sz="2400" smtClean="0"/>
          </a:p>
          <a:p>
            <a:pPr eaLnBrk="1" hangingPunct="1"/>
            <a:r>
              <a:rPr lang="cs-CZ" sz="2400" smtClean="0"/>
              <a:t>Jak tomu mám rozumět?</a:t>
            </a:r>
          </a:p>
          <a:p>
            <a:pPr eaLnBrk="1" hangingPunct="1"/>
            <a:r>
              <a:rPr lang="cs-CZ" sz="2400" smtClean="0"/>
              <a:t>Počkej, tohle je zvláštní…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smtClean="0"/>
              <a:t>                   </a:t>
            </a:r>
          </a:p>
          <a:p>
            <a:pPr eaLnBrk="1" hangingPunct="1"/>
            <a:r>
              <a:rPr lang="cs-CZ" sz="2400" smtClean="0"/>
              <a:t>Řekni mi o tom víc…</a:t>
            </a:r>
          </a:p>
          <a:p>
            <a:pPr eaLnBrk="1" hangingPunct="1"/>
            <a:r>
              <a:rPr lang="cs-CZ" sz="2400" smtClean="0"/>
              <a:t>Co za tím mohlo být?</a:t>
            </a:r>
          </a:p>
          <a:p>
            <a:pPr eaLnBrk="1" hangingPunct="1"/>
            <a:r>
              <a:rPr lang="cs-CZ" sz="2400" smtClean="0"/>
              <a:t>Čím by to mohlo být</a:t>
            </a:r>
          </a:p>
          <a:p>
            <a:pPr eaLnBrk="1" hangingPunct="1"/>
            <a:r>
              <a:rPr lang="cs-CZ" sz="2400" smtClean="0"/>
              <a:t>Bývá to takhle vždycky?</a:t>
            </a:r>
          </a:p>
        </p:txBody>
      </p:sp>
    </p:spTree>
    <p:extLst>
      <p:ext uri="{BB962C8B-B14F-4D97-AF65-F5344CB8AC3E}">
        <p14:creationId xmlns:p14="http://schemas.microsoft.com/office/powerpoint/2010/main" val="9126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Parafrázování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Princip parafrázování: říci vlastními slovy to, </a:t>
            </a:r>
          </a:p>
          <a:p>
            <a:pPr>
              <a:buNone/>
            </a:pP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  co jsme slyšeli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Projevujeme zájem o mluvčího a sdělované informace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Zlepšíme vzájemné porozumění</a:t>
            </a:r>
          </a:p>
        </p:txBody>
      </p:sp>
      <p:sp>
        <p:nvSpPr>
          <p:cNvPr id="2048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Char char="•"/>
            </a:pPr>
            <a:endParaRPr lang="cs-CZ" dirty="0" smtClean="0"/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Takže jestli tomu správně rozumím…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Myslíš to tak, že…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Já se jen ujistím, že tomu správně rozumím. </a:t>
            </a:r>
            <a:endParaRPr lang="cs-CZ" dirty="0"/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Říkáš že…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Takže ty bys chtěl, aby…</a:t>
            </a:r>
          </a:p>
          <a:p>
            <a:pPr eaLnBrk="1" hangingPunct="1">
              <a:buFont typeface="Arial" charset="0"/>
              <a:buChar char="•"/>
            </a:pPr>
            <a:r>
              <a:rPr lang="cs-CZ" dirty="0" smtClean="0"/>
              <a:t>Ty jsi před chvílí říkal…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6897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Reflexe (= odraz, zrcadlení)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Dát najevo své naladění na pocity druhého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	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Dát pocitům, prožívání druhého stejnou váhu, jako informacím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  <p:sp>
        <p:nvSpPr>
          <p:cNvPr id="21508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Vidím, že je to pro tebe pořád hodně citlivé</a:t>
            </a:r>
          </a:p>
          <a:p>
            <a:pPr eaLnBrk="1" hangingPunct="1"/>
            <a:r>
              <a:rPr lang="cs-CZ" smtClean="0"/>
              <a:t>Je mi líto, že tě to trápí</a:t>
            </a:r>
          </a:p>
          <a:p>
            <a:pPr eaLnBrk="1" hangingPunct="1"/>
            <a:r>
              <a:rPr lang="cs-CZ" smtClean="0"/>
              <a:t>Ještě tě to štve, žejo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/>
              <a:t>                      </a:t>
            </a:r>
          </a:p>
          <a:p>
            <a:pPr eaLnBrk="1" hangingPunct="1"/>
            <a:r>
              <a:rPr lang="cs-CZ" smtClean="0"/>
              <a:t>To není jednoduché, když člověk řeší konfliktní situaci…</a:t>
            </a:r>
          </a:p>
          <a:p>
            <a:pPr eaLnBrk="1" hangingPunct="1"/>
            <a:r>
              <a:rPr lang="cs-CZ" smtClean="0"/>
              <a:t>To pro tebe muselo být těžké</a:t>
            </a:r>
          </a:p>
        </p:txBody>
      </p:sp>
    </p:spTree>
    <p:extLst>
      <p:ext uri="{BB962C8B-B14F-4D97-AF65-F5344CB8AC3E}">
        <p14:creationId xmlns:p14="http://schemas.microsoft.com/office/powerpoint/2010/main" val="50936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Shrnutí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</a:t>
            </a:r>
            <a:r>
              <a:rPr lang="cs-CZ" sz="2400" dirty="0" smtClean="0"/>
              <a:t>Při přechodu na další téma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 Ke zhodnocení, zarámování řečeného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 Ke zdůraznění důležitých bodů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z="2400" dirty="0" smtClean="0"/>
              <a:t>    K položení základu další diskuse </a:t>
            </a:r>
          </a:p>
        </p:txBody>
      </p:sp>
      <p:sp>
        <p:nvSpPr>
          <p:cNvPr id="22532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mtClean="0"/>
              <a:t>Takže já bych to shrnul: říkal jsi, že…</a:t>
            </a:r>
          </a:p>
          <a:p>
            <a:pPr eaLnBrk="1" hangingPunct="1"/>
            <a:r>
              <a:rPr lang="cs-CZ" smtClean="0"/>
              <a:t>Toho bylo hodně, o čem jsme mluvili…</a:t>
            </a:r>
          </a:p>
          <a:p>
            <a:pPr eaLnBrk="1" hangingPunct="1"/>
            <a:r>
              <a:rPr lang="cs-CZ" smtClean="0"/>
              <a:t>Než se posuneme dál, pojďme si to shrnout…</a:t>
            </a:r>
          </a:p>
          <a:p>
            <a:pPr eaLnBrk="1" hangingPunct="1"/>
            <a:r>
              <a:rPr lang="cs-CZ" smtClean="0"/>
              <a:t>Mně se zdá nejdůležitější to, že</a:t>
            </a:r>
          </a:p>
          <a:p>
            <a:pPr eaLnBrk="1" hangingPunct="1"/>
            <a:r>
              <a:rPr lang="cs-CZ" smtClean="0"/>
              <a:t>Příště bychom se mohli vrátit k tomu, jak jsi říkal…</a:t>
            </a:r>
          </a:p>
        </p:txBody>
      </p:sp>
    </p:spTree>
    <p:extLst>
      <p:ext uri="{BB962C8B-B14F-4D97-AF65-F5344CB8AC3E}">
        <p14:creationId xmlns:p14="http://schemas.microsoft.com/office/powerpoint/2010/main" val="179846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Uznání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875"/>
            <a:ext cx="4038600" cy="443388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Umožňuje vyjádřit respekt k partnerovi a jeho vidění situace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Dát mu najevo, že oceňujeme něco z toho, co udělal, řekl, plánuje..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>
              <a:solidFill>
                <a:srgbClr val="CC0066"/>
              </a:solidFill>
            </a:endParaRPr>
          </a:p>
        </p:txBody>
      </p:sp>
      <p:sp>
        <p:nvSpPr>
          <p:cNvPr id="23556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875"/>
            <a:ext cx="4038600" cy="4433888"/>
          </a:xfrm>
        </p:spPr>
        <p:txBody>
          <a:bodyPr/>
          <a:lstStyle/>
          <a:p>
            <a:pPr eaLnBrk="1" hangingPunct="1"/>
            <a:r>
              <a:rPr lang="cs-CZ" smtClean="0"/>
              <a:t>Je mi jasné, že to pro tebe vůbec nebylo jednoduché</a:t>
            </a:r>
          </a:p>
          <a:p>
            <a:pPr eaLnBrk="1" hangingPunct="1"/>
            <a:r>
              <a:rPr lang="cs-CZ" smtClean="0"/>
              <a:t>Máš právo to vidět takhle</a:t>
            </a:r>
          </a:p>
          <a:p>
            <a:pPr eaLnBrk="1" hangingPunct="1"/>
            <a:r>
              <a:rPr lang="cs-CZ" smtClean="0"/>
              <a:t>Nikdy by mě nenapadlo se na to dívat takhle…</a:t>
            </a:r>
          </a:p>
          <a:p>
            <a:pPr eaLnBrk="1" hangingPunct="1"/>
            <a:r>
              <a:rPr lang="cs-CZ" smtClean="0"/>
              <a:t>Musel jsi udělat strašně moc pro to, aby…</a:t>
            </a:r>
          </a:p>
          <a:p>
            <a:pPr eaLnBrk="1" hangingPunct="1"/>
            <a:r>
              <a:rPr lang="cs-CZ" smtClean="0"/>
              <a:t>Stálo tě to určitě spoustu sil ( času, energie)…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618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Má vztahovou i obsahovou stránku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Kvalita naslouchání zásadním způsobem ovlivní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jaké informace si z rozhovoru odneseme (kvalita)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kolik se toho od mluvčího dozvíme (kvantita)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jak se spolu budeme cítit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-"/>
              <a:defRPr/>
            </a:pPr>
            <a:r>
              <a:rPr lang="cs-CZ" dirty="0" smtClean="0"/>
              <a:t>jak se tímto rozhovorem promění náš vztah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Ten kdo naslouchá má více nástrojů k ovlivnění kvality rozhovoru než ten, kdo mluví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cs-CZ" dirty="0" smtClean="0"/>
              <a:t>Mluvit umí skoro každý, naslouchat je těžší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4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Fáze 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Příjem signálů (všech modalit)- zaznamenání toho,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co k nám přichází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Porozumění- dekódování signálů verbálních ( přiřadit slovům významy) a neverbálních (všimnout si vlastních emocionálních  reakcí)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Zapamatování- pamatujeme si to, co si myslíme, že druhý řekl- tedy spíše naše rekonstrukce a interpretace. S těmi dále pracujeme a na nich stavíme další kontakt s mluvčím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Hodnocení- posouzení vnímaného sdělení,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včetně skrytých významů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Reakce- výsledek předchozích procesů, převzetí iniciativy, příležitost pro zpětnou vazbu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26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Co nám brání v naslouchání?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Vypnuté naslouchání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	Protože rychleji myslíme než mluvíme, máme v průběhu naslouchání hodně času na přemýšlení.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To se často ubírá svou vlastní cestou a postupně stále méně souvisí s tím, co mluvčí říká. </a:t>
            </a:r>
          </a:p>
          <a:p>
            <a:pPr eaLnBrk="1" hangingPunct="1">
              <a:buFont typeface="Arial" charset="0"/>
              <a:buChar char="•"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Naslouchání s předsudky a předpoklady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 smtClean="0"/>
              <a:t>   Něco již o klientovi víme, něco jsme už zažili, některé situace se opakují…a my víme předem, co uslyšíme.</a:t>
            </a:r>
          </a:p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Naslouchání se zavřenou myslí</a:t>
            </a:r>
          </a:p>
          <a:p>
            <a:pPr>
              <a:buNone/>
            </a:pPr>
            <a:r>
              <a:rPr lang="cs-CZ" dirty="0"/>
              <a:t>    Znamená „ zavřené dveře“ pro příjem signálů. Důvody jsou různé- únava, nezájem, nesouhlas, nesympatie mluvčího…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9942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„aktivní naslouchání“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Aktivní naslouchání je základní sociální dovedností, která umožňuje být v dobrém kontaktu                          s komunikačním partnerem a vytvoří mu prostor      pro vyčerpávající sdělení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Přináší výhodu oběma účastníkům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 jen jednou z forem naslouchání, kterou rozhodně nepoužíváme běžně . Její využití je většinou cílené (když máme důvod, nasloucháme aktivně)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/>
              <a:t>Princip AN: aktivně se ujišťovat, že to, co jsem pochopil, odpovídá tomu, co měl protějšek na mysli. Ve své řeči navazovat na to, co řekl partner.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150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Kdy naslouchat aktivně?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cs-CZ" dirty="0" smtClean="0"/>
              <a:t>Pokud máme s komunikačním partnerem zcela jiné vnitřní světy a přesto mu chceme (nebo potřebujeme) porozumět</a:t>
            </a:r>
          </a:p>
          <a:p>
            <a:pPr eaLnBrk="1" hangingPunct="1"/>
            <a:r>
              <a:rPr lang="cs-CZ" dirty="0" smtClean="0"/>
              <a:t>Pokud máme s komunikačním partnerem jiný pohled         (na svět, na věc, na problém…)</a:t>
            </a:r>
          </a:p>
          <a:p>
            <a:pPr eaLnBrk="1" hangingPunct="1"/>
            <a:r>
              <a:rPr lang="cs-CZ" dirty="0" smtClean="0"/>
              <a:t>Pokud partner pochází z jiného sociokulturního prostředí</a:t>
            </a:r>
          </a:p>
          <a:p>
            <a:pPr eaLnBrk="1" hangingPunct="1"/>
            <a:r>
              <a:rPr lang="cs-CZ" dirty="0" smtClean="0"/>
              <a:t>Pokud má partner „jiný komunikační kód“ </a:t>
            </a:r>
          </a:p>
          <a:p>
            <a:pPr marL="0" indent="0" eaLnBrk="1" hangingPunct="1">
              <a:buNone/>
            </a:pPr>
            <a:endParaRPr lang="cs-CZ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eaLnBrk="1" hangingPunct="1">
              <a:buNone/>
            </a:pPr>
            <a:endParaRPr lang="cs-CZ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eaLnBrk="1" hangingPunct="1"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</a:rPr>
              <a:t>TEDY VLASTNĚ VŽDY, KDYŽ JSME V ROLI PORADCE</a:t>
            </a:r>
          </a:p>
        </p:txBody>
      </p:sp>
    </p:spTree>
    <p:extLst>
      <p:ext uri="{BB962C8B-B14F-4D97-AF65-F5344CB8AC3E}">
        <p14:creationId xmlns:p14="http://schemas.microsoft.com/office/powerpoint/2010/main" val="18344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získáme aktivním nasloucháním?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pPr eaLnBrk="1" hangingPunct="1"/>
            <a:r>
              <a:rPr lang="cs-CZ" smtClean="0"/>
              <a:t>Rozhovor se zpomalí</a:t>
            </a:r>
          </a:p>
          <a:p>
            <a:pPr eaLnBrk="1" hangingPunct="1"/>
            <a:r>
              <a:rPr lang="cs-CZ" smtClean="0"/>
              <a:t>Vytváříme prostor pro vysvětlování</a:t>
            </a:r>
          </a:p>
          <a:p>
            <a:pPr eaLnBrk="1" hangingPunct="1"/>
            <a:r>
              <a:rPr lang="cs-CZ" smtClean="0"/>
              <a:t>Zavedeme do rozhovoru zpětnou vazbu</a:t>
            </a:r>
          </a:p>
          <a:p>
            <a:pPr eaLnBrk="1" hangingPunct="1"/>
            <a:r>
              <a:rPr lang="cs-CZ" smtClean="0"/>
              <a:t>Nastavíme žádoucí vzorec komunikace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0206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Aktivní a pasivní naslouchání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4040188" cy="658812"/>
          </a:xfrm>
        </p:spPr>
        <p:txBody>
          <a:bodyPr/>
          <a:lstStyle/>
          <a:p>
            <a:pPr eaLnBrk="1" hangingPunct="1"/>
            <a:r>
              <a:rPr lang="cs-CZ" smtClean="0"/>
              <a:t>PN</a:t>
            </a:r>
          </a:p>
        </p:txBody>
      </p:sp>
      <p:sp>
        <p:nvSpPr>
          <p:cNvPr id="14340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60550"/>
            <a:ext cx="4041775" cy="654050"/>
          </a:xfrm>
        </p:spPr>
        <p:txBody>
          <a:bodyPr/>
          <a:lstStyle/>
          <a:p>
            <a:pPr eaLnBrk="1" hangingPunct="1"/>
            <a:r>
              <a:rPr lang="cs-CZ" smtClean="0"/>
              <a:t>AN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65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Příjem informací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Nezahrnuje zpětnou vazbu mluvčímu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Posluchač je pasivní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Mluvčí neví, zda „byl slyšen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a pochopen“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Poskytuje hodně prostoru mluvčímu, jeho tok myšlenek a slov nic nekoriguje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Mluvčí je mnohonásobně aktivnější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65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 znakem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„sociální komunikace“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Předpokládá schopnost empatie (bez ní je prázdnou natrénovanou dovedností,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cs-CZ" dirty="0" smtClean="0"/>
              <a:t>    v konečném důsledku neefektivní)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Mluvčí dostává stálou zpětnou vazbu od příjemce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Aktivita je rozložena mezi oba účastníky rozhovoru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4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Základní pravidla AN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   AKTIVNĚ NASLOUCHAT ZNAMENÁ NECHAT STRANOU SVŮJ VNITŘNÍ SVĚT, SVÉ POTŘEBY, EMOCE A SEBEPROSAZENÍ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   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 smtClean="0"/>
              <a:t>AKTIVNĚ NASLOUCHAT NEZNAMENÁ SOUHLASIT, ALE CHTÍT SE DOZVĚDĚT,                                         CO SI MYSLÍ TEN DRUHÝ  </a:t>
            </a:r>
          </a:p>
        </p:txBody>
      </p:sp>
      <p:pic>
        <p:nvPicPr>
          <p:cNvPr id="15364" name="Picture 3" descr="C:\Program Files\Microsoft Office\MEDIA\OFFICE12\Lines\BD2133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57625"/>
            <a:ext cx="50292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92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965</Words>
  <Application>Microsoft Office PowerPoint</Application>
  <PresentationFormat>Předvádění na obrazovce (4:3)</PresentationFormat>
  <Paragraphs>188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Tok</vt:lpstr>
      <vt:lpstr>Aktivní naslouchání</vt:lpstr>
      <vt:lpstr>Naslouchání</vt:lpstr>
      <vt:lpstr>Fáze naslouchání</vt:lpstr>
      <vt:lpstr>Co nám brání v naslouchání?</vt:lpstr>
      <vt:lpstr>Pojem „aktivní naslouchání“</vt:lpstr>
      <vt:lpstr>Kdy naslouchat aktivně?</vt:lpstr>
      <vt:lpstr>Co získáme aktivním nasloucháním?</vt:lpstr>
      <vt:lpstr>Aktivní a pasivní naslouchání</vt:lpstr>
      <vt:lpstr>Základní pravidla AN</vt:lpstr>
      <vt:lpstr>Prezentace aplikace PowerPoint</vt:lpstr>
      <vt:lpstr>Techniky aktivního naslouchání</vt:lpstr>
      <vt:lpstr>Povzbuzování</vt:lpstr>
      <vt:lpstr>Objasňování</vt:lpstr>
      <vt:lpstr>Parafrázování</vt:lpstr>
      <vt:lpstr>Reflexe (= odraz, zrcadlení)</vt:lpstr>
      <vt:lpstr>Shrnutí</vt:lpstr>
      <vt:lpstr>Uznání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Kontext          poradenského rozhovoru</dc:title>
  <dc:creator>Alice</dc:creator>
  <cp:lastModifiedBy>Alice</cp:lastModifiedBy>
  <cp:revision>16</cp:revision>
  <dcterms:created xsi:type="dcterms:W3CDTF">2015-02-20T04:46:56Z</dcterms:created>
  <dcterms:modified xsi:type="dcterms:W3CDTF">2018-02-26T06:46:36Z</dcterms:modified>
</cp:coreProperties>
</file>