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89" r:id="rId5"/>
    <p:sldId id="257" r:id="rId6"/>
    <p:sldId id="259" r:id="rId7"/>
    <p:sldId id="263" r:id="rId8"/>
    <p:sldId id="262" r:id="rId9"/>
    <p:sldId id="266" r:id="rId10"/>
    <p:sldId id="265" r:id="rId11"/>
    <p:sldId id="283" r:id="rId12"/>
    <p:sldId id="279" r:id="rId13"/>
    <p:sldId id="271" r:id="rId14"/>
    <p:sldId id="272" r:id="rId15"/>
    <p:sldId id="274" r:id="rId16"/>
    <p:sldId id="275" r:id="rId17"/>
    <p:sldId id="286" r:id="rId18"/>
    <p:sldId id="276" r:id="rId19"/>
    <p:sldId id="285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CBC8-3A36-4527-B580-38820DCED3A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 smtClean="0"/>
              <a:t>Primární prevence (nejen) ve školách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5 kroků při tvorbě MPP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52736"/>
            <a:ext cx="8643998" cy="5805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1)</a:t>
            </a:r>
            <a:r>
              <a:rPr lang="cs-CZ" sz="2000" dirty="0" smtClean="0"/>
              <a:t> </a:t>
            </a:r>
            <a:r>
              <a:rPr lang="cs-CZ" sz="2000" b="1" dirty="0" smtClean="0"/>
              <a:t>charakteristika školy</a:t>
            </a:r>
          </a:p>
          <a:p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2) analýza výchozí situace</a:t>
            </a:r>
            <a:r>
              <a:rPr lang="cs-CZ" sz="2000" dirty="0" smtClean="0"/>
              <a:t> s využitím evaluace z předchozího školního roku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3) stanovení cílů MPP  </a:t>
            </a:r>
            <a:r>
              <a:rPr lang="cs-CZ" sz="2000" dirty="0" smtClean="0"/>
              <a:t>→ Podle modelu SMART mají být cíle preventivního programu:</a:t>
            </a:r>
          </a:p>
          <a:p>
            <a:pPr marL="3763963">
              <a:buNone/>
            </a:pPr>
            <a:r>
              <a:rPr lang="cs-CZ" sz="2000" b="1" dirty="0" smtClean="0"/>
              <a:t>S – specifické,</a:t>
            </a:r>
          </a:p>
          <a:p>
            <a:pPr marL="3763963">
              <a:buNone/>
            </a:pPr>
            <a:r>
              <a:rPr lang="cs-CZ" sz="2000" b="1" dirty="0" smtClean="0"/>
              <a:t>M – měřitelné,</a:t>
            </a:r>
          </a:p>
          <a:p>
            <a:pPr marL="3763963">
              <a:buNone/>
            </a:pPr>
            <a:r>
              <a:rPr lang="cs-CZ" sz="2000" b="1" dirty="0" smtClean="0"/>
              <a:t>A – akceptovatelné,</a:t>
            </a:r>
          </a:p>
          <a:p>
            <a:pPr marL="3763963">
              <a:buNone/>
            </a:pPr>
            <a:r>
              <a:rPr lang="cs-CZ" sz="2000" b="1" dirty="0" smtClean="0"/>
              <a:t>R – realistické,</a:t>
            </a:r>
          </a:p>
          <a:p>
            <a:pPr marL="3763963">
              <a:buNone/>
            </a:pPr>
            <a:r>
              <a:rPr lang="cs-CZ" sz="2000" b="1" dirty="0" smtClean="0"/>
              <a:t>T – termínované (časově ohraničené).</a:t>
            </a:r>
          </a:p>
          <a:p>
            <a:pPr marL="1611313">
              <a:buNone/>
            </a:pPr>
            <a:endParaRPr lang="cs-CZ" sz="2000" b="1" dirty="0" smtClean="0"/>
          </a:p>
          <a:p>
            <a:r>
              <a:rPr lang="pl-PL" sz="2000" dirty="0" smtClean="0"/>
              <a:t>Cíle rozlišujeme na krátkodobé a dlouhodobé.</a:t>
            </a:r>
          </a:p>
          <a:p>
            <a:pPr>
              <a:buNone/>
            </a:pPr>
            <a:endParaRPr lang="cs-CZ" sz="800" dirty="0" smtClean="0"/>
          </a:p>
          <a:p>
            <a:pPr>
              <a:buNone/>
            </a:pPr>
            <a:endParaRPr lang="cs-CZ" sz="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62500" lnSpcReduction="20000"/>
          </a:bodyPr>
          <a:lstStyle/>
          <a:p>
            <a:pPr>
              <a:buAutoNum type="arabicParenR" startAt="4"/>
            </a:pPr>
            <a:r>
              <a:rPr lang="cs-CZ" b="1" dirty="0" smtClean="0"/>
              <a:t>vytvoření souboru aktivit pro jednotlivé cílové skupiny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Efektivní program/intervence má následující charakteristiky (Nešpor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1999): </a:t>
            </a:r>
          </a:p>
          <a:p>
            <a:pPr marL="990600"/>
            <a:r>
              <a:rPr lang="cs-CZ" dirty="0" smtClean="0"/>
              <a:t>program začíná pokud možno brzy a odpovídá věku,</a:t>
            </a:r>
          </a:p>
          <a:p>
            <a:pPr marL="990600"/>
            <a:r>
              <a:rPr lang="pl-PL" dirty="0" smtClean="0"/>
              <a:t>program je malý a interaktivní,</a:t>
            </a:r>
          </a:p>
          <a:p>
            <a:pPr marL="990600"/>
            <a:r>
              <a:rPr lang="pl-PL" dirty="0" smtClean="0"/>
              <a:t>program zahrnuje podstatnou část žáků,</a:t>
            </a:r>
          </a:p>
          <a:p>
            <a:pPr marL="990600"/>
            <a:r>
              <a:rPr lang="cs-CZ" dirty="0" smtClean="0"/>
              <a:t>program zahrnuje získávání relevantních sociálních dovedností</a:t>
            </a:r>
          </a:p>
          <a:p>
            <a:pPr marL="990600"/>
            <a:r>
              <a:rPr lang="cs-CZ" dirty="0" smtClean="0"/>
              <a:t>a dovedností potřebných pro život,</a:t>
            </a:r>
          </a:p>
          <a:p>
            <a:pPr marL="990600"/>
            <a:r>
              <a:rPr lang="cs-CZ" dirty="0" smtClean="0"/>
              <a:t>program bere v úvahu místní specifika,</a:t>
            </a:r>
          </a:p>
          <a:p>
            <a:pPr marL="990600"/>
            <a:r>
              <a:rPr lang="cs-CZ" dirty="0" smtClean="0"/>
              <a:t>program využívá pozitivní modely,</a:t>
            </a:r>
          </a:p>
          <a:p>
            <a:pPr marL="990600"/>
            <a:r>
              <a:rPr lang="cs-CZ" dirty="0" smtClean="0"/>
              <a:t>program zahrnuje legální i nelegální návykové látky,</a:t>
            </a:r>
          </a:p>
          <a:p>
            <a:pPr marL="990600"/>
            <a:r>
              <a:rPr lang="cs-CZ" dirty="0" smtClean="0"/>
              <a:t>program zahrnuje i snižování dostupnosti návykových rizik,</a:t>
            </a:r>
          </a:p>
          <a:p>
            <a:pPr marL="990600"/>
            <a:r>
              <a:rPr lang="pl-PL" dirty="0" smtClean="0"/>
              <a:t>program je soustavný a dlouhodobý,</a:t>
            </a:r>
          </a:p>
          <a:p>
            <a:pPr marL="990600"/>
            <a:r>
              <a:rPr lang="cs-CZ" dirty="0" smtClean="0"/>
              <a:t>program je prezentován kvalifikovaně a důvěryhodně,</a:t>
            </a:r>
          </a:p>
          <a:p>
            <a:pPr marL="990600"/>
            <a:r>
              <a:rPr lang="pl-PL" dirty="0" smtClean="0"/>
              <a:t>program je komplexní a využívá více strategií,</a:t>
            </a:r>
          </a:p>
          <a:p>
            <a:pPr marL="990600"/>
            <a:r>
              <a:rPr lang="cs-CZ" dirty="0" smtClean="0"/>
              <a:t>program počítá s komplikacemi a nabízí dobré možnosti, jak je zvládat.</a:t>
            </a:r>
          </a:p>
          <a:p>
            <a:pPr marL="990600"/>
            <a:endParaRPr lang="cs-CZ" b="1" dirty="0" smtClean="0"/>
          </a:p>
          <a:p>
            <a:endParaRPr lang="cs-CZ" sz="1400" b="1" dirty="0" smtClean="0"/>
          </a:p>
          <a:p>
            <a:pPr>
              <a:buNone/>
            </a:pPr>
            <a:r>
              <a:rPr lang="cs-CZ" b="1" dirty="0" smtClean="0"/>
              <a:t>5)   evaluace</a:t>
            </a:r>
            <a:r>
              <a:rPr lang="cs-CZ" dirty="0" smtClean="0"/>
              <a:t> (vyhodnocení).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Hlavními 3 pilíři návrhu MPP jsou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47500" lnSpcReduction="20000"/>
          </a:bodyPr>
          <a:lstStyle/>
          <a:p>
            <a:r>
              <a:rPr lang="cs-CZ" sz="3400" b="1" dirty="0" smtClean="0"/>
              <a:t>Soubor pravidel </a:t>
            </a:r>
            <a:r>
              <a:rPr lang="cs-CZ" sz="3400" dirty="0" smtClean="0"/>
              <a:t>pro zvýšení bezpečnosti dětí ve škole a na školních akcích</a:t>
            </a:r>
          </a:p>
          <a:p>
            <a:endParaRPr lang="cs-CZ" sz="3400" dirty="0" smtClean="0"/>
          </a:p>
          <a:p>
            <a:r>
              <a:rPr lang="cs-CZ" sz="3400" b="1" dirty="0" smtClean="0"/>
              <a:t>Programy zaměřené na rozvoj dovedností pro život </a:t>
            </a:r>
            <a:r>
              <a:rPr lang="cs-CZ" sz="3400" dirty="0" smtClean="0"/>
              <a:t>(tzv. </a:t>
            </a:r>
            <a:r>
              <a:rPr lang="cs-CZ" sz="3400" dirty="0" err="1" smtClean="0"/>
              <a:t>life</a:t>
            </a:r>
            <a:r>
              <a:rPr lang="cs-CZ" sz="3400" dirty="0" smtClean="0"/>
              <a:t>-</a:t>
            </a:r>
            <a:r>
              <a:rPr lang="cs-CZ" sz="3400" dirty="0" err="1" smtClean="0"/>
              <a:t>skills</a:t>
            </a:r>
            <a:r>
              <a:rPr lang="cs-CZ" sz="3400" dirty="0" smtClean="0"/>
              <a:t>) skládajících se z programů zaměřených na</a:t>
            </a:r>
          </a:p>
          <a:p>
            <a:pPr marL="714375" indent="-171450"/>
            <a:r>
              <a:rPr lang="cs-CZ" sz="3400" dirty="0" smtClean="0"/>
              <a:t> </a:t>
            </a:r>
            <a:r>
              <a:rPr lang="cs-CZ" sz="3400" b="1" u="sng" dirty="0" smtClean="0"/>
              <a:t>rozvoj sociálních dovedností</a:t>
            </a:r>
          </a:p>
          <a:p>
            <a:pPr marL="1162050" indent="-266700" defTabSz="1343025"/>
            <a:r>
              <a:rPr lang="cs-CZ" sz="3400" dirty="0" smtClean="0"/>
              <a:t>komunikační dovednosti</a:t>
            </a:r>
          </a:p>
          <a:p>
            <a:pPr marL="1162050" indent="-266700" defTabSz="1343025"/>
            <a:r>
              <a:rPr lang="cs-CZ" sz="3400" dirty="0" smtClean="0"/>
              <a:t>Empatie</a:t>
            </a:r>
          </a:p>
          <a:p>
            <a:pPr marL="1162050" indent="-266700" defTabSz="1343025"/>
            <a:r>
              <a:rPr lang="cs-CZ" sz="3400" dirty="0" smtClean="0"/>
              <a:t>sebereflexe</a:t>
            </a:r>
          </a:p>
          <a:p>
            <a:pPr marL="1162050" indent="-266700" defTabSz="1343025"/>
            <a:r>
              <a:rPr lang="cs-CZ" sz="3400" dirty="0" smtClean="0"/>
              <a:t>asertivita </a:t>
            </a:r>
          </a:p>
          <a:p>
            <a:pPr marL="1162050" indent="-266700" defTabSz="1343025"/>
            <a:r>
              <a:rPr lang="cs-CZ" sz="3400" dirty="0" smtClean="0"/>
              <a:t>vytváření zdravé sítě sociálních vztahů</a:t>
            </a:r>
          </a:p>
          <a:p>
            <a:pPr marL="1162050" indent="-266700" defTabSz="1343025"/>
            <a:r>
              <a:rPr lang="cs-CZ" sz="3400" dirty="0" smtClean="0"/>
              <a:t>mediální gramotnost, </a:t>
            </a:r>
          </a:p>
          <a:p>
            <a:pPr marL="1162050" indent="-266700" defTabSz="1343025"/>
            <a:r>
              <a:rPr lang="cs-CZ" sz="3400" dirty="0" smtClean="0"/>
              <a:t>rodičovské dovednosti)</a:t>
            </a:r>
          </a:p>
          <a:p>
            <a:pPr marL="904875"/>
            <a:endParaRPr lang="cs-CZ" sz="3400" dirty="0" smtClean="0"/>
          </a:p>
          <a:p>
            <a:pPr marL="714375" indent="-171450"/>
            <a:r>
              <a:rPr lang="cs-CZ" sz="3400" b="1" u="sng" dirty="0" smtClean="0"/>
              <a:t>dovedností </a:t>
            </a:r>
            <a:r>
              <a:rPr lang="cs-CZ" sz="3400" b="1" u="sng" dirty="0" err="1" smtClean="0"/>
              <a:t>sebeovlivnění</a:t>
            </a:r>
            <a:endParaRPr lang="cs-CZ" sz="3400" dirty="0" smtClean="0"/>
          </a:p>
          <a:p>
            <a:pPr marL="1162050" indent="-266700" defTabSz="1343025"/>
            <a:r>
              <a:rPr lang="cs-CZ" sz="3400" dirty="0" smtClean="0"/>
              <a:t>kritické myšlení</a:t>
            </a:r>
          </a:p>
          <a:p>
            <a:pPr marL="1162050" indent="-266700" defTabSz="1343025"/>
            <a:r>
              <a:rPr lang="cs-CZ" sz="3400" dirty="0" smtClean="0"/>
              <a:t>kreativní myšlení</a:t>
            </a:r>
          </a:p>
          <a:p>
            <a:pPr marL="1162050" indent="-266700" defTabSz="1343025"/>
            <a:r>
              <a:rPr lang="cs-CZ" sz="3400" dirty="0" smtClean="0"/>
              <a:t>řešení problémů </a:t>
            </a:r>
          </a:p>
          <a:p>
            <a:pPr marL="1162050" indent="-266700" defTabSz="1343025"/>
            <a:r>
              <a:rPr lang="cs-CZ" sz="3400" dirty="0" smtClean="0"/>
              <a:t>rozhodování</a:t>
            </a:r>
          </a:p>
          <a:p>
            <a:pPr marL="900113" indent="-252413"/>
            <a:endParaRPr lang="cs-CZ" sz="3400" dirty="0" smtClean="0">
              <a:solidFill>
                <a:srgbClr val="FF0000"/>
              </a:solidFill>
            </a:endParaRPr>
          </a:p>
          <a:p>
            <a:r>
              <a:rPr lang="cs-CZ" sz="3400" b="1" dirty="0" smtClean="0"/>
              <a:t>Programy specificky zacílené </a:t>
            </a:r>
            <a:r>
              <a:rPr lang="cs-CZ" sz="3400" dirty="0" smtClean="0"/>
              <a:t>na jednotlivé formy rizikového chování</a:t>
            </a:r>
            <a:endParaRPr lang="cs-CZ" sz="3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PREVENTIVNÍ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systém školního poradenství je zaměřen na pomoc žákům s určitým znevýhodněním</a:t>
            </a:r>
          </a:p>
          <a:p>
            <a:r>
              <a:rPr lang="cs-CZ" dirty="0" smtClean="0"/>
              <a:t>Ve školách základních, středních či dokonce vyšších odborných zajišťuje poradenskou činnost především </a:t>
            </a:r>
            <a:r>
              <a:rPr lang="cs-CZ" b="1" dirty="0" smtClean="0"/>
              <a:t>metodik prevence</a:t>
            </a:r>
            <a:r>
              <a:rPr lang="cs-CZ" dirty="0" smtClean="0"/>
              <a:t>, dále také </a:t>
            </a:r>
            <a:r>
              <a:rPr lang="cs-CZ" b="1" dirty="0" smtClean="0"/>
              <a:t>výchovný poradce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školách, které si to mohou po finanční stránce dovolit, působí také </a:t>
            </a:r>
            <a:r>
              <a:rPr lang="cs-CZ" b="1" dirty="0" smtClean="0"/>
              <a:t>školní psycholog či speciální </a:t>
            </a:r>
            <a:r>
              <a:rPr lang="cs-CZ" b="1" dirty="0" smtClean="0"/>
              <a:t>pedagog a sociální </a:t>
            </a:r>
            <a:r>
              <a:rPr lang="cs-CZ" b="1" dirty="0" err="1" smtClean="0"/>
              <a:t>pdagog</a:t>
            </a:r>
            <a:r>
              <a:rPr lang="cs-CZ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Škola zajišťuje poradenské služby v těchto oblastech: </a:t>
            </a:r>
          </a:p>
          <a:p>
            <a:pPr indent="-254000"/>
            <a:r>
              <a:rPr lang="cs-CZ" dirty="0" smtClean="0"/>
              <a:t>prevence školní neúspěšnosti,  </a:t>
            </a:r>
          </a:p>
          <a:p>
            <a:pPr indent="-254000"/>
            <a:r>
              <a:rPr lang="cs-CZ" dirty="0" smtClean="0"/>
              <a:t>primární prevence sociálně patologických jevů, </a:t>
            </a:r>
          </a:p>
          <a:p>
            <a:pPr indent="-254000"/>
            <a:r>
              <a:rPr lang="cs-CZ" dirty="0" smtClean="0"/>
              <a:t>kariérové poradenství, </a:t>
            </a:r>
          </a:p>
          <a:p>
            <a:pPr indent="-254000"/>
            <a:r>
              <a:rPr lang="cs-CZ" dirty="0" smtClean="0"/>
              <a:t>odborná podpora při integraci žáků se speciálními vzdělávacími potřebami, </a:t>
            </a:r>
          </a:p>
          <a:p>
            <a:pPr indent="-254000"/>
            <a:r>
              <a:rPr lang="cs-CZ" dirty="0" smtClean="0"/>
              <a:t>péče o vzdělávání nadaných a mimořádně nadaných žáků, </a:t>
            </a:r>
          </a:p>
          <a:p>
            <a:pPr indent="-254000"/>
            <a:r>
              <a:rPr lang="cs-CZ" dirty="0" smtClean="0"/>
              <a:t>průběžná a dlouhodobá péče o žáky s neprospěchem, </a:t>
            </a:r>
          </a:p>
          <a:p>
            <a:pPr indent="-254000"/>
            <a:r>
              <a:rPr lang="cs-CZ" dirty="0" smtClean="0"/>
              <a:t>metodická podpora učitelům. (Vyhláška č. 72/2005 Sb.)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INTERNÍ PORADENSTVÍ</a:t>
            </a:r>
            <a:br>
              <a:rPr lang="cs-CZ" b="1" dirty="0" smtClean="0"/>
            </a:br>
            <a:r>
              <a:rPr lang="cs-CZ" b="1" dirty="0" smtClean="0"/>
              <a:t>Metodik prevence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Jeho činnost se dělí podle vyhlášky č. 72/2005 Sb., do třech odvětví: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 rámci </a:t>
            </a:r>
            <a:r>
              <a:rPr lang="cs-CZ" b="1" dirty="0" smtClean="0"/>
              <a:t>metodické a koordinační činnosti má za úkol ve školách zajišťovat prevenci proti patologickým jevům. </a:t>
            </a:r>
            <a:r>
              <a:rPr lang="cs-CZ" dirty="0" smtClean="0"/>
              <a:t>Prevence je realizována prostřednictvím Minimálního preventivního programu (MPP). 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Učitel na pozici metodika prevence musí neustále vyhodnocovat plnění MPP, podává informace o fungování na škole, o možnostech volnočasových projektů. Veškeré tyto úkoly spadají pod </a:t>
            </a:r>
            <a:r>
              <a:rPr lang="cs-CZ" b="1" dirty="0" smtClean="0"/>
              <a:t>činnost informační. </a:t>
            </a:r>
          </a:p>
          <a:p>
            <a:pPr marL="514350" indent="-514350">
              <a:buFont typeface="+mj-lt"/>
              <a:buAutoNum type="arabicParenR"/>
            </a:pPr>
            <a:endParaRPr lang="cs-CZ" b="1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 případě ohrožení žáků sociálně patologickými jevy poskytuje </a:t>
            </a:r>
            <a:r>
              <a:rPr lang="cs-CZ" b="1" dirty="0" smtClean="0"/>
              <a:t>poradenství</a:t>
            </a:r>
            <a:r>
              <a:rPr lang="cs-CZ" dirty="0" smtClean="0"/>
              <a:t> jim samotným, pedagogům či rodičům. Také v této oblasti připravuje podmínky pro integraci žáků se specifickými poruchami učení.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Výchovný poradce </a:t>
            </a:r>
          </a:p>
          <a:p>
            <a:r>
              <a:rPr lang="cs-CZ" sz="1600" dirty="0" smtClean="0"/>
              <a:t>Jeho činnost se dělí na </a:t>
            </a:r>
            <a:r>
              <a:rPr lang="cs-CZ" sz="1600" b="1" dirty="0" smtClean="0"/>
              <a:t>poradenství a metodickou a informační činnost. </a:t>
            </a:r>
            <a:endParaRPr lang="cs-CZ" sz="1600" dirty="0" smtClean="0"/>
          </a:p>
          <a:p>
            <a:r>
              <a:rPr lang="cs-CZ" sz="1600" dirty="0" smtClean="0"/>
              <a:t>poskytuje žákům rady ohledně jejich budoucího povolání</a:t>
            </a:r>
          </a:p>
          <a:p>
            <a:r>
              <a:rPr lang="cs-CZ" sz="1600" dirty="0" smtClean="0"/>
              <a:t>pomáhá žákům se speciálními vzdělávacími potřebami – jednak tyto žáky vyhledává a následně jim pomáhá s integrací. </a:t>
            </a:r>
          </a:p>
          <a:p>
            <a:r>
              <a:rPr lang="cs-CZ" sz="1600" dirty="0" smtClean="0"/>
              <a:t>V rámci </a:t>
            </a:r>
            <a:r>
              <a:rPr lang="cs-CZ" sz="1600" b="1" dirty="0" smtClean="0"/>
              <a:t>metodické a informační činnosti shromažďuje informace o žácích navštěvujících základní školu, poskytuje informace o tom, jak si škola vede zákonným zástupcům. </a:t>
            </a:r>
          </a:p>
          <a:p>
            <a:r>
              <a:rPr lang="cs-CZ" sz="1600" b="1" dirty="0" smtClean="0"/>
              <a:t>výchovný-kariérový poradce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Školní psycholog </a:t>
            </a:r>
          </a:p>
          <a:p>
            <a:r>
              <a:rPr lang="cs-CZ" sz="1600" dirty="0" smtClean="0"/>
              <a:t>V první řadě má za úkol provádět </a:t>
            </a:r>
            <a:r>
              <a:rPr lang="cs-CZ" sz="1600" b="1" dirty="0" smtClean="0"/>
              <a:t>diagnostiku. </a:t>
            </a:r>
          </a:p>
          <a:p>
            <a:r>
              <a:rPr lang="cs-CZ" sz="1600" b="1" dirty="0" smtClean="0"/>
              <a:t>Psycholog se podílí na zápisech dětí do prvních tříd. </a:t>
            </a:r>
          </a:p>
          <a:p>
            <a:r>
              <a:rPr lang="cs-CZ" sz="1600" dirty="0" smtClean="0"/>
              <a:t>V průběhu školní docházky pak hodnotí děti, které jsou nadané nebo naopak ty, které jsou problémové či mají poruchy učení. </a:t>
            </a:r>
          </a:p>
          <a:p>
            <a:r>
              <a:rPr lang="cs-CZ" sz="1600" dirty="0" smtClean="0"/>
              <a:t>V rámci </a:t>
            </a:r>
            <a:r>
              <a:rPr lang="cs-CZ" sz="1600" b="1" dirty="0" smtClean="0"/>
              <a:t>konzultační, poradenské a intervenční práce </a:t>
            </a:r>
            <a:r>
              <a:rPr lang="cs-CZ" sz="1600" dirty="0" smtClean="0"/>
              <a:t>má na starosti skupinovou práci s žáky, spolupráci s učitelem a jeho třídou, řeší prevenci školního neúspěchu žáků či se zabývá multikulturními rozdíly mezi žáky ve škole. </a:t>
            </a:r>
            <a:endParaRPr lang="cs-CZ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5">
                    <a:lumMod val="75000"/>
                  </a:schemeClr>
                </a:solidFill>
              </a:rPr>
              <a:t>Školní speciální pedagog </a:t>
            </a:r>
          </a:p>
          <a:p>
            <a:pPr>
              <a:buNone/>
            </a:pPr>
            <a:endParaRPr lang="cs-CZ" sz="3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 smtClean="0"/>
              <a:t>Vyhledává žáky se speciálními vzdělávacími potřebami a předává je dál do speciálně pedagogické péče, to vše v rámci </a:t>
            </a:r>
            <a:r>
              <a:rPr lang="cs-CZ" b="1" dirty="0" smtClean="0"/>
              <a:t>depistážní činnosti.</a:t>
            </a:r>
          </a:p>
          <a:p>
            <a:endParaRPr lang="cs-CZ" b="1" dirty="0" smtClean="0"/>
          </a:p>
          <a:p>
            <a:r>
              <a:rPr lang="cs-CZ" b="1" dirty="0" smtClean="0"/>
              <a:t>Diagnostikuje speciální vzdělávací potřeby žáka, </a:t>
            </a:r>
            <a:r>
              <a:rPr lang="cs-CZ" dirty="0" smtClean="0"/>
              <a:t>zjišťuje jeho anamnézu a následně pak s žákem individuálně spolupracuje. Snaží se pak také pro žáky upravit školní prostředí. </a:t>
            </a:r>
          </a:p>
          <a:p>
            <a:endParaRPr lang="cs-CZ" dirty="0" smtClean="0"/>
          </a:p>
          <a:p>
            <a:r>
              <a:rPr lang="cs-CZ" b="1" dirty="0" smtClean="0"/>
              <a:t>Koordinace a metodické vedení asistentů pedagoga ve škole, </a:t>
            </a:r>
            <a:r>
              <a:rPr lang="cs-CZ" dirty="0" smtClean="0"/>
              <a:t>podílení se na vytváření školních a individuálních vzdělávacích programů či spolupráce s dalšími institucemi a pracovníky centrem zaměřených na žáky se speciálními vzdělávacími potřebami.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EXTERNÍ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7800" indent="-177800"/>
            <a:r>
              <a:rPr lang="cs-CZ" dirty="0" smtClean="0"/>
              <a:t>Kromě škol poskytují preventivní poradenství také </a:t>
            </a:r>
            <a:r>
              <a:rPr lang="cs-CZ" b="1" u="sng" dirty="0" smtClean="0">
                <a:solidFill>
                  <a:schemeClr val="accent2"/>
                </a:solidFill>
              </a:rPr>
              <a:t>školská poradenská zařízení</a:t>
            </a:r>
            <a:r>
              <a:rPr lang="cs-CZ" b="1" dirty="0" smtClean="0"/>
              <a:t>, </a:t>
            </a:r>
            <a:r>
              <a:rPr lang="cs-CZ" dirty="0" smtClean="0"/>
              <a:t>jimiž jsou</a:t>
            </a:r>
          </a:p>
          <a:p>
            <a:pPr marL="177800" indent="-177800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pedagogicko-psychologická poradna </a:t>
            </a:r>
          </a:p>
          <a:p>
            <a:pPr marL="265113" indent="-265113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speciálně pedagogické centrum</a:t>
            </a:r>
          </a:p>
          <a:p>
            <a:pPr marL="177800" indent="-177800"/>
            <a:endParaRPr lang="cs-CZ" b="1" dirty="0" smtClean="0"/>
          </a:p>
          <a:p>
            <a:pPr marL="177800" indent="-177800"/>
            <a:r>
              <a:rPr lang="cs-CZ" dirty="0" smtClean="0"/>
              <a:t>Tato poradenská zařízení se začala rozvíjet v 60. letech minulého století. </a:t>
            </a:r>
          </a:p>
          <a:p>
            <a:pPr marL="177800" indent="-177800"/>
            <a:r>
              <a:rPr lang="cs-CZ" dirty="0" smtClean="0"/>
              <a:t>Nejprve vznikala centra pro pomoc s výběrem povolání, následně pak centra na pomoc žákům s poruchami chování.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4290"/>
            <a:ext cx="8534752" cy="6311054"/>
          </a:xfrm>
        </p:spPr>
        <p:txBody>
          <a:bodyPr>
            <a:noAutofit/>
          </a:bodyPr>
          <a:lstStyle/>
          <a:p>
            <a:pPr marL="177800" indent="-177800">
              <a:buNone/>
            </a:pPr>
            <a:r>
              <a:rPr lang="cs-CZ" sz="2800" b="1" u="sng" dirty="0" err="1" smtClean="0">
                <a:solidFill>
                  <a:schemeClr val="accent5">
                    <a:lumMod val="75000"/>
                  </a:schemeClr>
                </a:solidFill>
              </a:rPr>
              <a:t>Ped</a:t>
            </a:r>
            <a:r>
              <a:rPr lang="cs-CZ" sz="2800" b="1" u="sng" dirty="0" smtClean="0">
                <a:solidFill>
                  <a:schemeClr val="accent5">
                    <a:lumMod val="75000"/>
                  </a:schemeClr>
                </a:solidFill>
              </a:rPr>
              <a:t>.-psych. poradny </a:t>
            </a:r>
          </a:p>
          <a:p>
            <a:pPr marL="177800" indent="-177800">
              <a:buNone/>
            </a:pPr>
            <a:r>
              <a:rPr lang="cs-CZ" sz="1800" dirty="0" smtClean="0"/>
              <a:t>poskytují ambulantní pomoc žákům ve věku od 3 do 19let při výchově a vzdělávání</a:t>
            </a:r>
          </a:p>
          <a:p>
            <a:pPr marL="177800" indent="-177800">
              <a:buNone/>
            </a:pPr>
            <a:endParaRPr lang="cs-CZ" sz="1800" dirty="0" smtClean="0"/>
          </a:p>
          <a:p>
            <a:pPr marL="177800" indent="-177800"/>
            <a:r>
              <a:rPr lang="cs-CZ" sz="1800" b="1" dirty="0" smtClean="0"/>
              <a:t>posuzují připravenost žáků na povinnou školní docházku, </a:t>
            </a:r>
            <a:r>
              <a:rPr lang="cs-CZ" sz="1800" dirty="0" smtClean="0"/>
              <a:t>vyšetření školní zralosti, zjišťování laterality apod. , diagnostika specifických poruch učení</a:t>
            </a:r>
          </a:p>
          <a:p>
            <a:pPr marL="177800" indent="-177800"/>
            <a:r>
              <a:rPr lang="cs-CZ" sz="1800" b="1" dirty="0" smtClean="0"/>
              <a:t>spolupracují se školami při zápisu</a:t>
            </a:r>
            <a:r>
              <a:rPr lang="cs-CZ" sz="1800" dirty="0" smtClean="0"/>
              <a:t>, kdy provádí psychologické vyšetření a vyjadřují se k zařazení žáků do tříd</a:t>
            </a:r>
          </a:p>
          <a:p>
            <a:pPr marL="177800" indent="-177800"/>
            <a:r>
              <a:rPr lang="cs-CZ" sz="1800" b="1" dirty="0" smtClean="0"/>
              <a:t>poskytují poradenské služby žákům se zvýšeným rizikem školní neúspěšnosti </a:t>
            </a:r>
          </a:p>
          <a:p>
            <a:pPr marL="180975" indent="-180975"/>
            <a:r>
              <a:rPr lang="cs-CZ" sz="1800" b="1" dirty="0" smtClean="0"/>
              <a:t>participují na vzdělávacím procesu</a:t>
            </a:r>
            <a:r>
              <a:rPr lang="cs-CZ" sz="1800" dirty="0" smtClean="0"/>
              <a:t>, a to zvláště v těch případech, kdy je tento vzdělávací proces nějakým způsobem znesnadněn (somatické postižení / vady řeči / mentální postižení / poruchy učení / poruchy chování)</a:t>
            </a:r>
          </a:p>
          <a:p>
            <a:pPr marL="180975" indent="-180975"/>
            <a:r>
              <a:rPr lang="cs-CZ" sz="1800" b="1" dirty="0" smtClean="0"/>
              <a:t>přímá práce s dětmi a žáky škol a školských zařízení a s jejich rodiči</a:t>
            </a:r>
          </a:p>
          <a:p>
            <a:pPr marL="177800" indent="-177800"/>
            <a:r>
              <a:rPr lang="cs-CZ" sz="1800" b="1" dirty="0" smtClean="0"/>
              <a:t>poskytují metodickou podporu škole</a:t>
            </a:r>
          </a:p>
          <a:p>
            <a:pPr marL="177800" indent="-177800"/>
            <a:r>
              <a:rPr lang="cs-CZ" sz="1800" b="1" dirty="0" smtClean="0"/>
              <a:t>řeší PCH</a:t>
            </a:r>
          </a:p>
          <a:p>
            <a:pPr marL="177800" indent="-177800"/>
            <a:r>
              <a:rPr lang="cs-CZ" sz="1800" b="1" dirty="0" smtClean="0"/>
              <a:t>poradenství v oblasti volby povolání či školy</a:t>
            </a:r>
          </a:p>
          <a:p>
            <a:pPr marL="177800" indent="-177800"/>
            <a:endParaRPr lang="cs-CZ" sz="1800" dirty="0" smtClean="0"/>
          </a:p>
          <a:p>
            <a:pPr marL="177800" indent="-177800"/>
            <a:r>
              <a:rPr lang="cs-CZ" sz="1800" dirty="0" smtClean="0"/>
              <a:t>Podle přílohy č. 1 vyhlášky č. 72/2005 Sb., se standardní činnost poraden dělí na: </a:t>
            </a:r>
          </a:p>
          <a:p>
            <a:pPr marL="989013" indent="-177800"/>
            <a:r>
              <a:rPr lang="cs-CZ" sz="1800" dirty="0" smtClean="0"/>
              <a:t>komplexní nebo zaměřená psychologická a speciálně pedagogická diagnostika </a:t>
            </a:r>
          </a:p>
          <a:p>
            <a:pPr marL="989013" indent="-177800"/>
            <a:r>
              <a:rPr lang="cs-CZ" sz="1800" dirty="0" smtClean="0"/>
              <a:t>psychologická a speciálně pedagogická intervence </a:t>
            </a:r>
          </a:p>
          <a:p>
            <a:pPr marL="989013" indent="-177800"/>
            <a:r>
              <a:rPr lang="cs-CZ" sz="1800" dirty="0" smtClean="0"/>
              <a:t>informační a metodická činnost. </a:t>
            </a:r>
          </a:p>
          <a:p>
            <a:pPr marL="989013" indent="-177800"/>
            <a:endParaRPr lang="cs-CZ" sz="145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715148"/>
          </a:xfrm>
        </p:spPr>
        <p:txBody>
          <a:bodyPr>
            <a:noAutofit/>
          </a:bodyPr>
          <a:lstStyle/>
          <a:p>
            <a:pPr marL="177800" indent="-177800">
              <a:buNone/>
            </a:pPr>
            <a:r>
              <a:rPr lang="cs-CZ" sz="2800" b="1" u="sng" dirty="0" smtClean="0">
                <a:solidFill>
                  <a:schemeClr val="accent5">
                    <a:lumMod val="75000"/>
                  </a:schemeClr>
                </a:solidFill>
              </a:rPr>
              <a:t>Speciálně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b="1" u="sng" dirty="0" smtClean="0">
                <a:solidFill>
                  <a:schemeClr val="accent5">
                    <a:lumMod val="75000"/>
                  </a:schemeClr>
                </a:solidFill>
              </a:rPr>
              <a:t>pedagogická centra</a:t>
            </a:r>
          </a:p>
          <a:p>
            <a:pPr marL="177800" indent="-177800">
              <a:buNone/>
            </a:pPr>
            <a:endParaRPr lang="cs-CZ" sz="1400" dirty="0" smtClean="0"/>
          </a:p>
          <a:p>
            <a:pPr marL="177800" indent="-177800"/>
            <a:r>
              <a:rPr lang="cs-CZ" sz="1600" b="1" dirty="0" smtClean="0"/>
              <a:t>nabízí pomoc žákům se zdravotním znevýhodněním či postižením</a:t>
            </a:r>
          </a:p>
          <a:p>
            <a:pPr marL="177800" indent="-177800"/>
            <a:r>
              <a:rPr lang="cs-CZ" sz="1600" dirty="0" smtClean="0"/>
              <a:t>speciálně pedagogická, psychologická a sociální diagnostika klientů se zdravotním postižením</a:t>
            </a:r>
          </a:p>
          <a:p>
            <a:pPr marL="176213" indent="-176213"/>
            <a:r>
              <a:rPr lang="cs-CZ" sz="1600" dirty="0" smtClean="0"/>
              <a:t>poradenské, konzultační, terapeutické a metodické činnosti pro klienty, jejich rodiče nebo osoby odpovědné za výchovu a pro pedagogické pracovníky</a:t>
            </a:r>
          </a:p>
          <a:p>
            <a:pPr marL="176213" indent="-176213"/>
            <a:r>
              <a:rPr lang="cs-CZ" sz="1600" dirty="0" smtClean="0"/>
              <a:t>speciálně pedagogické stimulační a vzdělávací činnosti u integrovaných klientů se zdravotním postižením a u klientů s těžkým a kombinovaným postižením</a:t>
            </a:r>
          </a:p>
          <a:p>
            <a:pPr marL="176213" indent="-176213"/>
            <a:r>
              <a:rPr lang="cs-CZ" sz="1600" dirty="0" smtClean="0"/>
              <a:t>poradenství k volbě vzdělávací cesty (kariérové poradenství) pro klienty se zdravotním postižením</a:t>
            </a:r>
          </a:p>
          <a:p>
            <a:pPr marL="176213" indent="-176213"/>
            <a:endParaRPr lang="cs-CZ" sz="1600" dirty="0" smtClean="0"/>
          </a:p>
          <a:p>
            <a:pPr marL="176213" indent="-176213"/>
            <a:r>
              <a:rPr lang="cs-CZ" sz="1600" dirty="0" smtClean="0"/>
              <a:t>základní odborný tým speciálně pedagogického centra tvoří </a:t>
            </a:r>
            <a:r>
              <a:rPr lang="cs-CZ" sz="1600" b="1" dirty="0" smtClean="0"/>
              <a:t>speciální pedagog, psycholog a sociální pracovník</a:t>
            </a:r>
          </a:p>
          <a:p>
            <a:pPr marL="176213" indent="-176213"/>
            <a:endParaRPr lang="cs-CZ" sz="1600" b="1" dirty="0" smtClean="0"/>
          </a:p>
          <a:p>
            <a:pPr marL="176213" indent="-176213"/>
            <a:r>
              <a:rPr lang="cs-CZ" sz="1600" dirty="0" smtClean="0"/>
              <a:t>Obsahem činnosti je </a:t>
            </a:r>
            <a:r>
              <a:rPr lang="cs-CZ" sz="1600" b="1" dirty="0" smtClean="0"/>
              <a:t>zabezpečovat speciálně pedagogickou, psychologickou a další potřebnou podpůrnou péči klientům se zdravotním postižením a poskytovat jim odbornou pomoc v procesu pedagogické a sociální integrace </a:t>
            </a:r>
            <a:r>
              <a:rPr lang="cs-CZ" sz="1600" dirty="0" smtClean="0"/>
              <a:t>ve spolupráci s rodinou, školami, školskými a dalšími zařízeními a odborníky. </a:t>
            </a:r>
          </a:p>
          <a:p>
            <a:pPr marL="176213" indent="-176213"/>
            <a:endParaRPr lang="cs-CZ" sz="1600" dirty="0" smtClean="0"/>
          </a:p>
          <a:p>
            <a:pPr marL="177800" indent="-177800"/>
            <a:r>
              <a:rPr lang="cs-CZ" sz="1600" b="1" dirty="0" smtClean="0"/>
              <a:t>Centrum </a:t>
            </a:r>
            <a:r>
              <a:rPr lang="cs-CZ" sz="1600" b="1" dirty="0" smtClean="0"/>
              <a:t>zajišťuje: </a:t>
            </a:r>
          </a:p>
          <a:p>
            <a:pPr marL="531813" indent="-177800"/>
            <a:r>
              <a:rPr lang="cs-CZ" sz="1600" dirty="0" smtClean="0"/>
              <a:t>připravenost žáků se zdravotním postižením na povinnou školní docházku, </a:t>
            </a:r>
          </a:p>
          <a:p>
            <a:pPr marL="531813" indent="-177800"/>
            <a:r>
              <a:rPr lang="cs-CZ" sz="1600" dirty="0" smtClean="0"/>
              <a:t>pedagogickým pracovníkům a zákonným zástupcům poradenství v oblasti vzdělávání žáků se zdravotním postižením, </a:t>
            </a:r>
          </a:p>
          <a:p>
            <a:pPr marL="531813" indent="-177800"/>
            <a:r>
              <a:rPr lang="cs-CZ" sz="1600" dirty="0" smtClean="0"/>
              <a:t>metodickou podporu škole. </a:t>
            </a:r>
          </a:p>
          <a:p>
            <a:endParaRPr lang="cs-CZ" sz="800" dirty="0" smtClean="0"/>
          </a:p>
          <a:p>
            <a:pPr>
              <a:buNone/>
            </a:pPr>
            <a:endParaRPr lang="cs-CZ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Nešpor: kopretina prevence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Zástupný symbol pro obsah 3" descr="kopretina prevenc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980728"/>
            <a:ext cx="6422627" cy="565261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Středisko výchovné péče </a:t>
            </a:r>
          </a:p>
          <a:p>
            <a:pPr>
              <a:buNone/>
            </a:pPr>
            <a:endParaRPr lang="cs-CZ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800" dirty="0" smtClean="0"/>
              <a:t>poskytuje všestrannou, preventivně </a:t>
            </a:r>
            <a:r>
              <a:rPr lang="cs-CZ" sz="1800" b="1" dirty="0" smtClean="0"/>
              <a:t>výchovnou péči dětem a mladistvým s poruchami chování</a:t>
            </a:r>
          </a:p>
          <a:p>
            <a:r>
              <a:rPr lang="cs-CZ" sz="1800" dirty="0" smtClean="0"/>
              <a:t>snaha o diagnostiku a nápravu výchovných problémů, nebo negativních projevů chování, které nastaly u dítěte zpravidla od 10 let věku do ukončení středního vzdělání</a:t>
            </a:r>
          </a:p>
          <a:p>
            <a:r>
              <a:rPr lang="cs-CZ" sz="1800" dirty="0" smtClean="0"/>
              <a:t>spolupráce s rodinou a školou</a:t>
            </a:r>
          </a:p>
          <a:p>
            <a:r>
              <a:rPr lang="cs-CZ" sz="1800" dirty="0" smtClean="0"/>
              <a:t>ve střediscích pracují pedagogičtí pracovníci, speciální pedagogové a psychologové</a:t>
            </a:r>
          </a:p>
          <a:p>
            <a:endParaRPr lang="cs-CZ" sz="1800" dirty="0" smtClean="0"/>
          </a:p>
          <a:p>
            <a:r>
              <a:rPr lang="cs-CZ" sz="1800" dirty="0" smtClean="0"/>
              <a:t>preventivní činnost, diagnostika, krizová pomoc, poradenství…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Metody přímého a nepřímého působení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metody přímého působení: </a:t>
            </a:r>
            <a:r>
              <a:rPr lang="cs-CZ" dirty="0" smtClean="0"/>
              <a:t>dotazování, ukládání požadavků, rozhovor, vysvětlování, objasňování a podávání informací, metody vyvolávání a tlumení citů, přesvědčování, dohoda o modifikaci chování, podmiňování, vyjednávání, mediace. </a:t>
            </a:r>
          </a:p>
          <a:p>
            <a:endParaRPr lang="cs-CZ" dirty="0" smtClean="0"/>
          </a:p>
          <a:p>
            <a:r>
              <a:rPr lang="cs-CZ" b="1" dirty="0" smtClean="0"/>
              <a:t>metody nepřímého působení: </a:t>
            </a:r>
            <a:r>
              <a:rPr lang="cs-CZ" dirty="0" smtClean="0"/>
              <a:t>pedagogizace prostředí, práce se skupinou, metoda příkladu, </a:t>
            </a:r>
            <a:r>
              <a:rPr lang="cs-CZ" u="sng" dirty="0" smtClean="0"/>
              <a:t>práce s komunitou</a:t>
            </a:r>
            <a:r>
              <a:rPr lang="cs-CZ" dirty="0" smtClean="0"/>
              <a:t>, </a:t>
            </a:r>
            <a:r>
              <a:rPr lang="cs-CZ" u="sng" dirty="0" smtClean="0"/>
              <a:t>animace</a:t>
            </a:r>
            <a:r>
              <a:rPr lang="cs-CZ" dirty="0" smtClean="0"/>
              <a:t>, brainstorming, hraní rolí, </a:t>
            </a:r>
            <a:r>
              <a:rPr lang="cs-CZ" dirty="0" err="1" smtClean="0"/>
              <a:t>režimování</a:t>
            </a:r>
            <a:r>
              <a:rPr lang="cs-CZ" dirty="0" smtClean="0"/>
              <a:t>, metoda cvičení, </a:t>
            </a:r>
            <a:r>
              <a:rPr lang="cs-CZ" u="sng" dirty="0" err="1" smtClean="0"/>
              <a:t>videotrénink</a:t>
            </a:r>
            <a:r>
              <a:rPr lang="cs-CZ" u="sng" dirty="0" smtClean="0"/>
              <a:t> interakcí. </a:t>
            </a:r>
            <a:endParaRPr lang="cs-CZ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36000"/>
          </a:blip>
          <a:srcRect/>
          <a:stretch>
            <a:fillRect/>
          </a:stretch>
        </p:blipFill>
        <p:spPr bwMode="auto">
          <a:xfrm>
            <a:off x="428596" y="1714488"/>
            <a:ext cx="806996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Preventivně výchovné cíle: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5240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Preventivně výchovné cíle se orientují do tří složek osobnosti člověka.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snaha ovlivňovat </a:t>
            </a:r>
            <a:r>
              <a:rPr lang="cs-CZ" b="1" dirty="0" smtClean="0"/>
              <a:t>rozumovou (kognitivní) stránku – KOGNITIVNÍ METODY </a:t>
            </a:r>
            <a:r>
              <a:rPr lang="cs-CZ" dirty="0" smtClean="0"/>
              <a:t>(preventivní aktivity působí převážně na intelekt) 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snaha o ovlivňování </a:t>
            </a:r>
            <a:r>
              <a:rPr lang="cs-CZ" b="1" dirty="0" smtClean="0"/>
              <a:t>emotivní stránky člověka – EMOTIVNÍ METODY </a:t>
            </a:r>
            <a:r>
              <a:rPr lang="cs-CZ" dirty="0" smtClean="0"/>
              <a:t>(působí na city) </a:t>
            </a:r>
          </a:p>
          <a:p>
            <a:endParaRPr lang="cs-CZ" dirty="0" smtClean="0"/>
          </a:p>
          <a:p>
            <a:r>
              <a:rPr lang="cs-CZ" dirty="0" smtClean="0"/>
              <a:t>oblast konativní, zahrnující cíle, které mají </a:t>
            </a:r>
            <a:r>
              <a:rPr lang="cs-CZ" b="1" dirty="0" smtClean="0"/>
              <a:t>snahu změnit způsoby chování –</a:t>
            </a:r>
            <a:r>
              <a:rPr lang="cs-CZ" dirty="0" smtClean="0"/>
              <a:t> </a:t>
            </a:r>
            <a:r>
              <a:rPr lang="cs-CZ" b="1" dirty="0" smtClean="0"/>
              <a:t>KONATIVNÍ METODY </a:t>
            </a:r>
            <a:r>
              <a:rPr lang="cs-CZ" dirty="0" smtClean="0"/>
              <a:t>(působící na vůli, chování)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8347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Školní preventivní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124744"/>
            <a:ext cx="8143932" cy="5447528"/>
          </a:xfrm>
        </p:spPr>
        <p:txBody>
          <a:bodyPr>
            <a:noAutofit/>
          </a:bodyPr>
          <a:lstStyle/>
          <a:p>
            <a:pPr marL="176213" indent="-176213"/>
            <a:r>
              <a:rPr lang="cs-CZ" sz="2000" dirty="0" smtClean="0"/>
              <a:t>Je základním dokumentem pro realizaci prevence na školách</a:t>
            </a:r>
          </a:p>
          <a:p>
            <a:pPr marL="176213" indent="-176213"/>
            <a:r>
              <a:rPr lang="cs-CZ" sz="2000" dirty="0" smtClean="0"/>
              <a:t>je součástí školního vzdělávacího programu a reaguje vždy na konkrétní školní prostředí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Preventivní působení na školách se opírá především o dokumenty Ministerstva školství mládeže a tělovýchovy, na jejichž základě jsou vytvářeny a realizovány preventivní programy. </a:t>
            </a:r>
          </a:p>
          <a:p>
            <a:pPr marL="176213" indent="-176213"/>
            <a:r>
              <a:rPr lang="cs-CZ" sz="2000" dirty="0" smtClean="0"/>
              <a:t>Sem patří </a:t>
            </a:r>
            <a:r>
              <a:rPr lang="cs-CZ" sz="2000" b="1" dirty="0" smtClean="0"/>
              <a:t>Metodické doporučení k primární prevenci rizikového chování u dětí, žáků a studentů ve školách a školských zařízeních </a:t>
            </a:r>
            <a:r>
              <a:rPr lang="cs-CZ" sz="2000" dirty="0" smtClean="0"/>
              <a:t>a </a:t>
            </a:r>
            <a:r>
              <a:rPr lang="cs-CZ" sz="2000" b="1" dirty="0" smtClean="0"/>
              <a:t>Národní strategie primární prevence rizikového chování dětí a mládeže na období 2013 – 2018</a:t>
            </a:r>
            <a:r>
              <a:rPr lang="cs-CZ" sz="2000" dirty="0" smtClean="0"/>
              <a:t>. 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Základním dokumentem je </a:t>
            </a:r>
            <a:r>
              <a:rPr lang="cs-CZ" sz="2000" b="1" dirty="0" smtClean="0"/>
              <a:t>školní řád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67970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Školní minimální preventivní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Autofit/>
          </a:bodyPr>
          <a:lstStyle/>
          <a:p>
            <a:pPr marL="176213" indent="-176213">
              <a:tabLst>
                <a:tab pos="176213" algn="l"/>
              </a:tabLst>
            </a:pPr>
            <a:r>
              <a:rPr lang="cs-CZ" sz="1800" b="1" dirty="0" smtClean="0"/>
              <a:t>Stanovuje základní pravidla pro zajištění prevence různých forem rizikového chování, určuje roli pedagogů i dalších odborných pracovníků školy, kteří se podílejí na naplňování úkolů vytyčených programem. 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Hlavním koordinátorem tvorby školního preventivního programu je </a:t>
            </a:r>
            <a:r>
              <a:rPr lang="cs-CZ" sz="1800" b="1" dirty="0" smtClean="0"/>
              <a:t>školní metodik prevence</a:t>
            </a:r>
            <a:r>
              <a:rPr lang="cs-CZ" sz="1800" dirty="0" smtClean="0"/>
              <a:t>.</a:t>
            </a:r>
          </a:p>
          <a:p>
            <a:pPr marL="176213" indent="-176213">
              <a:tabLst>
                <a:tab pos="176213" algn="l"/>
              </a:tabLst>
            </a:pPr>
            <a:endParaRPr lang="cs-CZ" sz="9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sestavován na podmínky konkrétní školy. 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zpracováván na jeden školní rok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podléhá kontrole České školní inspekce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 vyhodnocován průběžně a na závěr školního roku je hodnocena kvalita a efektivita zvolených strategií primární prevence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základním principem primární prevence rizikového chování u žáků je </a:t>
            </a:r>
            <a:r>
              <a:rPr lang="cs-CZ" sz="1800" b="1" dirty="0" smtClean="0"/>
              <a:t>výchova k předcházení a minimalizaci rizikových projevů chování, ke zdravému životnímu stylu, k rozvoji pozitivního sociálního chování a rozvoji psychosociálních dovedností a zvládání zátěžových situací osobnosti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kontinuální napříč celou základní školou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Podle metodického doporučení 2010 č. </a:t>
            </a:r>
            <a:r>
              <a:rPr lang="cs-CZ" b="1" dirty="0" err="1" smtClean="0"/>
              <a:t>j</a:t>
            </a:r>
            <a:r>
              <a:rPr lang="cs-CZ" b="1" dirty="0" smtClean="0"/>
              <a:t>. 21 291/2010 odst. (2) primární prevence rizikového chování u žáků v působnosti MŠMT se zaměřuje prioritně na předcházení rozvoje rizik, které směřují zejména k následujícím rizikovým projevům v chování žáků: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a) agrese, šikana, </a:t>
            </a:r>
            <a:r>
              <a:rPr lang="cs-CZ" dirty="0" err="1" smtClean="0"/>
              <a:t>kyberšikana</a:t>
            </a:r>
            <a:r>
              <a:rPr lang="cs-CZ" dirty="0" smtClean="0"/>
              <a:t>, násilí, vandalismus, intolerance, antisemitismus, extremismus, rasismus a xenofobie, homofobie </a:t>
            </a:r>
          </a:p>
          <a:p>
            <a:pPr>
              <a:buNone/>
            </a:pPr>
            <a:r>
              <a:rPr lang="cs-CZ" dirty="0" smtClean="0"/>
              <a:t>b) záškoláctví</a:t>
            </a:r>
          </a:p>
          <a:p>
            <a:pPr>
              <a:buNone/>
            </a:pPr>
            <a:r>
              <a:rPr lang="cs-CZ" dirty="0" smtClean="0"/>
              <a:t>c) závislostní chování, užívání všech návykových látek, </a:t>
            </a:r>
            <a:r>
              <a:rPr lang="cs-CZ" dirty="0" err="1" smtClean="0"/>
              <a:t>netolismus</a:t>
            </a:r>
            <a:r>
              <a:rPr lang="cs-CZ" dirty="0" smtClean="0"/>
              <a:t>, </a:t>
            </a:r>
            <a:r>
              <a:rPr lang="cs-CZ" dirty="0" err="1" smtClean="0"/>
              <a:t>gambling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d) rizikové sporty a rizikové chování v dopravě</a:t>
            </a:r>
          </a:p>
          <a:p>
            <a:pPr>
              <a:buNone/>
            </a:pPr>
            <a:r>
              <a:rPr lang="pl-PL" dirty="0" smtClean="0"/>
              <a:t>e) spektrum poruch příjmu potravy</a:t>
            </a:r>
          </a:p>
          <a:p>
            <a:pPr>
              <a:buNone/>
            </a:pPr>
            <a:r>
              <a:rPr lang="cs-CZ" dirty="0" smtClean="0"/>
              <a:t>f) negativní působení sekt</a:t>
            </a:r>
          </a:p>
          <a:p>
            <a:pPr>
              <a:buNone/>
            </a:pPr>
            <a:r>
              <a:rPr lang="cs-CZ" dirty="0" smtClean="0"/>
              <a:t>g) sexuální rizikové chování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Realizace prevence ve škole – vzájemná kooperace</a:t>
            </a:r>
            <a:endParaRPr lang="cs-CZ" b="1" dirty="0"/>
          </a:p>
        </p:txBody>
      </p:sp>
      <p:pic>
        <p:nvPicPr>
          <p:cNvPr id="4" name="Zástupný symbol pro obsah 3" descr="šk prevenc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" contrast="21000"/>
          </a:blip>
          <a:stretch>
            <a:fillRect/>
          </a:stretch>
        </p:blipFill>
        <p:spPr>
          <a:xfrm>
            <a:off x="395536" y="1545573"/>
            <a:ext cx="8280920" cy="48192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1646</Words>
  <Application>Microsoft Office PowerPoint</Application>
  <PresentationFormat>Předvádění na obrazovce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Primární prevence (nejen) ve školách</vt:lpstr>
      <vt:lpstr>Nešpor: kopretina prevence </vt:lpstr>
      <vt:lpstr>Metody přímého a nepřímého působení </vt:lpstr>
      <vt:lpstr>Snímek 4</vt:lpstr>
      <vt:lpstr>Preventivně výchovné cíle: </vt:lpstr>
      <vt:lpstr>Školní preventivní strategie</vt:lpstr>
      <vt:lpstr>Školní minimální preventivní program</vt:lpstr>
      <vt:lpstr>Snímek 8</vt:lpstr>
      <vt:lpstr>Realizace prevence ve škole – vzájemná kooperace</vt:lpstr>
      <vt:lpstr>5 kroků při tvorbě MPP</vt:lpstr>
      <vt:lpstr>Snímek 11</vt:lpstr>
      <vt:lpstr>Hlavními 3 pilíři návrhu MPP jsou :</vt:lpstr>
      <vt:lpstr>PREVENTIVNÍ PORADENSTVÍ</vt:lpstr>
      <vt:lpstr> INTERNÍ PORADENSTVÍ Metodik prevence  </vt:lpstr>
      <vt:lpstr>Snímek 15</vt:lpstr>
      <vt:lpstr>Snímek 16</vt:lpstr>
      <vt:lpstr>EXTERNÍ PORADENSTVÍ</vt:lpstr>
      <vt:lpstr>Snímek 18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prevence ve školách</dc:title>
  <dc:creator>Ja</dc:creator>
  <cp:lastModifiedBy>VeroNika</cp:lastModifiedBy>
  <cp:revision>94</cp:revision>
  <dcterms:created xsi:type="dcterms:W3CDTF">2015-10-24T17:45:45Z</dcterms:created>
  <dcterms:modified xsi:type="dcterms:W3CDTF">2018-03-16T13:50:51Z</dcterms:modified>
</cp:coreProperties>
</file>