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0E25-2807-496E-AD9D-D95D0A133CE9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00FBA-1CDC-40B1-A20A-CE17349D28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0E25-2807-496E-AD9D-D95D0A133CE9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00FBA-1CDC-40B1-A20A-CE17349D28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0E25-2807-496E-AD9D-D95D0A133CE9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00FBA-1CDC-40B1-A20A-CE17349D28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0E25-2807-496E-AD9D-D95D0A133CE9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00FBA-1CDC-40B1-A20A-CE17349D28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0E25-2807-496E-AD9D-D95D0A133CE9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00FBA-1CDC-40B1-A20A-CE17349D28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0E25-2807-496E-AD9D-D95D0A133CE9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00FBA-1CDC-40B1-A20A-CE17349D28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0E25-2807-496E-AD9D-D95D0A133CE9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00FBA-1CDC-40B1-A20A-CE17349D28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0E25-2807-496E-AD9D-D95D0A133CE9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00FBA-1CDC-40B1-A20A-CE17349D28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0E25-2807-496E-AD9D-D95D0A133CE9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00FBA-1CDC-40B1-A20A-CE17349D28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0E25-2807-496E-AD9D-D95D0A133CE9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00FBA-1CDC-40B1-A20A-CE17349D28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0E25-2807-496E-AD9D-D95D0A133CE9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00FBA-1CDC-40B1-A20A-CE17349D28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A0E25-2807-496E-AD9D-D95D0A133CE9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00FBA-1CDC-40B1-A20A-CE17349D287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Kriminalita a delikvence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14436"/>
          </a:xfrm>
        </p:spPr>
        <p:txBody>
          <a:bodyPr/>
          <a:lstStyle/>
          <a:p>
            <a:r>
              <a:rPr lang="cs-CZ" dirty="0" smtClean="0"/>
              <a:t>teorie sociální dezorganizace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80. léta 20. st. – obnova zájmu o teorii a její testování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Sampson</a:t>
            </a:r>
            <a:r>
              <a:rPr lang="cs-CZ" b="1" dirty="0" smtClean="0"/>
              <a:t>, </a:t>
            </a:r>
            <a:r>
              <a:rPr lang="cs-CZ" b="1" dirty="0" err="1" smtClean="0"/>
              <a:t>Groves</a:t>
            </a:r>
            <a:r>
              <a:rPr lang="cs-CZ" b="1" dirty="0" smtClean="0"/>
              <a:t>: myšlenka neformální sociální kontroly</a:t>
            </a:r>
          </a:p>
          <a:p>
            <a:endParaRPr lang="cs-CZ" dirty="0" smtClean="0"/>
          </a:p>
          <a:p>
            <a:r>
              <a:rPr lang="cs-CZ" dirty="0" smtClean="0"/>
              <a:t>silné x slabé vazby obyvatel</a:t>
            </a:r>
          </a:p>
          <a:p>
            <a:r>
              <a:rPr lang="cs-CZ" b="1" dirty="0" smtClean="0"/>
              <a:t>slabé vazby </a:t>
            </a:r>
            <a:r>
              <a:rPr lang="cs-CZ" dirty="0" smtClean="0"/>
              <a:t>→ nízká </a:t>
            </a:r>
            <a:r>
              <a:rPr lang="cs-CZ" dirty="0" err="1" smtClean="0"/>
              <a:t>soc</a:t>
            </a:r>
            <a:r>
              <a:rPr lang="cs-CZ" dirty="0" smtClean="0"/>
              <a:t>. kontrola → omezené vztahy členů komunity + nízká účast obyvatel na komunitních aktivitách + mládežnické skupiny bez dozoru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 dirty="0" smtClean="0"/>
              <a:t>Rurální oblasti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nižší míra kriminality než ve městě</a:t>
            </a:r>
          </a:p>
          <a:p>
            <a:r>
              <a:rPr lang="cs-CZ" dirty="0" smtClean="0"/>
              <a:t>větší stabilita společenství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 dirty="0" smtClean="0"/>
              <a:t>21. stol.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Kubrin</a:t>
            </a:r>
            <a:r>
              <a:rPr lang="cs-CZ" b="1" dirty="0" smtClean="0"/>
              <a:t>, </a:t>
            </a:r>
            <a:r>
              <a:rPr lang="cs-CZ" b="1" dirty="0" err="1" smtClean="0"/>
              <a:t>Weitzer</a:t>
            </a:r>
            <a:r>
              <a:rPr lang="cs-CZ" b="1" dirty="0" smtClean="0"/>
              <a:t> </a:t>
            </a:r>
            <a:r>
              <a:rPr lang="cs-CZ" dirty="0" smtClean="0"/>
              <a:t>doplňují:</a:t>
            </a:r>
          </a:p>
          <a:p>
            <a:endParaRPr lang="cs-CZ" dirty="0" smtClean="0"/>
          </a:p>
          <a:p>
            <a:r>
              <a:rPr lang="cs-CZ" dirty="0" smtClean="0"/>
              <a:t>vliv lokální kultury</a:t>
            </a:r>
          </a:p>
          <a:p>
            <a:r>
              <a:rPr lang="cs-CZ" b="1" dirty="0" smtClean="0"/>
              <a:t>formální </a:t>
            </a:r>
            <a:r>
              <a:rPr lang="cs-CZ" b="1" dirty="0" err="1" smtClean="0"/>
              <a:t>soc</a:t>
            </a:r>
            <a:r>
              <a:rPr lang="cs-CZ" b="1" dirty="0" smtClean="0"/>
              <a:t>. kontrola </a:t>
            </a:r>
            <a:r>
              <a:rPr lang="cs-CZ" dirty="0" smtClean="0"/>
              <a:t>(míra a kvalita policejní kontroly)</a:t>
            </a:r>
          </a:p>
          <a:p>
            <a:r>
              <a:rPr lang="cs-CZ" dirty="0" smtClean="0"/>
              <a:t>politické uspořádání a </a:t>
            </a:r>
            <a:r>
              <a:rPr lang="cs-CZ" dirty="0" err="1" smtClean="0"/>
              <a:t>pol</a:t>
            </a:r>
            <a:r>
              <a:rPr lang="cs-CZ" dirty="0" smtClean="0"/>
              <a:t>. rozhodnutí v dané lokalitě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KRIMINALITA</a:t>
            </a:r>
          </a:p>
          <a:p>
            <a:pPr>
              <a:buNone/>
            </a:pPr>
            <a:r>
              <a:rPr lang="cs-CZ" dirty="0" smtClean="0"/>
              <a:t>= souhrn trestných činů spáchaných ve společnosti</a:t>
            </a:r>
          </a:p>
          <a:p>
            <a:pPr>
              <a:buNone/>
            </a:pPr>
            <a:endParaRPr lang="cs-CZ" dirty="0"/>
          </a:p>
          <a:p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DĚTSKÁ KRIMINALITA (PREKRIMINALITA)</a:t>
            </a:r>
          </a:p>
          <a:p>
            <a:pPr>
              <a:buNone/>
            </a:pPr>
            <a:r>
              <a:rPr lang="cs-CZ" dirty="0" smtClean="0"/>
              <a:t>= </a:t>
            </a:r>
            <a:r>
              <a:rPr lang="cs-CZ" dirty="0" smtClean="0"/>
              <a:t>kriminalita </a:t>
            </a:r>
            <a:r>
              <a:rPr lang="cs-CZ" dirty="0" smtClean="0"/>
              <a:t>osob </a:t>
            </a:r>
            <a:r>
              <a:rPr lang="cs-CZ" dirty="0" smtClean="0"/>
              <a:t>mladších 15 </a:t>
            </a:r>
            <a:r>
              <a:rPr lang="cs-CZ" dirty="0" smtClean="0"/>
              <a:t>let</a:t>
            </a:r>
            <a:endParaRPr lang="cs-CZ" dirty="0" smtClean="0"/>
          </a:p>
          <a:p>
            <a:pPr>
              <a:buNone/>
            </a:pPr>
            <a:endParaRPr lang="cs-CZ" dirty="0"/>
          </a:p>
          <a:p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KRIMINALITA MLADISTVÝCH</a:t>
            </a:r>
          </a:p>
          <a:p>
            <a:pPr>
              <a:buNone/>
            </a:pPr>
            <a:r>
              <a:rPr lang="cs-CZ" dirty="0" smtClean="0"/>
              <a:t>= trestné jednání osob starších 15 let a mladších 18</a:t>
            </a:r>
          </a:p>
          <a:p>
            <a:pPr>
              <a:buFontTx/>
              <a:buChar char="-"/>
            </a:pPr>
            <a:r>
              <a:rPr lang="cs-CZ" dirty="0" smtClean="0"/>
              <a:t>Má </a:t>
            </a:r>
            <a:r>
              <a:rPr lang="cs-CZ" dirty="0" smtClean="0"/>
              <a:t>své specifické </a:t>
            </a:r>
            <a:r>
              <a:rPr lang="cs-CZ" dirty="0" smtClean="0"/>
              <a:t>znaky (spolupachatelství, </a:t>
            </a:r>
            <a:r>
              <a:rPr lang="cs-CZ" dirty="0" err="1" smtClean="0"/>
              <a:t>impulsivita</a:t>
            </a:r>
            <a:r>
              <a:rPr lang="cs-CZ" dirty="0" smtClean="0"/>
              <a:t> </a:t>
            </a:r>
            <a:r>
              <a:rPr lang="cs-CZ" dirty="0" smtClean="0"/>
              <a:t>a jen malá příprava …)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DELIKVENCE</a:t>
            </a:r>
          </a:p>
          <a:p>
            <a:pPr>
              <a:buFontTx/>
              <a:buChar char="-"/>
            </a:pPr>
            <a:r>
              <a:rPr lang="cs-CZ" dirty="0" smtClean="0"/>
              <a:t>Označuje činnost </a:t>
            </a:r>
            <a:r>
              <a:rPr lang="cs-CZ" b="1" dirty="0" smtClean="0"/>
              <a:t>porušující</a:t>
            </a:r>
            <a:r>
              <a:rPr lang="cs-CZ" dirty="0" smtClean="0"/>
              <a:t> nejen právní, ale i </a:t>
            </a:r>
            <a:r>
              <a:rPr lang="cs-CZ" b="1" dirty="0" smtClean="0"/>
              <a:t>společenské normy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ETIOLOGIE</a:t>
            </a:r>
            <a:r>
              <a:rPr lang="cs-CZ" dirty="0" smtClean="0"/>
              <a:t> 	(PŘÍČINY)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Biologické</a:t>
            </a:r>
          </a:p>
          <a:p>
            <a:r>
              <a:rPr lang="cs-CZ" dirty="0" smtClean="0"/>
              <a:t>Psychologické</a:t>
            </a:r>
          </a:p>
          <a:p>
            <a:r>
              <a:rPr lang="cs-CZ" dirty="0" smtClean="0"/>
              <a:t>Sociální: </a:t>
            </a:r>
          </a:p>
          <a:p>
            <a:pPr marL="1343025"/>
            <a:r>
              <a:rPr lang="cs-CZ" dirty="0" smtClean="0"/>
              <a:t>rodina</a:t>
            </a:r>
          </a:p>
          <a:p>
            <a:pPr marL="1343025"/>
            <a:r>
              <a:rPr lang="cs-CZ" dirty="0"/>
              <a:t>p</a:t>
            </a:r>
            <a:r>
              <a:rPr lang="cs-CZ" dirty="0" smtClean="0"/>
              <a:t>arta</a:t>
            </a:r>
          </a:p>
          <a:p>
            <a:pPr marL="1343025"/>
            <a:r>
              <a:rPr lang="cs-CZ" dirty="0" smtClean="0"/>
              <a:t>škola</a:t>
            </a:r>
          </a:p>
          <a:p>
            <a:pPr marL="1343025"/>
            <a:r>
              <a:rPr lang="cs-CZ" dirty="0" smtClean="0"/>
              <a:t>volný čas</a:t>
            </a:r>
          </a:p>
          <a:p>
            <a:pPr marL="1343025"/>
            <a:r>
              <a:rPr lang="cs-CZ" dirty="0"/>
              <a:t>s</a:t>
            </a:r>
            <a:r>
              <a:rPr lang="cs-CZ" dirty="0" smtClean="0"/>
              <a:t>ociální skupina / etnikum</a:t>
            </a:r>
          </a:p>
          <a:p>
            <a:pPr marL="1343025"/>
            <a:r>
              <a:rPr lang="cs-CZ" dirty="0" smtClean="0"/>
              <a:t>kulturní vlivy</a:t>
            </a:r>
          </a:p>
          <a:p>
            <a:pPr marL="1343025"/>
            <a:endParaRPr lang="cs-CZ" dirty="0"/>
          </a:p>
          <a:p>
            <a:pPr marL="361950"/>
            <a:r>
              <a:rPr lang="cs-CZ" dirty="0" smtClean="0"/>
              <a:t>Podmínky (nízká zabezpečenost objektů,..)</a:t>
            </a:r>
          </a:p>
          <a:p>
            <a:pPr marL="1343025"/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Prostorová podmíněnost kriminality</a:t>
            </a:r>
            <a:br>
              <a:rPr lang="cs-CZ" b="1" dirty="0" smtClean="0"/>
            </a:br>
            <a:r>
              <a:rPr lang="cs-CZ" b="1" dirty="0" smtClean="0"/>
              <a:t>(teorie sociální dezorganizace)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myšlenka, že kriminalita není rovnoměrně distribuována mezi různé místa a lokality</a:t>
            </a:r>
          </a:p>
          <a:p>
            <a:endParaRPr lang="cs-CZ" dirty="0" smtClean="0"/>
          </a:p>
          <a:p>
            <a:r>
              <a:rPr lang="cs-CZ" dirty="0" smtClean="0"/>
              <a:t>1. </a:t>
            </a:r>
            <a:r>
              <a:rPr lang="cs-CZ" dirty="0" err="1" smtClean="0"/>
              <a:t>pol</a:t>
            </a:r>
            <a:r>
              <a:rPr lang="cs-CZ" dirty="0" smtClean="0"/>
              <a:t>. 19. </a:t>
            </a:r>
            <a:r>
              <a:rPr lang="cs-CZ" dirty="0" err="1" smtClean="0"/>
              <a:t>st</a:t>
            </a:r>
            <a:endParaRPr lang="cs-CZ" dirty="0" smtClean="0"/>
          </a:p>
          <a:p>
            <a:r>
              <a:rPr lang="cs-CZ" b="1" dirty="0" err="1" smtClean="0"/>
              <a:t>Guerry</a:t>
            </a:r>
            <a:r>
              <a:rPr lang="cs-CZ" dirty="0" smtClean="0"/>
              <a:t> (Fr.), </a:t>
            </a:r>
            <a:r>
              <a:rPr lang="cs-CZ" b="1" dirty="0" err="1" smtClean="0"/>
              <a:t>Quebel</a:t>
            </a:r>
            <a:r>
              <a:rPr lang="cs-CZ" dirty="0" smtClean="0"/>
              <a:t> (Belgie)</a:t>
            </a:r>
          </a:p>
          <a:p>
            <a:endParaRPr lang="cs-CZ" dirty="0" smtClean="0"/>
          </a:p>
          <a:p>
            <a:r>
              <a:rPr lang="cs-CZ" dirty="0" smtClean="0"/>
              <a:t>USA: </a:t>
            </a:r>
            <a:r>
              <a:rPr lang="cs-CZ" b="1" dirty="0" smtClean="0"/>
              <a:t>Chicagská škola </a:t>
            </a:r>
            <a:r>
              <a:rPr lang="cs-CZ" dirty="0" smtClean="0"/>
              <a:t>(40. léta 20. st.)</a:t>
            </a:r>
          </a:p>
          <a:p>
            <a:r>
              <a:rPr lang="cs-CZ" dirty="0" smtClean="0"/>
              <a:t>začala rozvíjet teorii sociální dezorganizace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 dirty="0" smtClean="0"/>
              <a:t>Sociální dezorganizace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= narušení organizace spol. řádu či oslabení vzorců chování v dané společnosti či její určité sociální skupině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= nedostatek solidarity mezi členy společnosti</a:t>
            </a:r>
          </a:p>
          <a:p>
            <a:endParaRPr lang="cs-CZ" dirty="0" smtClean="0"/>
          </a:p>
          <a:p>
            <a:r>
              <a:rPr lang="cs-CZ" b="1" dirty="0" err="1" smtClean="0"/>
              <a:t>Durkheim</a:t>
            </a:r>
            <a:endParaRPr lang="cs-CZ" b="1" dirty="0" smtClean="0"/>
          </a:p>
          <a:p>
            <a:r>
              <a:rPr lang="cs-CZ" dirty="0" err="1" smtClean="0"/>
              <a:t>soc</a:t>
            </a:r>
            <a:r>
              <a:rPr lang="cs-CZ" dirty="0" smtClean="0"/>
              <a:t>. organizace (stav stability a pořádku)</a:t>
            </a:r>
          </a:p>
          <a:p>
            <a:r>
              <a:rPr lang="cs-CZ" dirty="0" err="1" smtClean="0"/>
              <a:t>soc</a:t>
            </a:r>
            <a:r>
              <a:rPr lang="cs-CZ" dirty="0" smtClean="0"/>
              <a:t>. </a:t>
            </a:r>
            <a:r>
              <a:rPr lang="cs-CZ" dirty="0" smtClean="0"/>
              <a:t>dezorganizace </a:t>
            </a:r>
            <a:r>
              <a:rPr lang="cs-CZ" dirty="0" smtClean="0"/>
              <a:t>(stav nestability a nepokojů)</a:t>
            </a:r>
          </a:p>
          <a:p>
            <a:endParaRPr lang="cs-CZ" dirty="0" smtClean="0"/>
          </a:p>
          <a:p>
            <a:r>
              <a:rPr lang="cs-CZ" b="1" dirty="0" err="1" smtClean="0"/>
              <a:t>Sutherland</a:t>
            </a:r>
            <a:r>
              <a:rPr lang="cs-CZ" dirty="0" smtClean="0"/>
              <a:t> narušení spol. vlivem přechodu tradiční k moderní společnosti</a:t>
            </a:r>
          </a:p>
          <a:p>
            <a:endParaRPr lang="cs-CZ" b="1" dirty="0" smtClean="0"/>
          </a:p>
          <a:p>
            <a:r>
              <a:rPr lang="cs-CZ" b="1" dirty="0" err="1" smtClean="0"/>
              <a:t>Merton</a:t>
            </a:r>
            <a:r>
              <a:rPr lang="cs-CZ" b="1" dirty="0" smtClean="0"/>
              <a:t>: </a:t>
            </a:r>
            <a:r>
              <a:rPr lang="cs-CZ" dirty="0" smtClean="0"/>
              <a:t>rozpor mezi kulturně předurčenými cíly a institucionálně definovanými prostředky k jejich dosažení</a:t>
            </a:r>
            <a:endParaRPr 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 dirty="0" smtClean="0"/>
              <a:t>Teorie sociální dezorganizace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1942 </a:t>
            </a:r>
            <a:r>
              <a:rPr lang="cs-CZ" b="1" dirty="0" smtClean="0"/>
              <a:t>Park, </a:t>
            </a:r>
            <a:r>
              <a:rPr lang="cs-CZ" b="1" dirty="0" err="1" smtClean="0"/>
              <a:t>Burgess</a:t>
            </a:r>
            <a:r>
              <a:rPr lang="cs-CZ" b="1" dirty="0" smtClean="0"/>
              <a:t> </a:t>
            </a:r>
          </a:p>
          <a:p>
            <a:r>
              <a:rPr lang="cs-CZ" b="1" dirty="0" smtClean="0"/>
              <a:t>Koncept sociální ekologie</a:t>
            </a:r>
          </a:p>
          <a:p>
            <a:r>
              <a:rPr lang="cs-CZ" dirty="0" smtClean="0"/>
              <a:t>město jako neustále se proměňující živý organismus</a:t>
            </a:r>
          </a:p>
          <a:p>
            <a:r>
              <a:rPr lang="cs-CZ" dirty="0" smtClean="0"/>
              <a:t>podobnost životních stylů jeho obyvatel</a:t>
            </a:r>
          </a:p>
          <a:p>
            <a:endParaRPr lang="cs-CZ" dirty="0" smtClean="0"/>
          </a:p>
          <a:p>
            <a:r>
              <a:rPr lang="cs-CZ" dirty="0" smtClean="0"/>
              <a:t>město je rozděleno do </a:t>
            </a:r>
            <a:r>
              <a:rPr lang="cs-CZ" u="sng" dirty="0" smtClean="0"/>
              <a:t>koncentrických zón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8" name="Picture 4" descr="Související obráze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225" y="1484784"/>
            <a:ext cx="9287889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Shaw, </a:t>
            </a:r>
            <a:r>
              <a:rPr lang="cs-CZ" b="1" dirty="0" err="1" smtClean="0"/>
              <a:t>McKay</a:t>
            </a:r>
            <a:r>
              <a:rPr lang="cs-CZ" b="1" dirty="0" smtClean="0"/>
              <a:t>: Teorie sociální dezorganizace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využívají koncentrické zóny města a popisují je</a:t>
            </a:r>
          </a:p>
          <a:p>
            <a:endParaRPr lang="cs-CZ" b="1" dirty="0" smtClean="0"/>
          </a:p>
          <a:p>
            <a:pPr>
              <a:buNone/>
            </a:pPr>
            <a:r>
              <a:rPr lang="cs-CZ" b="1" dirty="0" smtClean="0"/>
              <a:t>vliv na vyšší míru kriminality má:</a:t>
            </a:r>
          </a:p>
          <a:p>
            <a:r>
              <a:rPr lang="cs-CZ" dirty="0" smtClean="0"/>
              <a:t>vysoká rezidenční mobilita</a:t>
            </a:r>
          </a:p>
          <a:p>
            <a:r>
              <a:rPr lang="cs-CZ" dirty="0" smtClean="0"/>
              <a:t>vyšší heterogenita populace</a:t>
            </a:r>
          </a:p>
          <a:p>
            <a:r>
              <a:rPr lang="cs-CZ" dirty="0" smtClean="0"/>
              <a:t>nízký ekonomický status zón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→ s nimi se pojí faktory způsobující narušení </a:t>
            </a:r>
            <a:r>
              <a:rPr lang="cs-CZ" dirty="0" err="1" smtClean="0"/>
              <a:t>soc</a:t>
            </a:r>
            <a:r>
              <a:rPr lang="cs-CZ" dirty="0" smtClean="0"/>
              <a:t>. organizace komunity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limity teorie: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jednotky analýzy</a:t>
            </a:r>
          </a:p>
          <a:p>
            <a:pPr marL="1168400"/>
            <a:r>
              <a:rPr lang="cs-CZ" dirty="0" smtClean="0"/>
              <a:t>využívání agregovaných dat</a:t>
            </a:r>
          </a:p>
          <a:p>
            <a:pPr marL="1168400"/>
            <a:r>
              <a:rPr lang="cs-CZ" dirty="0" smtClean="0"/>
              <a:t>využívání oficiálních statistik</a:t>
            </a:r>
          </a:p>
          <a:p>
            <a:pPr marL="1168400"/>
            <a:endParaRPr lang="cs-CZ" dirty="0" smtClean="0"/>
          </a:p>
          <a:p>
            <a:pPr marL="357188"/>
            <a:r>
              <a:rPr lang="cs-CZ" dirty="0" smtClean="0"/>
              <a:t>neexistovaly přímé nástroje jak dezorganizaci měřit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374</Words>
  <Application>Microsoft Office PowerPoint</Application>
  <PresentationFormat>Předvádění na obrazovce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Kriminalita a delikvence</vt:lpstr>
      <vt:lpstr>Snímek 2</vt:lpstr>
      <vt:lpstr>ETIOLOGIE  (PŘÍČINY)</vt:lpstr>
      <vt:lpstr>Prostorová podmíněnost kriminality (teorie sociální dezorganizace)</vt:lpstr>
      <vt:lpstr>Sociální dezorganizace</vt:lpstr>
      <vt:lpstr>Teorie sociální dezorganizace</vt:lpstr>
      <vt:lpstr>Snímek 7</vt:lpstr>
      <vt:lpstr>Shaw, McKay: Teorie sociální dezorganizace</vt:lpstr>
      <vt:lpstr>limity teorie:</vt:lpstr>
      <vt:lpstr>80. léta 20. st. – obnova zájmu o teorii a její testování</vt:lpstr>
      <vt:lpstr>Rurální oblasti</vt:lpstr>
      <vt:lpstr>21. stol. 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Kriminalita a delikvence</dc:title>
  <dc:creator>doktorand</dc:creator>
  <cp:lastModifiedBy>VeroNika</cp:lastModifiedBy>
  <cp:revision>44</cp:revision>
  <dcterms:created xsi:type="dcterms:W3CDTF">2016-05-25T16:43:05Z</dcterms:created>
  <dcterms:modified xsi:type="dcterms:W3CDTF">2018-03-16T18:42:05Z</dcterms:modified>
</cp:coreProperties>
</file>