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2" r:id="rId5"/>
    <p:sldId id="268" r:id="rId6"/>
    <p:sldId id="269" r:id="rId7"/>
    <p:sldId id="270" r:id="rId8"/>
    <p:sldId id="258" r:id="rId9"/>
    <p:sldId id="259" r:id="rId10"/>
    <p:sldId id="260" r:id="rId11"/>
    <p:sldId id="274" r:id="rId12"/>
    <p:sldId id="261" r:id="rId13"/>
    <p:sldId id="265" r:id="rId14"/>
    <p:sldId id="271" r:id="rId15"/>
    <p:sldId id="264" r:id="rId16"/>
    <p:sldId id="267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865B-5D84-4CDE-B0BF-DDB620F91C73}" type="datetimeFigureOut">
              <a:rPr lang="cs-CZ" smtClean="0"/>
              <a:pPr/>
              <a:t>9. 3. 2018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82BD7-F797-4C9F-854F-BFC9934B2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sociolog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36" y="31176"/>
            <a:ext cx="5572164" cy="6826824"/>
          </a:xfrm>
          <a:prstGeom prst="rect">
            <a:avLst/>
          </a:prstGeom>
          <a:noFill/>
        </p:spPr>
      </p:pic>
      <p:pic>
        <p:nvPicPr>
          <p:cNvPr id="3076" name="Picture 4" descr="Výsledek obrázku pro sociolog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19" y="2714620"/>
            <a:ext cx="5767131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Sociologie je vědou </a:t>
            </a:r>
            <a:r>
              <a:rPr lang="cs-CZ" b="1" dirty="0" err="1" smtClean="0"/>
              <a:t>multiparadigmatickou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Paradigmatem</a:t>
            </a:r>
            <a:r>
              <a:rPr lang="cs-CZ" dirty="0"/>
              <a:t> v sociologii, </a:t>
            </a:r>
            <a:r>
              <a:rPr lang="cs-CZ" b="1" dirty="0"/>
              <a:t>je určitý pohled na společnost</a:t>
            </a:r>
            <a:r>
              <a:rPr lang="cs-CZ" dirty="0"/>
              <a:t>, na sociální skutečnost </a:t>
            </a:r>
            <a:r>
              <a:rPr lang="cs-CZ" dirty="0" smtClean="0"/>
              <a:t>→ paradigma </a:t>
            </a:r>
            <a:r>
              <a:rPr lang="cs-CZ" dirty="0"/>
              <a:t>jako základní přístup ke zkoumání dané </a:t>
            </a:r>
            <a:r>
              <a:rPr lang="cs-CZ" dirty="0" smtClean="0"/>
              <a:t>reality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 smtClean="0"/>
              <a:t>Základní dělení rozlišuje sociologická </a:t>
            </a:r>
            <a:r>
              <a:rPr lang="cs-CZ" u="sng" dirty="0"/>
              <a:t>paradigmata objektivistická a </a:t>
            </a:r>
            <a:r>
              <a:rPr lang="cs-CZ" u="sng" dirty="0" err="1" smtClean="0"/>
              <a:t>interpretativní</a:t>
            </a:r>
            <a:endParaRPr lang="cs-CZ" dirty="0"/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Objektivisté</a:t>
            </a:r>
            <a:r>
              <a:rPr lang="cs-CZ" dirty="0"/>
              <a:t> považují sociální realitu za objektivní skutečnost existující vně </a:t>
            </a:r>
            <a:r>
              <a:rPr lang="cs-CZ" dirty="0" smtClean="0"/>
              <a:t>individuí</a:t>
            </a:r>
          </a:p>
          <a:p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Interpretativní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sociologie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/>
              <a:t>považuje sociální realitu za konstrukt v myslích lidí a zajímá ji, jak je tento konstrukt lidmi vytvářen, chápán a </a:t>
            </a:r>
            <a:r>
              <a:rPr lang="cs-CZ" dirty="0" smtClean="0"/>
              <a:t>interpretován</a:t>
            </a:r>
          </a:p>
          <a:p>
            <a:endParaRPr lang="cs-CZ" dirty="0"/>
          </a:p>
          <a:p>
            <a:r>
              <a:rPr lang="cs-CZ" dirty="0" smtClean="0"/>
              <a:t>Dnes např.: </a:t>
            </a:r>
            <a:r>
              <a:rPr lang="cs-CZ" b="1" dirty="0" smtClean="0"/>
              <a:t>sociální konstruktivismus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Sociální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konstruktivisus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Peter Berger a Thomas </a:t>
            </a:r>
            <a:r>
              <a:rPr lang="cs-CZ" b="1" dirty="0" err="1" smtClean="0"/>
              <a:t>Luckmann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8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1967 </a:t>
            </a:r>
            <a:r>
              <a:rPr lang="cs-CZ" i="1" dirty="0" smtClean="0"/>
              <a:t>Sociální konstrukce reality</a:t>
            </a:r>
          </a:p>
          <a:p>
            <a:endParaRPr lang="cs-CZ" sz="1800" dirty="0" smtClean="0"/>
          </a:p>
          <a:p>
            <a:r>
              <a:rPr lang="cs-CZ" b="1" dirty="0" smtClean="0"/>
              <a:t>Sociální konstrukce reality</a:t>
            </a:r>
            <a:r>
              <a:rPr lang="cs-CZ" dirty="0" smtClean="0"/>
              <a:t>: čl. není jen interpretem </a:t>
            </a:r>
            <a:r>
              <a:rPr lang="cs-CZ" dirty="0" err="1" smtClean="0"/>
              <a:t>soc</a:t>
            </a:r>
            <a:r>
              <a:rPr lang="cs-CZ" dirty="0" smtClean="0"/>
              <a:t>. skutečnosti, ale také jeho tvůrcem</a:t>
            </a:r>
          </a:p>
          <a:p>
            <a:r>
              <a:rPr lang="cs-CZ" b="1" dirty="0" err="1" smtClean="0"/>
              <a:t>externalizace</a:t>
            </a:r>
            <a:r>
              <a:rPr lang="cs-CZ" b="1" dirty="0" smtClean="0"/>
              <a:t>    objektivizace    internalizace </a:t>
            </a:r>
            <a:endParaRPr lang="cs-CZ" b="1" dirty="0" smtClean="0"/>
          </a:p>
          <a:p>
            <a:endParaRPr lang="cs-CZ" sz="1400" dirty="0" smtClean="0"/>
          </a:p>
          <a:p>
            <a:r>
              <a:rPr lang="cs-CZ" dirty="0" smtClean="0"/>
              <a:t>zájem o každodenní život a jeho </a:t>
            </a:r>
            <a:r>
              <a:rPr lang="cs-CZ" dirty="0" smtClean="0"/>
              <a:t>aktéry</a:t>
            </a:r>
          </a:p>
        </p:txBody>
      </p:sp>
      <p:pic>
        <p:nvPicPr>
          <p:cNvPr id="4" name="Picture 4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714752"/>
            <a:ext cx="2214578" cy="2910588"/>
          </a:xfrm>
          <a:prstGeom prst="rect">
            <a:avLst/>
          </a:prstGeom>
          <a:noFill/>
        </p:spPr>
      </p:pic>
      <p:pic>
        <p:nvPicPr>
          <p:cNvPr id="5" name="Picture 6" descr="Výsledek obrázku pro Luckman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3714752"/>
            <a:ext cx="2249971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Sociologie je věda </a:t>
            </a:r>
            <a:r>
              <a:rPr lang="cs-CZ" b="1" dirty="0" err="1" smtClean="0"/>
              <a:t>multidisciplinární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Sociologie </a:t>
            </a:r>
            <a:r>
              <a:rPr lang="cs-CZ" b="1" dirty="0"/>
              <a:t>využívá mnoha poznatků jiných vědeckých disciplín</a:t>
            </a:r>
            <a:r>
              <a:rPr lang="cs-CZ" dirty="0"/>
              <a:t>, stejně jako jiné vědy zase čerpají ze sociologie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/>
              <a:t>1) filosofie </a:t>
            </a:r>
            <a:r>
              <a:rPr lang="cs-CZ" dirty="0"/>
              <a:t>– </a:t>
            </a:r>
            <a:r>
              <a:rPr lang="cs-CZ" dirty="0" smtClean="0"/>
              <a:t>z ní </a:t>
            </a:r>
            <a:r>
              <a:rPr lang="cs-CZ" dirty="0"/>
              <a:t>se </a:t>
            </a:r>
            <a:r>
              <a:rPr lang="cs-CZ" dirty="0" smtClean="0"/>
              <a:t>vyčlenila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2) psychologie </a:t>
            </a:r>
            <a:r>
              <a:rPr lang="cs-CZ" dirty="0"/>
              <a:t>– společný zájem o psychiku </a:t>
            </a:r>
            <a:r>
              <a:rPr lang="cs-CZ" dirty="0" smtClean="0"/>
              <a:t>člověka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3) historie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4) </a:t>
            </a:r>
            <a:r>
              <a:rPr lang="cs-CZ" b="1" dirty="0" smtClean="0"/>
              <a:t>ekonomie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5) </a:t>
            </a:r>
            <a:r>
              <a:rPr lang="cs-CZ" b="1" dirty="0" smtClean="0"/>
              <a:t>politologie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6) </a:t>
            </a:r>
            <a:r>
              <a:rPr lang="cs-CZ" b="1" dirty="0" smtClean="0"/>
              <a:t>antropologie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7) </a:t>
            </a:r>
            <a:r>
              <a:rPr lang="cs-CZ" b="1" dirty="0" smtClean="0"/>
              <a:t>etnografie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8) demografie </a:t>
            </a:r>
            <a:r>
              <a:rPr lang="cs-CZ" dirty="0"/>
              <a:t>– </a:t>
            </a:r>
            <a:r>
              <a:rPr lang="cs-CZ" dirty="0" smtClean="0"/>
              <a:t>porodnost</a:t>
            </a:r>
            <a:r>
              <a:rPr lang="cs-CZ" dirty="0"/>
              <a:t>, úmrtnost, </a:t>
            </a:r>
            <a:r>
              <a:rPr lang="cs-CZ" dirty="0" smtClean="0"/>
              <a:t>rozvodovost…</a:t>
            </a:r>
          </a:p>
          <a:p>
            <a:pPr marL="0" indent="0">
              <a:buNone/>
            </a:pPr>
            <a:r>
              <a:rPr lang="cs-CZ" b="1" dirty="0" smtClean="0"/>
              <a:t>9</a:t>
            </a:r>
            <a:r>
              <a:rPr lang="cs-CZ" b="1" dirty="0"/>
              <a:t>) kriminologie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Sociologie jako věda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1149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člověk poznává svět:</a:t>
            </a:r>
          </a:p>
          <a:p>
            <a:r>
              <a:rPr lang="cs-CZ" dirty="0" smtClean="0"/>
              <a:t>prostřednictvím vlastní zkušenosti</a:t>
            </a:r>
          </a:p>
          <a:p>
            <a:r>
              <a:rPr lang="cs-CZ" dirty="0" smtClean="0"/>
              <a:t>prostřednictvím dohodnutých vědomostí (tradice a autority /odborníci)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přírodní vědy x sociální vědy x laický rozum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Může sociologie používat tytéž metody jako vědy přírodní?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Má sociologie naději dospět k přesnému a jasně formulovanému poznání, ke kterému dospívají přírodní vědy?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sociologie</a:t>
            </a:r>
            <a:r>
              <a:rPr lang="cs-CZ" dirty="0" smtClean="0"/>
              <a:t> je vědou v tom smyslu, že </a:t>
            </a:r>
          </a:p>
          <a:p>
            <a:r>
              <a:rPr lang="cs-CZ" b="1" dirty="0" smtClean="0"/>
              <a:t>používá systematické metody zkoumání, </a:t>
            </a:r>
          </a:p>
          <a:p>
            <a:r>
              <a:rPr lang="cs-CZ" b="1" dirty="0" smtClean="0"/>
              <a:t>analýzu dat a hodnocení teorií z hlediska důkazů a logických argumentů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snaha zachovat objektivitu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Weber – pojetí </a:t>
            </a:r>
            <a:r>
              <a:rPr lang="cs-CZ" b="1" dirty="0" smtClean="0"/>
              <a:t>sociologie jako vědy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6861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sociální věda se zaměřuje na </a:t>
            </a:r>
            <a:r>
              <a:rPr lang="cs-CZ" b="1" dirty="0" smtClean="0"/>
              <a:t>hledání příčin</a:t>
            </a:r>
          </a:p>
          <a:p>
            <a:endParaRPr lang="cs-CZ" dirty="0" smtClean="0"/>
          </a:p>
          <a:p>
            <a:r>
              <a:rPr lang="cs-CZ" dirty="0" smtClean="0"/>
              <a:t>dříve byla věda zaměřena na produkci hodnotících soudů o určitých </a:t>
            </a:r>
            <a:r>
              <a:rPr lang="cs-CZ" dirty="0" err="1" smtClean="0"/>
              <a:t>hopodářsko</a:t>
            </a:r>
            <a:r>
              <a:rPr lang="cs-CZ" dirty="0" smtClean="0"/>
              <a:t>-politických opatřeních státu</a:t>
            </a:r>
          </a:p>
          <a:p>
            <a:pPr>
              <a:buNone/>
            </a:pPr>
            <a:r>
              <a:rPr lang="cs-CZ" dirty="0" smtClean="0"/>
              <a:t>		x</a:t>
            </a:r>
            <a:endParaRPr lang="cs-CZ" dirty="0"/>
          </a:p>
          <a:p>
            <a:r>
              <a:rPr lang="cs-CZ" dirty="0" smtClean="0"/>
              <a:t>později sociologie jako </a:t>
            </a:r>
            <a:r>
              <a:rPr lang="cs-CZ" b="1" dirty="0" smtClean="0">
                <a:solidFill>
                  <a:srgbClr val="00B050"/>
                </a:solidFill>
              </a:rPr>
              <a:t>nehodnotící věda</a:t>
            </a:r>
          </a:p>
          <a:p>
            <a:r>
              <a:rPr lang="cs-CZ" dirty="0" smtClean="0"/>
              <a:t>sociologie m zkoumat to co je, ne co „má být“</a:t>
            </a:r>
          </a:p>
          <a:p>
            <a:r>
              <a:rPr lang="cs-CZ" b="1" dirty="0" smtClean="0"/>
              <a:t>kritická </a:t>
            </a:r>
            <a:r>
              <a:rPr lang="cs-CZ" b="1" dirty="0" smtClean="0"/>
              <a:t>funkce vědy </a:t>
            </a:r>
            <a:r>
              <a:rPr lang="cs-CZ" dirty="0" smtClean="0"/>
              <a:t>– jde o to ukázat, jaké důsledky může něco mít</a:t>
            </a:r>
          </a:p>
          <a:p>
            <a:endParaRPr lang="cs-CZ" dirty="0" smtClean="0"/>
          </a:p>
          <a:p>
            <a:r>
              <a:rPr lang="cs-CZ" b="1" dirty="0" smtClean="0"/>
              <a:t>vášeň pro věc </a:t>
            </a:r>
            <a:r>
              <a:rPr lang="cs-CZ" dirty="0" smtClean="0"/>
              <a:t>x</a:t>
            </a:r>
            <a:r>
              <a:rPr lang="cs-CZ" b="1" dirty="0" smtClean="0"/>
              <a:t> hodnotová neutralita</a:t>
            </a:r>
          </a:p>
          <a:p>
            <a:endParaRPr lang="cs-CZ" b="1" dirty="0" smtClean="0"/>
          </a:p>
          <a:p>
            <a:r>
              <a:rPr lang="cs-CZ" dirty="0" smtClean="0"/>
              <a:t>být vědecky nezaujatý</a:t>
            </a:r>
          </a:p>
          <a:p>
            <a:endParaRPr lang="cs-CZ" b="1" dirty="0" smtClean="0"/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IDEÁLNÍ TYP</a:t>
            </a:r>
          </a:p>
          <a:p>
            <a:r>
              <a:rPr lang="cs-CZ" dirty="0" smtClean="0"/>
              <a:t>základní metodologická pomůcka sociálních věd</a:t>
            </a:r>
          </a:p>
          <a:p>
            <a:r>
              <a:rPr lang="cs-CZ" dirty="0" smtClean="0"/>
              <a:t>myšlenková konstrukce vzniklá syntézou typických prvků skutečnosti</a:t>
            </a:r>
          </a:p>
          <a:p>
            <a:r>
              <a:rPr lang="cs-CZ" dirty="0" smtClean="0"/>
              <a:t>prostředek poznání prožívané skutečnosti</a:t>
            </a:r>
          </a:p>
          <a:p>
            <a:endParaRPr lang="cs-CZ" dirty="0"/>
          </a:p>
          <a:p>
            <a:r>
              <a:rPr lang="cs-CZ" b="1" dirty="0" smtClean="0">
                <a:solidFill>
                  <a:srgbClr val="00B050"/>
                </a:solidFill>
              </a:rPr>
              <a:t>„CHÁPAJÍCÍ“ SOCIOLOGIE</a:t>
            </a:r>
          </a:p>
          <a:p>
            <a:r>
              <a:rPr lang="cs-CZ" dirty="0" smtClean="0"/>
              <a:t>člověk jako </a:t>
            </a:r>
            <a:r>
              <a:rPr lang="cs-CZ" dirty="0" err="1" smtClean="0"/>
              <a:t>interpretativní</a:t>
            </a:r>
            <a:r>
              <a:rPr lang="cs-CZ" dirty="0" smtClean="0"/>
              <a:t> bytost</a:t>
            </a:r>
          </a:p>
          <a:p>
            <a:r>
              <a:rPr lang="cs-CZ" dirty="0" smtClean="0"/>
              <a:t>snaha porozumět sociálnímu jednání jedince ve vztahu ke smyslu, který jedinec přikládá svému jednání i světu kolem sebe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</a:rPr>
              <a:t>Giddens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smtClean="0"/>
              <a:t>– shrnutí </a:t>
            </a:r>
            <a:r>
              <a:rPr lang="cs-CZ" b="1" dirty="0" err="1" smtClean="0"/>
              <a:t>součastníka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115328" cy="45720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sociální vědy jsou odlišné od věd přírodních</a:t>
            </a:r>
          </a:p>
          <a:p>
            <a:r>
              <a:rPr lang="cs-CZ" dirty="0" err="1" smtClean="0"/>
              <a:t>soc</a:t>
            </a:r>
            <a:r>
              <a:rPr lang="cs-CZ" dirty="0" smtClean="0"/>
              <a:t>. vědy musí mít svou vlastní </a:t>
            </a:r>
            <a:r>
              <a:rPr lang="cs-CZ" b="1" dirty="0" smtClean="0"/>
              <a:t>metodologii</a:t>
            </a:r>
          </a:p>
          <a:p>
            <a:pPr>
              <a:buNone/>
            </a:pPr>
            <a:r>
              <a:rPr lang="cs-CZ" dirty="0" smtClean="0"/>
              <a:t>+ </a:t>
            </a:r>
            <a:r>
              <a:rPr lang="cs-CZ" b="1" dirty="0" smtClean="0"/>
              <a:t>vnímat </a:t>
            </a:r>
            <a:r>
              <a:rPr lang="cs-CZ" b="1" dirty="0" err="1" smtClean="0"/>
              <a:t>soc</a:t>
            </a:r>
            <a:r>
              <a:rPr lang="cs-CZ" b="1" dirty="0" smtClean="0"/>
              <a:t>. aktéra jako aktivního a reflexivního</a:t>
            </a:r>
          </a:p>
          <a:p>
            <a:pPr algn="just">
              <a:buNone/>
            </a:pPr>
            <a:r>
              <a:rPr lang="cs-CZ" dirty="0" smtClean="0"/>
              <a:t>(společnost je totiž utvářena jednáním aktérů)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důraz na </a:t>
            </a:r>
            <a:r>
              <a:rPr lang="cs-CZ" b="1" i="1" dirty="0" smtClean="0"/>
              <a:t>lidské</a:t>
            </a:r>
            <a:r>
              <a:rPr lang="cs-CZ" dirty="0" smtClean="0"/>
              <a:t> </a:t>
            </a:r>
            <a:r>
              <a:rPr lang="cs-CZ" b="1" i="1" dirty="0" smtClean="0"/>
              <a:t>jednání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i </a:t>
            </a:r>
            <a:r>
              <a:rPr lang="cs-CZ" b="1" i="1" dirty="0" smtClean="0"/>
              <a:t>struktury </a:t>
            </a:r>
            <a:r>
              <a:rPr lang="cs-CZ" dirty="0" smtClean="0"/>
              <a:t>(„vnější podmínky“)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„hlas sociálního svědomí“</a:t>
            </a:r>
            <a:endParaRPr lang="cs-CZ" dirty="0"/>
          </a:p>
        </p:txBody>
      </p:sp>
      <p:pic>
        <p:nvPicPr>
          <p:cNvPr id="2050" name="Picture 2" descr="Výsledek obrázku pro gidde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143248"/>
            <a:ext cx="3476625" cy="3476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Co je to sociologie?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 lat. </a:t>
            </a:r>
            <a:r>
              <a:rPr lang="cs-CZ" dirty="0" err="1"/>
              <a:t>societas</a:t>
            </a:r>
            <a:r>
              <a:rPr lang="cs-CZ" dirty="0"/>
              <a:t> = společnost </a:t>
            </a:r>
            <a:r>
              <a:rPr lang="cs-CZ" dirty="0" smtClean="0"/>
              <a:t> </a:t>
            </a:r>
          </a:p>
          <a:p>
            <a:r>
              <a:rPr lang="cs-CZ" dirty="0" smtClean="0"/>
              <a:t>z 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dirty="0" smtClean="0"/>
              <a:t>logos </a:t>
            </a:r>
            <a:r>
              <a:rPr lang="cs-CZ" dirty="0"/>
              <a:t>= slovo, řeč, vědění, </a:t>
            </a:r>
            <a:r>
              <a:rPr lang="cs-CZ" dirty="0" smtClean="0"/>
              <a:t>věda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=  </a:t>
            </a:r>
            <a:r>
              <a:rPr lang="cs-CZ" b="1" dirty="0" smtClean="0"/>
              <a:t>věda o společnosti </a:t>
            </a:r>
            <a:r>
              <a:rPr lang="cs-CZ" dirty="0" smtClean="0"/>
              <a:t>(resp. o lidech, kteří společnost tvoří)</a:t>
            </a:r>
          </a:p>
          <a:p>
            <a:r>
              <a:rPr lang="cs-CZ" dirty="0" smtClean="0"/>
              <a:t>společenská věda zkoumající společenské jevy, stavy a procesy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Co je to společnost???</a:t>
            </a:r>
          </a:p>
          <a:p>
            <a:pPr>
              <a:buNone/>
            </a:pPr>
            <a:endParaRPr lang="cs-CZ" b="1" dirty="0" smtClean="0"/>
          </a:p>
          <a:p>
            <a:pPr marL="354013" indent="-354013"/>
            <a:endParaRPr lang="cs-CZ" sz="1000" dirty="0"/>
          </a:p>
          <a:p>
            <a:pPr marL="354013" indent="-354013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 je to společnost?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4013" indent="-354013"/>
            <a:r>
              <a:rPr lang="cs-CZ" b="1" dirty="0" smtClean="0"/>
              <a:t>souhrn individuí, jednajících s ohledem na jednání druhých, a to v určitém historickém, prostorovém, kulturním a sociálním kontextu </a:t>
            </a:r>
            <a:r>
              <a:rPr lang="cs-CZ" dirty="0" smtClean="0"/>
              <a:t>(Keller)</a:t>
            </a:r>
            <a:endParaRPr lang="cs-CZ" b="1" dirty="0" smtClean="0"/>
          </a:p>
          <a:p>
            <a:pPr marL="354013" indent="-354013"/>
            <a:endParaRPr lang="cs-CZ" dirty="0" smtClean="0"/>
          </a:p>
          <a:p>
            <a:pPr marL="354013" indent="-354013"/>
            <a:r>
              <a:rPr lang="cs-CZ" dirty="0" smtClean="0"/>
              <a:t>Keller: společnost je všude tam, kde si jí člověk představí a kde se chová podle toho, jako by skutečně existovala</a:t>
            </a:r>
          </a:p>
          <a:p>
            <a:pPr marL="354013" indent="-354013"/>
            <a:endParaRPr lang="cs-CZ" dirty="0" smtClean="0"/>
          </a:p>
          <a:p>
            <a:pPr marL="354013" indent="-354013" algn="just"/>
            <a:r>
              <a:rPr lang="cs-CZ" dirty="0" err="1" smtClean="0"/>
              <a:t>Giddens</a:t>
            </a:r>
            <a:r>
              <a:rPr lang="cs-CZ" dirty="0" smtClean="0"/>
              <a:t>: </a:t>
            </a:r>
            <a:r>
              <a:rPr lang="cs-CZ" b="1" dirty="0" smtClean="0"/>
              <a:t>společnost = skupina lidí žijících na určitém území, podléhající témuž systému politické autority  a uvědomující si odlišnost vlastní identity od ostatních skupin žijících v jejich sousedství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VZNIK </a:t>
            </a:r>
            <a:r>
              <a:rPr lang="cs-CZ" b="1" dirty="0" smtClean="0"/>
              <a:t>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2. </a:t>
            </a:r>
            <a:r>
              <a:rPr lang="cs-CZ" dirty="0" err="1" smtClean="0"/>
              <a:t>pol</a:t>
            </a:r>
            <a:r>
              <a:rPr lang="cs-CZ" dirty="0" smtClean="0"/>
              <a:t>. 19. stol.</a:t>
            </a:r>
          </a:p>
          <a:p>
            <a:r>
              <a:rPr lang="cs-CZ" dirty="0" smtClean="0"/>
              <a:t>základ ve filozofii</a:t>
            </a:r>
          </a:p>
          <a:p>
            <a:r>
              <a:rPr lang="cs-CZ" dirty="0" smtClean="0"/>
              <a:t>vliv převratných společenských změn v době nástupu modernity</a:t>
            </a:r>
          </a:p>
          <a:p>
            <a:endParaRPr lang="cs-CZ" dirty="0" smtClean="0"/>
          </a:p>
          <a:p>
            <a:r>
              <a:rPr lang="cs-CZ" b="1" dirty="0" smtClean="0"/>
              <a:t>Pozitivismus </a:t>
            </a:r>
            <a:r>
              <a:rPr lang="cs-CZ" b="1" dirty="0"/>
              <a:t>– počátek sociologie</a:t>
            </a:r>
            <a:endParaRPr lang="cs-CZ" dirty="0"/>
          </a:p>
          <a:p>
            <a:r>
              <a:rPr lang="cs-CZ" dirty="0" smtClean="0"/>
              <a:t>racionalita vědy</a:t>
            </a:r>
          </a:p>
          <a:p>
            <a:r>
              <a:rPr lang="cs-CZ" dirty="0" smtClean="0"/>
              <a:t>inspirace přírodními vědami</a:t>
            </a:r>
          </a:p>
          <a:p>
            <a:r>
              <a:rPr lang="cs-CZ" dirty="0" smtClean="0"/>
              <a:t>př. </a:t>
            </a:r>
            <a:r>
              <a:rPr lang="cs-CZ" b="1" dirty="0" smtClean="0"/>
              <a:t>H. </a:t>
            </a:r>
            <a:r>
              <a:rPr lang="cs-CZ" b="1" dirty="0" err="1" smtClean="0"/>
              <a:t>Spencer</a:t>
            </a:r>
            <a:r>
              <a:rPr lang="cs-CZ" b="1" dirty="0" smtClean="0"/>
              <a:t> </a:t>
            </a:r>
            <a:r>
              <a:rPr lang="cs-CZ" dirty="0" smtClean="0"/>
              <a:t>– zakladatel sociální patologie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Auguste </a:t>
            </a:r>
            <a:r>
              <a:rPr lang="cs-CZ" b="1" dirty="0" err="1" smtClean="0">
                <a:solidFill>
                  <a:srgbClr val="00B050"/>
                </a:solidFill>
              </a:rPr>
              <a:t>Comte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(1798-1857)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4186238" cy="5143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zavedl a poprvé použil pojem sociologie, zakladatel oboru(</a:t>
            </a:r>
            <a:r>
              <a:rPr lang="cs-CZ" b="1" dirty="0" smtClean="0"/>
              <a:t>1837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sociologie má následovat vzor přírodních věd</a:t>
            </a:r>
          </a:p>
          <a:p>
            <a:r>
              <a:rPr lang="cs-CZ" dirty="0" smtClean="0"/>
              <a:t>má empiricky zkoumat společnost</a:t>
            </a:r>
          </a:p>
          <a:p>
            <a:r>
              <a:rPr lang="cs-CZ" dirty="0" smtClean="0"/>
              <a:t>na základě poznání společnosti lze pak společnost řídit</a:t>
            </a:r>
          </a:p>
          <a:p>
            <a:endParaRPr lang="cs-CZ" dirty="0"/>
          </a:p>
        </p:txBody>
      </p:sp>
      <p:pic>
        <p:nvPicPr>
          <p:cNvPr id="6148" name="Picture 4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428736"/>
            <a:ext cx="3500430" cy="5102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E. </a:t>
            </a:r>
            <a:r>
              <a:rPr lang="cs-CZ" b="1" dirty="0" err="1" smtClean="0">
                <a:solidFill>
                  <a:srgbClr val="00B050"/>
                </a:solidFill>
              </a:rPr>
              <a:t>Durkheim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(Francie, 1858–1917)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4043362" cy="492922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zasloužil se o definitivní ustavení sociologie jako samostatné vědní disciplíny</a:t>
            </a:r>
          </a:p>
          <a:p>
            <a:r>
              <a:rPr lang="cs-CZ" b="1" dirty="0" smtClean="0"/>
              <a:t>sociální fakta</a:t>
            </a:r>
          </a:p>
          <a:p>
            <a:r>
              <a:rPr lang="cs-CZ" b="1" dirty="0" smtClean="0"/>
              <a:t>anomie</a:t>
            </a:r>
          </a:p>
          <a:p>
            <a:r>
              <a:rPr lang="cs-CZ" dirty="0" smtClean="0"/>
              <a:t>sebevražda (</a:t>
            </a:r>
            <a:r>
              <a:rPr lang="cs-CZ" dirty="0" smtClean="0"/>
              <a:t>anomická, altruistická</a:t>
            </a:r>
            <a:r>
              <a:rPr lang="cs-CZ" dirty="0" smtClean="0"/>
              <a:t>, </a:t>
            </a:r>
            <a:r>
              <a:rPr lang="cs-CZ" dirty="0" smtClean="0"/>
              <a:t>egoistická, fatalistická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26626" name="Picture 2" descr="Výsledek obrázku pro Durkhe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500174"/>
            <a:ext cx="374049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M. Weber </a:t>
            </a:r>
            <a:r>
              <a:rPr lang="cs-CZ" dirty="0" smtClean="0"/>
              <a:t>(Německo, 1846-1920)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3829048" cy="5143536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společnost jako taková není přístupná přímému zkoumání</a:t>
            </a:r>
          </a:p>
          <a:p>
            <a:endParaRPr lang="cs-CZ" dirty="0" smtClean="0"/>
          </a:p>
          <a:p>
            <a:r>
              <a:rPr lang="cs-CZ" dirty="0" smtClean="0"/>
              <a:t>empiricky lze zkoumat pouze </a:t>
            </a:r>
            <a:r>
              <a:rPr lang="cs-CZ" b="1" dirty="0" smtClean="0"/>
              <a:t>sociální jednání </a:t>
            </a:r>
            <a:r>
              <a:rPr lang="cs-CZ" dirty="0" smtClean="0"/>
              <a:t>konkrétních lidí</a:t>
            </a:r>
          </a:p>
          <a:p>
            <a:endParaRPr lang="cs-CZ" dirty="0"/>
          </a:p>
        </p:txBody>
      </p:sp>
      <p:sp>
        <p:nvSpPr>
          <p:cNvPr id="27650" name="AutoShape 2" descr="Výsledek obrázku pro max we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2" name="AutoShape 4" descr="Výsledek obrázku pro max we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7654" name="Picture 6" descr="Výsledek obrázku pro max web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285860"/>
            <a:ext cx="3714776" cy="5174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Sociologie je věda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i="1" dirty="0" smtClean="0"/>
              <a:t>teoretická </a:t>
            </a:r>
            <a:r>
              <a:rPr lang="cs-CZ" b="1" dirty="0"/>
              <a:t>a </a:t>
            </a:r>
            <a:r>
              <a:rPr lang="cs-CZ" b="1" i="1" dirty="0"/>
              <a:t>empirická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snaží </a:t>
            </a:r>
            <a:r>
              <a:rPr lang="cs-CZ" dirty="0"/>
              <a:t>se zkoumané společenské vztahy popsat – </a:t>
            </a:r>
            <a:r>
              <a:rPr lang="cs-CZ" b="1" dirty="0"/>
              <a:t>část empirická </a:t>
            </a:r>
            <a:r>
              <a:rPr lang="cs-CZ" dirty="0"/>
              <a:t>(zkušenostní)</a:t>
            </a:r>
          </a:p>
          <a:p>
            <a:r>
              <a:rPr lang="cs-CZ" dirty="0" smtClean="0"/>
              <a:t>pokouší </a:t>
            </a:r>
            <a:r>
              <a:rPr lang="cs-CZ" dirty="0"/>
              <a:t>se společenské jevy, vztahy a procesy vysvětlit – </a:t>
            </a:r>
            <a:r>
              <a:rPr lang="cs-CZ" b="1" dirty="0"/>
              <a:t>část </a:t>
            </a:r>
            <a:r>
              <a:rPr lang="cs-CZ" b="1" dirty="0" smtClean="0"/>
              <a:t>teoretická</a:t>
            </a:r>
          </a:p>
          <a:p>
            <a:r>
              <a:rPr lang="cs-CZ" b="1" dirty="0" smtClean="0"/>
              <a:t>metodologie</a:t>
            </a:r>
          </a:p>
          <a:p>
            <a:endParaRPr lang="cs-CZ" dirty="0" smtClean="0"/>
          </a:p>
          <a:p>
            <a:pPr marL="176213" indent="-176213">
              <a:buNone/>
            </a:pPr>
            <a:r>
              <a:rPr lang="cs-CZ" dirty="0" smtClean="0"/>
              <a:t>→ pro sociologii platí pravidla vědeckého dokazování</a:t>
            </a:r>
          </a:p>
          <a:p>
            <a:pPr marL="176213" indent="-176213">
              <a:buNone/>
            </a:pPr>
            <a:r>
              <a:rPr lang="cs-CZ" dirty="0" smtClean="0"/>
              <a:t>→ snaha odhalit v individuálním životě nějaké obecnější struktury</a:t>
            </a:r>
          </a:p>
          <a:p>
            <a:pPr marL="176213" indent="-176213">
              <a:buNone/>
            </a:pPr>
            <a:r>
              <a:rPr lang="cs-CZ" dirty="0" smtClean="0"/>
              <a:t>→ dívání se na věci z nových úhlů pohledu</a:t>
            </a:r>
          </a:p>
          <a:p>
            <a:endParaRPr lang="cs-CZ" dirty="0" smtClean="0"/>
          </a:p>
          <a:p>
            <a:r>
              <a:rPr lang="cs-CZ" dirty="0" smtClean="0"/>
              <a:t>neustálé zpřesňování</a:t>
            </a:r>
          </a:p>
          <a:p>
            <a:r>
              <a:rPr lang="cs-CZ" dirty="0" smtClean="0"/>
              <a:t>vědecká debata </a:t>
            </a:r>
          </a:p>
          <a:p>
            <a:pPr indent="-77788">
              <a:buNone/>
            </a:pPr>
            <a:r>
              <a:rPr lang="cs-CZ" dirty="0" smtClean="0"/>
              <a:t>(př. výzkum kriminality)</a:t>
            </a:r>
          </a:p>
          <a:p>
            <a:pPr indent="-77788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Funkce sociologie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500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Dle </a:t>
            </a:r>
            <a:r>
              <a:rPr lang="cs-CZ" b="1" dirty="0" err="1" smtClean="0"/>
              <a:t>Giddense</a:t>
            </a:r>
            <a:r>
              <a:rPr lang="cs-CZ" b="1" dirty="0"/>
              <a:t> </a:t>
            </a:r>
            <a:r>
              <a:rPr lang="cs-CZ" b="1" dirty="0" smtClean="0"/>
              <a:t>sociologie </a:t>
            </a:r>
            <a:r>
              <a:rPr lang="cs-CZ" b="1" dirty="0"/>
              <a:t>může:</a:t>
            </a:r>
            <a:endParaRPr lang="cs-CZ" dirty="0"/>
          </a:p>
          <a:p>
            <a:r>
              <a:rPr lang="cs-CZ" dirty="0" smtClean="0"/>
              <a:t>Pomoci </a:t>
            </a:r>
            <a:r>
              <a:rPr lang="cs-CZ" dirty="0"/>
              <a:t>k poznání kulturních </a:t>
            </a:r>
            <a:r>
              <a:rPr lang="cs-CZ" dirty="0" smtClean="0"/>
              <a:t>rozdílů</a:t>
            </a:r>
            <a:endParaRPr lang="cs-CZ" dirty="0"/>
          </a:p>
          <a:p>
            <a:r>
              <a:rPr lang="cs-CZ" dirty="0" smtClean="0"/>
              <a:t>Být </a:t>
            </a:r>
            <a:r>
              <a:rPr lang="cs-CZ" dirty="0"/>
              <a:t>užitečná pro hodnocení úspěšnosti praktických </a:t>
            </a:r>
            <a:r>
              <a:rPr lang="cs-CZ" dirty="0" smtClean="0"/>
              <a:t>přístupů</a:t>
            </a:r>
            <a:endParaRPr lang="cs-CZ" dirty="0"/>
          </a:p>
          <a:p>
            <a:r>
              <a:rPr lang="cs-CZ" dirty="0" smtClean="0"/>
              <a:t>Napomoci </a:t>
            </a:r>
            <a:r>
              <a:rPr lang="cs-CZ" dirty="0"/>
              <a:t>k </a:t>
            </a:r>
            <a:r>
              <a:rPr lang="cs-CZ" dirty="0" smtClean="0"/>
              <a:t>sebepoznání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endParaRPr lang="cs-CZ" b="1" i="1" dirty="0"/>
          </a:p>
          <a:p>
            <a:pPr>
              <a:buNone/>
            </a:pPr>
            <a:r>
              <a:rPr lang="cs-CZ" b="1" i="1" dirty="0" smtClean="0"/>
              <a:t>Ch. W. </a:t>
            </a:r>
            <a:r>
              <a:rPr lang="cs-CZ" b="1" i="1" dirty="0" err="1" smtClean="0"/>
              <a:t>Mills</a:t>
            </a:r>
            <a:r>
              <a:rPr lang="cs-CZ" b="1" i="1" dirty="0" smtClean="0"/>
              <a:t>: sociologická imaginace</a:t>
            </a:r>
          </a:p>
          <a:p>
            <a:pPr marL="0" indent="0">
              <a:buNone/>
            </a:pPr>
            <a:r>
              <a:rPr lang="cs-CZ" dirty="0"/>
              <a:t>metoda spočívá v oproštění se od reality každodenního života a nahlédnutí na daný sociologický problém v širším </a:t>
            </a:r>
            <a:r>
              <a:rPr lang="cs-CZ" u="sng" dirty="0"/>
              <a:t>celospolečenském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u="sng" dirty="0" smtClean="0"/>
              <a:t>historickém kontextu</a:t>
            </a:r>
          </a:p>
          <a:p>
            <a:pPr marL="0" indent="0">
              <a:buNone/>
            </a:pPr>
            <a:endParaRPr lang="cs-CZ" sz="1500" b="1" i="1" dirty="0"/>
          </a:p>
          <a:p>
            <a:pPr marL="0" indent="0">
              <a:buNone/>
            </a:pPr>
            <a:r>
              <a:rPr lang="cs-CZ" dirty="0"/>
              <a:t>Jedná se </a:t>
            </a:r>
            <a:r>
              <a:rPr lang="cs-CZ" dirty="0" smtClean="0"/>
              <a:t>o </a:t>
            </a:r>
            <a:r>
              <a:rPr lang="cs-CZ" dirty="0"/>
              <a:t>použití imaginativního myšlení s cílem pochopit vztah mezi osobními problémy jedince a celospolečenskými procesy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767</Words>
  <Application>Microsoft Office PowerPoint</Application>
  <PresentationFormat>Předvádění na obrazovce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Co je to sociologie?</vt:lpstr>
      <vt:lpstr>Co je to společnost?</vt:lpstr>
      <vt:lpstr>VZNIK SOCIOLOGIE</vt:lpstr>
      <vt:lpstr>Auguste Comte (1798-1857)</vt:lpstr>
      <vt:lpstr>E. Durkheim (Francie, 1858–1917)</vt:lpstr>
      <vt:lpstr>M. Weber (Německo, 1846-1920)</vt:lpstr>
      <vt:lpstr>Sociologie je věda  teoretická a empirická</vt:lpstr>
      <vt:lpstr>Funkce sociologie</vt:lpstr>
      <vt:lpstr>Sociologie je vědou multiparadigmatickou</vt:lpstr>
      <vt:lpstr>Sociální konstruktivisus:  Peter Berger a Thomas Luckmann</vt:lpstr>
      <vt:lpstr>Sociologie je věda multidisciplinární</vt:lpstr>
      <vt:lpstr>Sociologie jako věda</vt:lpstr>
      <vt:lpstr>Snímek 14</vt:lpstr>
      <vt:lpstr>Weber – pojetí sociologie jako vědy </vt:lpstr>
      <vt:lpstr>Snímek 16</vt:lpstr>
      <vt:lpstr>Giddens – shrnutí součastníka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VeroNika</dc:creator>
  <cp:lastModifiedBy>VeroNika</cp:lastModifiedBy>
  <cp:revision>66</cp:revision>
  <dcterms:created xsi:type="dcterms:W3CDTF">2017-02-12T14:27:05Z</dcterms:created>
  <dcterms:modified xsi:type="dcterms:W3CDTF">2018-03-09T15:05:36Z</dcterms:modified>
</cp:coreProperties>
</file>