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96" r:id="rId3"/>
    <p:sldMasterId id="2147483708" r:id="rId4"/>
    <p:sldMasterId id="2147483720" r:id="rId5"/>
    <p:sldMasterId id="2147483732" r:id="rId6"/>
    <p:sldMasterId id="2147483744" r:id="rId7"/>
    <p:sldMasterId id="2147483756" r:id="rId8"/>
    <p:sldMasterId id="2147483768" r:id="rId9"/>
    <p:sldMasterId id="2147483780" r:id="rId10"/>
    <p:sldMasterId id="2147483792" r:id="rId11"/>
    <p:sldMasterId id="2147483804" r:id="rId12"/>
  </p:sldMasterIdLst>
  <p:sldIdLst>
    <p:sldId id="258" r:id="rId13"/>
    <p:sldId id="259" r:id="rId14"/>
    <p:sldId id="260" r:id="rId15"/>
    <p:sldId id="261" r:id="rId16"/>
    <p:sldId id="263" r:id="rId17"/>
    <p:sldId id="264" r:id="rId18"/>
    <p:sldId id="265" r:id="rId19"/>
    <p:sldId id="266" r:id="rId20"/>
    <p:sldId id="267" r:id="rId21"/>
    <p:sldId id="268" r:id="rId22"/>
    <p:sldId id="269" r:id="rId23"/>
    <p:sldId id="270" r:id="rId24"/>
    <p:sldId id="271" r:id="rId25"/>
    <p:sldId id="272" r:id="rId26"/>
    <p:sldId id="273" r:id="rId27"/>
    <p:sldId id="274" r:id="rId28"/>
    <p:sldId id="275" r:id="rId29"/>
    <p:sldId id="276" r:id="rId3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slide" Target="slides/slide17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81E6F-3E17-4058-B0C9-830D4779A12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313BE-4DE5-460A-AA2B-78A161CB04F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2555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7259A-AF22-4CB6-9ABC-6C55F53DCD4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EBC6E-C114-493A-927B-386861A5D41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033917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BD9B0-3360-44EB-A5F9-93A89A616AD5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056030"/>
      </p:ext>
    </p:extLst>
  </p:cSld>
  <p:clrMapOvr>
    <a:masterClrMapping/>
  </p:clrMapOvr>
  <p:transition>
    <p:zoom dir="in"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F8770B4-96E3-44CB-BFC6-52081853C2FD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2934205"/>
      </p:ext>
    </p:extLst>
  </p:cSld>
  <p:clrMapOvr>
    <a:masterClrMapping/>
  </p:clrMapOvr>
  <p:transition>
    <p:zoom dir="in"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C760F8-3DED-49FE-BDAE-F73D75A0B792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539186"/>
      </p:ext>
    </p:extLst>
  </p:cSld>
  <p:clrMapOvr>
    <a:masterClrMapping/>
  </p:clrMapOvr>
  <p:transition>
    <p:zoom dir="in"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B9D84C-80EC-4DA0-8BC8-29CDC5BB802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136823"/>
      </p:ext>
    </p:extLst>
  </p:cSld>
  <p:clrMapOvr>
    <a:masterClrMapping/>
  </p:clrMapOvr>
  <p:transition>
    <p:zoom dir="in"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0C3BF5-EE28-49F3-8907-12A56D57B9C1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9184207"/>
      </p:ext>
    </p:extLst>
  </p:cSld>
  <p:clrMapOvr>
    <a:masterClrMapping/>
  </p:clrMapOvr>
  <p:transition>
    <p:zoom dir="in"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179781-F029-4776-9CC7-FD5A604210C8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0248464"/>
      </p:ext>
    </p:extLst>
  </p:cSld>
  <p:clrMapOvr>
    <a:masterClrMapping/>
  </p:clrMapOvr>
  <p:transition>
    <p:zoom dir="in"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08CBB-DBB0-4CC2-8B19-58B9FC1DD2BA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8729989"/>
      </p:ext>
    </p:extLst>
  </p:cSld>
  <p:clrMapOvr>
    <a:masterClrMapping/>
  </p:clrMapOvr>
  <p:transition>
    <p:zoom dir="in"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0D2A4A-F6F3-4F95-AD57-C8D0AFD51F6B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2387431"/>
      </p:ext>
    </p:extLst>
  </p:cSld>
  <p:clrMapOvr>
    <a:masterClrMapping/>
  </p:clrMapOvr>
  <p:transition>
    <p:zoom dir="in"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C84B80-A123-40E4-9C80-12D226374933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3521165"/>
      </p:ext>
    </p:extLst>
  </p:cSld>
  <p:clrMapOvr>
    <a:masterClrMapping/>
  </p:clrMapOvr>
  <p:transition>
    <p:zoom dir="in"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D3D3A7-ABDC-4F48-B2D1-3E3F7F298B1E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5187834"/>
      </p:ext>
    </p:extLst>
  </p:cSld>
  <p:clrMapOvr>
    <a:masterClrMapping/>
  </p:clrMapOvr>
  <p:transition>
    <p:zoom dir="in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B8FDA-D9AE-4855-B1DE-1B7314D4A3E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A6B7B-EC9A-47CA-94D6-E39340090B8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3080393"/>
      </p:ext>
    </p:extLst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AB4981-BEE8-460A-98DB-6A76532A3389}" type="slidenum">
              <a:rPr lang="cs-CZ" altLang="cs-CZ">
                <a:solidFill>
                  <a:srgbClr val="000000"/>
                </a:solidFill>
              </a:rPr>
              <a:pPr/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1147117"/>
      </p:ext>
    </p:extLst>
  </p:cSld>
  <p:clrMapOvr>
    <a:masterClrMapping/>
  </p:clrMapOvr>
  <p:transition>
    <p:zoom dir="in"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81E6F-3E17-4058-B0C9-830D4779A12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313BE-4DE5-460A-AA2B-78A161CB04F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8957547"/>
      </p:ext>
    </p:extLst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C3080-7D1C-45E6-9D0E-2B6722A1E03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CCD53-05B8-4555-88B7-40552E35110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1978319"/>
      </p:ext>
    </p:extLst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4702E-BF43-48AC-8249-30052DAB0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2B15B-29D2-4F21-A699-8AD13966BAE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9695437"/>
      </p:ext>
    </p:extLst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DBD0A-7E37-42BC-98D6-C846EAEF05F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772E9-9904-42A7-8B4F-CFC232C2CEC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9493000"/>
      </p:ext>
    </p:extLst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ECAD5-7A62-4229-B5F5-FAB79AFFD67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D651D-C71C-4ABD-9710-A88CD5944C7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7214256"/>
      </p:ext>
    </p:extLst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9BE06-5C48-41D8-BF75-9B953EBB538E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B394-3B99-409F-868C-14942140C62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386113"/>
      </p:ext>
    </p:extLst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A8C48-405B-4A68-B0AF-2AB1C1FD5ED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8A782-9434-4B35-8064-992369436527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9222272"/>
      </p:ext>
    </p:extLst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A1207-F879-47BC-8149-39368EA1B68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E6DBC-4535-4389-8161-ACDE43CF774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3626604"/>
      </p:ext>
    </p:extLst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71A89-32EB-4CD2-B768-94677F071C7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43FD5-C2FE-40FC-819D-05E3D1F4D34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61215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81E6F-3E17-4058-B0C9-830D4779A12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313BE-4DE5-460A-AA2B-78A161CB04F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2749194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7259A-AF22-4CB6-9ABC-6C55F53DCD4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EBC6E-C114-493A-927B-386861A5D41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3279527"/>
      </p:ext>
    </p:extLst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B8FDA-D9AE-4855-B1DE-1B7314D4A3E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A6B7B-EC9A-47CA-94D6-E39340090B8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151865"/>
      </p:ext>
    </p:extLst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81E6F-3E17-4058-B0C9-830D4779A12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313BE-4DE5-460A-AA2B-78A161CB04F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7144677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C3080-7D1C-45E6-9D0E-2B6722A1E03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CCD53-05B8-4555-88B7-40552E35110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4897331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4702E-BF43-48AC-8249-30052DAB0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2B15B-29D2-4F21-A699-8AD13966BAE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784096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DBD0A-7E37-42BC-98D6-C846EAEF05F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772E9-9904-42A7-8B4F-CFC232C2CEC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457805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ECAD5-7A62-4229-B5F5-FAB79AFFD67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D651D-C71C-4ABD-9710-A88CD5944C7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596896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9BE06-5C48-41D8-BF75-9B953EBB538E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B394-3B99-409F-868C-14942140C62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2694725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A8C48-405B-4A68-B0AF-2AB1C1FD5ED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8A782-9434-4B35-8064-992369436527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2826226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A1207-F879-47BC-8149-39368EA1B68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E6DBC-4535-4389-8161-ACDE43CF774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63346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C3080-7D1C-45E6-9D0E-2B6722A1E03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CCD53-05B8-4555-88B7-40552E35110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5259270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71A89-32EB-4CD2-B768-94677F071C7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43FD5-C2FE-40FC-819D-05E3D1F4D34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4392162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7259A-AF22-4CB6-9ABC-6C55F53DCD4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EBC6E-C114-493A-927B-386861A5D41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60777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B8FDA-D9AE-4855-B1DE-1B7314D4A3E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A6B7B-EC9A-47CA-94D6-E39340090B8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499819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4702E-BF43-48AC-8249-30052DAB0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2B15B-29D2-4F21-A699-8AD13966BAE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28925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DBD0A-7E37-42BC-98D6-C846EAEF05F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772E9-9904-42A7-8B4F-CFC232C2CEC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990176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ECAD5-7A62-4229-B5F5-FAB79AFFD67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D651D-C71C-4ABD-9710-A88CD5944C7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04351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9BE06-5C48-41D8-BF75-9B953EBB538E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B394-3B99-409F-868C-14942140C62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30630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A8C48-405B-4A68-B0AF-2AB1C1FD5ED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8A782-9434-4B35-8064-992369436527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95873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A1207-F879-47BC-8149-39368EA1B68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E6DBC-4535-4389-8161-ACDE43CF774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9658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C3080-7D1C-45E6-9D0E-2B6722A1E03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CCD53-05B8-4555-88B7-40552E35110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83850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71A89-32EB-4CD2-B768-94677F071C7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43FD5-C2FE-40FC-819D-05E3D1F4D34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778147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7259A-AF22-4CB6-9ABC-6C55F53DCD4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EBC6E-C114-493A-927B-386861A5D41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845419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B8FDA-D9AE-4855-B1DE-1B7314D4A3E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A6B7B-EC9A-47CA-94D6-E39340090B8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86957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81651-61BD-4D14-8174-476DCC131A0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49F28-2FEA-42FD-BC90-37C9CF3AC84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54700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4B287-862D-42B8-AF98-B50EA5CAB86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EBBF7-8FCF-486D-9E9C-4FC48967E4A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94968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DF03-5C11-46DE-BBFA-FF5F5469737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C614F-E4A9-42D6-8224-3BAC13FCC0F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819396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E31F5-6B31-42F3-A971-BF5DFA08DC4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A4B92-1863-435B-8CA4-56F566C1521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72409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F2EA3-EEAB-4CA3-B08B-74CC65B5C26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E663D-9CEF-406D-A4AE-43CDAD4C190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9049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07006-F14D-4170-A9AC-EEF069C477F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20F9B-0969-4853-86AE-B18364AF381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903102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5AA93-28B2-4B78-8F17-BB5101328C8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97A74-7D25-4E94-BCBB-69478F65084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5551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4702E-BF43-48AC-8249-30052DAB0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2B15B-29D2-4F21-A699-8AD13966BAE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68747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29D73-130B-4CF7-958A-B9518F44A39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31E51-2F9C-41AF-BF92-5B136734E78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83400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C2A03-B801-4167-B869-04197D984AD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1B3F0-7B5F-43EA-8DD0-5465C41564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49739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DBBCE-9809-44CB-BD36-309E0577C54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69D97-7ED0-4883-8D5A-A24BDBB8EA8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933831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818A2-E75A-4ADE-966A-689D82BEE62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73C0C-AE9E-4905-B9E1-C85BB108FCF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96178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2FD2A79-6C64-4834-915F-31FA5440E87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9044321"/>
      </p:ext>
    </p:extLst>
  </p:cSld>
  <p:clrMapOvr>
    <a:masterClrMapping/>
  </p:clrMapOvr>
  <p:transition>
    <p:checker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ADF45F-FD93-482F-BB9D-1EF553FE8738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973898"/>
      </p:ext>
    </p:extLst>
  </p:cSld>
  <p:clrMapOvr>
    <a:masterClrMapping/>
  </p:clrMapOvr>
  <p:transition>
    <p:checker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36CDD8-0C72-4A4C-A60A-20AE1C17AB91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4301802"/>
      </p:ext>
    </p:extLst>
  </p:cSld>
  <p:clrMapOvr>
    <a:masterClrMapping/>
  </p:clrMapOvr>
  <p:transition>
    <p:checker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7B8D4D-ED36-40DE-BFDD-768A6695C94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752597"/>
      </p:ext>
    </p:extLst>
  </p:cSld>
  <p:clrMapOvr>
    <a:masterClrMapping/>
  </p:clrMapOvr>
  <p:transition>
    <p:checker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071FDB-8937-4307-A2E7-631D05563495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8346553"/>
      </p:ext>
    </p:extLst>
  </p:cSld>
  <p:clrMapOvr>
    <a:masterClrMapping/>
  </p:clrMapOvr>
  <p:transition>
    <p:checker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7C3721-D225-45DD-A9FF-FC0987C3A56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7579095"/>
      </p:ext>
    </p:extLst>
  </p:cSld>
  <p:clrMapOvr>
    <a:masterClrMapping/>
  </p:clrMapOvr>
  <p:transition>
    <p:checker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DBD0A-7E37-42BC-98D6-C846EAEF05F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772E9-9904-42A7-8B4F-CFC232C2CEC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34142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6D08D3-E2F3-4AED-9A94-8F13E7F3834B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494596"/>
      </p:ext>
    </p:extLst>
  </p:cSld>
  <p:clrMapOvr>
    <a:masterClrMapping/>
  </p:clrMapOvr>
  <p:transition>
    <p:checker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E5F6CD-21C9-4B81-86FB-A753F0A61E64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453109"/>
      </p:ext>
    </p:extLst>
  </p:cSld>
  <p:clrMapOvr>
    <a:masterClrMapping/>
  </p:clrMapOvr>
  <p:transition>
    <p:checker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090F14-FA2C-4A30-A39E-E534BDDFB23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982906"/>
      </p:ext>
    </p:extLst>
  </p:cSld>
  <p:clrMapOvr>
    <a:masterClrMapping/>
  </p:clrMapOvr>
  <p:transition>
    <p:checker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19C5CA-6457-477C-86C3-4365D371E2A9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7530757"/>
      </p:ext>
    </p:extLst>
  </p:cSld>
  <p:clrMapOvr>
    <a:masterClrMapping/>
  </p:clrMapOvr>
  <p:transition>
    <p:checker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AACEA5-A01B-4C6D-BD9C-8A56B4072EE6}" type="slidenum">
              <a:rPr lang="cs-CZ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4726187"/>
      </p:ext>
    </p:extLst>
  </p:cSld>
  <p:clrMapOvr>
    <a:masterClrMapping/>
  </p:clrMapOvr>
  <p:transition>
    <p:checker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81651-61BD-4D14-8174-476DCC131A0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49F28-2FEA-42FD-BC90-37C9CF3AC84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1244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4B287-862D-42B8-AF98-B50EA5CAB86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EBBF7-8FCF-486D-9E9C-4FC48967E4A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82134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DF03-5C11-46DE-BBFA-FF5F5469737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C614F-E4A9-42D6-8224-3BAC13FCC0F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408546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E31F5-6B31-42F3-A971-BF5DFA08DC4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A4B92-1863-435B-8CA4-56F566C1521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731282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F2EA3-EEAB-4CA3-B08B-74CC65B5C26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E663D-9CEF-406D-A4AE-43CDAD4C190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2424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ECAD5-7A62-4229-B5F5-FAB79AFFD67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D651D-C71C-4ABD-9710-A88CD5944C7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362468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07006-F14D-4170-A9AC-EEF069C477F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20F9B-0969-4853-86AE-B18364AF381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1196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5AA93-28B2-4B78-8F17-BB5101328C8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97A74-7D25-4E94-BCBB-69478F65084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33979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29D73-130B-4CF7-958A-B9518F44A39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31E51-2F9C-41AF-BF92-5B136734E78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0957113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C2A03-B801-4167-B869-04197D984AD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1B3F0-7B5F-43EA-8DD0-5465C41564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374138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DBBCE-9809-44CB-BD36-309E0577C54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69D97-7ED0-4883-8D5A-A24BDBB8EA8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72346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818A2-E75A-4ADE-966A-689D82BEE62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73C0C-AE9E-4905-B9E1-C85BB108FCF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5202839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81651-61BD-4D14-8174-476DCC131A0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49F28-2FEA-42FD-BC90-37C9CF3AC84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7739928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4B287-862D-42B8-AF98-B50EA5CAB86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EBBF7-8FCF-486D-9E9C-4FC48967E4A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277485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DF03-5C11-46DE-BBFA-FF5F5469737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C614F-E4A9-42D6-8224-3BAC13FCC0F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50411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E31F5-6B31-42F3-A971-BF5DFA08DC4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A4B92-1863-435B-8CA4-56F566C1521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3803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9BE06-5C48-41D8-BF75-9B953EBB538E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B394-3B99-409F-868C-14942140C62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85686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F2EA3-EEAB-4CA3-B08B-74CC65B5C26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E663D-9CEF-406D-A4AE-43CDAD4C190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9712879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07006-F14D-4170-A9AC-EEF069C477F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20F9B-0969-4853-86AE-B18364AF381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8977030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5AA93-28B2-4B78-8F17-BB5101328C8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97A74-7D25-4E94-BCBB-69478F65084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4820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29D73-130B-4CF7-958A-B9518F44A39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31E51-2F9C-41AF-BF92-5B136734E78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497381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C2A03-B801-4167-B869-04197D984AD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1B3F0-7B5F-43EA-8DD0-5465C41564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56899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DBBCE-9809-44CB-BD36-309E0577C54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69D97-7ED0-4883-8D5A-A24BDBB8EA8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877017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818A2-E75A-4ADE-966A-689D82BEE62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73C0C-AE9E-4905-B9E1-C85BB108FCF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200470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781651-61BD-4D14-8174-476DCC131A0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49F28-2FEA-42FD-BC90-37C9CF3AC84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75069817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4B287-862D-42B8-AF98-B50EA5CAB86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6EBBF7-8FCF-486D-9E9C-4FC48967E4A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71920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91DF03-5C11-46DE-BBFA-FF5F5469737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3C614F-E4A9-42D6-8224-3BAC13FCC0F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94547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A8C48-405B-4A68-B0AF-2AB1C1FD5ED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8A782-9434-4B35-8064-992369436527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9553758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AE31F5-6B31-42F3-A971-BF5DFA08DC4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A4B92-1863-435B-8CA4-56F566C1521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84139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F2EA3-EEAB-4CA3-B08B-74CC65B5C26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E663D-9CEF-406D-A4AE-43CDAD4C190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94525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207006-F14D-4170-A9AC-EEF069C477F6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920F9B-0969-4853-86AE-B18364AF381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872390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75AA93-28B2-4B78-8F17-BB5101328C8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697A74-7D25-4E94-BCBB-69478F65084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7417289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029D73-130B-4CF7-958A-B9518F44A395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31E51-2F9C-41AF-BF92-5B136734E78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2916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AC2A03-B801-4167-B869-04197D984AD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81B3F0-7B5F-43EA-8DD0-5465C415646D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7791527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DBBCE-9809-44CB-BD36-309E0577C54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669D97-7ED0-4883-8D5A-A24BDBB8EA81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16154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8818A2-E75A-4ADE-966A-689D82BEE623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2E73C0C-AE9E-4905-B9E1-C85BB108FCFB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345589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81E6F-3E17-4058-B0C9-830D4779A12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313BE-4DE5-460A-AA2B-78A161CB04F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093274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C3080-7D1C-45E6-9D0E-2B6722A1E03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CCD53-05B8-4555-88B7-40552E35110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827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A1207-F879-47BC-8149-39368EA1B68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E6DBC-4535-4389-8161-ACDE43CF774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862468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4702E-BF43-48AC-8249-30052DAB0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2B15B-29D2-4F21-A699-8AD13966BAE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7830194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DBD0A-7E37-42BC-98D6-C846EAEF05F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772E9-9904-42A7-8B4F-CFC232C2CEC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226080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ECAD5-7A62-4229-B5F5-FAB79AFFD67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D651D-C71C-4ABD-9710-A88CD5944C7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000915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9BE06-5C48-41D8-BF75-9B953EBB538E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B394-3B99-409F-868C-14942140C62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06122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A8C48-405B-4A68-B0AF-2AB1C1FD5ED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8A782-9434-4B35-8064-992369436527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7062629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A1207-F879-47BC-8149-39368EA1B68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E6DBC-4535-4389-8161-ACDE43CF774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561458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71A89-32EB-4CD2-B768-94677F071C7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43FD5-C2FE-40FC-819D-05E3D1F4D34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7972520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7259A-AF22-4CB6-9ABC-6C55F53DCD4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EBC6E-C114-493A-927B-386861A5D41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44058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B8FDA-D9AE-4855-B1DE-1B7314D4A3E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A6B7B-EC9A-47CA-94D6-E39340090B8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1715591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F81E6F-3E17-4058-B0C9-830D4779A12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3313BE-4DE5-460A-AA2B-78A161CB04F2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496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71A89-32EB-4CD2-B768-94677F071C7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43FD5-C2FE-40FC-819D-05E3D1F4D34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4165159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DC3080-7D1C-45E6-9D0E-2B6722A1E03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8CCD53-05B8-4555-88B7-40552E35110A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9613148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44702E-BF43-48AC-8249-30052DAB005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2B15B-29D2-4F21-A699-8AD13966BAE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2599319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6DBD0A-7E37-42BC-98D6-C846EAEF05FC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0772E9-9904-42A7-8B4F-CFC232C2CEC8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8892492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7ECAD5-7A62-4229-B5F5-FAB79AFFD67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9D651D-C71C-4ABD-9710-A88CD5944C7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1739251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59BE06-5C48-41D8-BF75-9B953EBB538E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5B394-3B99-409F-868C-14942140C623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235002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A8C48-405B-4A68-B0AF-2AB1C1FD5ED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8A782-9434-4B35-8064-992369436527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5600668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0A1207-F879-47BC-8149-39368EA1B682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7E6DBC-4535-4389-8161-ACDE43CF7744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9396897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 smtClean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871A89-32EB-4CD2-B768-94677F071C71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543FD5-C2FE-40FC-819D-05E3D1F4D345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4256355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07259A-AF22-4CB6-9ABC-6C55F53DCD4F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DEBC6E-C114-493A-927B-386861A5D41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1097659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CB8FDA-D9AE-4855-B1DE-1B7314D4A3E8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AA6B7B-EC9A-47CA-94D6-E39340090B8E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3042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C3B467-F317-4DD5-84BD-48207F3E526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A6133D-D857-4D96-BFF7-DB6D60A80CF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295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3827A1D4-F191-4F58-A439-97FEAAF8880D}" type="slidenum">
              <a:rPr lang="cs-CZ" alt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cs-CZ" alt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5426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ransition>
    <p:zoom dir="in"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C3B467-F317-4DD5-84BD-48207F3E526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A6133D-D857-4D96-BFF7-DB6D60A80CF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1189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C3B467-F317-4DD5-84BD-48207F3E526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A6133D-D857-4D96-BFF7-DB6D60A80CF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31905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C3B467-F317-4DD5-84BD-48207F3E526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A6133D-D857-4D96-BFF7-DB6D60A80CF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39552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1228C3-5EBD-4A0A-976B-A4F429F4AA1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88C752-3CF3-43A0-8622-28756C760F4F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27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BA78537-48CB-43DB-89BE-718420DA1579}" type="slidenum">
              <a:rPr lang="cs-CZ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88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checker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1228C3-5EBD-4A0A-976B-A4F429F4AA1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88C752-3CF3-43A0-8622-28756C760F4F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69021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1228C3-5EBD-4A0A-976B-A4F429F4AA1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88C752-3CF3-43A0-8622-28756C760F4F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241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81228C3-5EBD-4A0A-976B-A4F429F4AA19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B88C752-3CF3-43A0-8622-28756C760F4F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833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C3B467-F317-4DD5-84BD-48207F3E526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A6133D-D857-4D96-BFF7-DB6D60A80CF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65548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 předlohy nadpisů.</a:t>
            </a:r>
          </a:p>
        </p:txBody>
      </p:sp>
      <p:sp>
        <p:nvSpPr>
          <p:cNvPr id="2051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Klepnutím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2C3B467-F317-4DD5-84BD-48207F3E5264}" type="datetimeFigureOut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1. 5. 2017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0A6133D-D857-4D96-BFF7-DB6D60A80CFC}" type="slidenum">
              <a:rPr lang="cs-CZ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cs-C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05936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0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06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Metabolismus" TargetMode="External"/><Relationship Id="rId2" Type="http://schemas.openxmlformats.org/officeDocument/2006/relationships/hyperlink" Target="http://cs.wikipedia.org/w/index.php?title=Podn%C4%9Bt&amp;action=edit&amp;redlink=1" TargetMode="External"/><Relationship Id="rId1" Type="http://schemas.openxmlformats.org/officeDocument/2006/relationships/slideLayout" Target="../slideLayouts/slideLayout117.xml"/><Relationship Id="rId6" Type="http://schemas.openxmlformats.org/officeDocument/2006/relationships/hyperlink" Target="http://cs.wikipedia.org/wiki/Vzruch" TargetMode="External"/><Relationship Id="rId5" Type="http://schemas.openxmlformats.org/officeDocument/2006/relationships/hyperlink" Target="http://cs.wikipedia.org/wiki/Neuron" TargetMode="External"/><Relationship Id="rId4" Type="http://schemas.openxmlformats.org/officeDocument/2006/relationships/hyperlink" Target="http://cs.wikipedia.org/wiki/Vl%C3%A1kno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Reflex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Základní jednotkou nervové činnosti je </a:t>
            </a:r>
            <a:r>
              <a:rPr lang="cs-CZ" altLang="cs-CZ" smtClean="0">
                <a:solidFill>
                  <a:srgbClr val="FF0000"/>
                </a:solidFill>
              </a:rPr>
              <a:t>reflex</a:t>
            </a:r>
            <a:r>
              <a:rPr lang="cs-CZ" altLang="cs-CZ" smtClean="0"/>
              <a:t>. Reflexy dělíme na </a:t>
            </a:r>
            <a:r>
              <a:rPr lang="cs-CZ" altLang="cs-CZ" smtClean="0">
                <a:solidFill>
                  <a:srgbClr val="FF0000"/>
                </a:solidFill>
              </a:rPr>
              <a:t>vrozené</a:t>
            </a:r>
            <a:r>
              <a:rPr lang="cs-CZ" altLang="cs-CZ" smtClean="0"/>
              <a:t> (nepodmíněné) a </a:t>
            </a:r>
            <a:r>
              <a:rPr lang="cs-CZ" altLang="cs-CZ" smtClean="0">
                <a:solidFill>
                  <a:srgbClr val="FF0000"/>
                </a:solidFill>
              </a:rPr>
              <a:t>získané</a:t>
            </a:r>
            <a:r>
              <a:rPr lang="cs-CZ" altLang="cs-CZ" smtClean="0"/>
              <a:t> (podmíněné). Nepodmíněné reflexy zajišťují </a:t>
            </a:r>
            <a:r>
              <a:rPr lang="cs-CZ" altLang="cs-CZ" smtClean="0">
                <a:solidFill>
                  <a:srgbClr val="FF0000"/>
                </a:solidFill>
              </a:rPr>
              <a:t>nižší</a:t>
            </a:r>
            <a:r>
              <a:rPr lang="cs-CZ" altLang="cs-CZ" smtClean="0"/>
              <a:t> nervovou činnost, podmíněné reflexy </a:t>
            </a:r>
            <a:r>
              <a:rPr lang="cs-CZ" altLang="cs-CZ" smtClean="0">
                <a:solidFill>
                  <a:srgbClr val="FF0000"/>
                </a:solidFill>
              </a:rPr>
              <a:t>vyšší</a:t>
            </a:r>
            <a:r>
              <a:rPr lang="cs-CZ" altLang="cs-CZ" smtClean="0"/>
              <a:t> nervovou činnost. </a:t>
            </a:r>
          </a:p>
        </p:txBody>
      </p:sp>
    </p:spTree>
    <p:extLst>
      <p:ext uri="{BB962C8B-B14F-4D97-AF65-F5344CB8AC3E}">
        <p14:creationId xmlns:p14="http://schemas.microsoft.com/office/powerpoint/2010/main" val="18316469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Reflex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9745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smtClean="0"/>
              <a:t>Činnost </a:t>
            </a:r>
            <a:r>
              <a:rPr lang="cs-CZ" altLang="cs-CZ" sz="2800" b="1" smtClean="0"/>
              <a:t>nervové soustavy</a:t>
            </a:r>
            <a:r>
              <a:rPr lang="cs-CZ" altLang="cs-CZ" sz="2800" smtClean="0"/>
              <a:t> je spjata s činností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b="1" smtClean="0"/>
              <a:t>smyslových orgánů</a:t>
            </a:r>
            <a:r>
              <a:rPr lang="cs-CZ" altLang="cs-CZ" sz="2800" smtClean="0"/>
              <a:t> - čidel. Ty zprostředkovávají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smtClean="0"/>
              <a:t>CNS informace o </a:t>
            </a:r>
            <a:r>
              <a:rPr lang="cs-CZ" altLang="cs-CZ" sz="2800" b="1" smtClean="0"/>
              <a:t>vnějším i vnitřním</a:t>
            </a:r>
            <a:r>
              <a:rPr lang="cs-CZ" altLang="cs-CZ" sz="2800" smtClean="0"/>
              <a:t> prostředí.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smtClean="0"/>
              <a:t>Stavba smyslového ústrojí: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b="1" smtClean="0"/>
              <a:t>Receptor</a:t>
            </a:r>
            <a:r>
              <a:rPr lang="cs-CZ" altLang="cs-CZ" sz="2800" smtClean="0"/>
              <a:t> – periferní analyzátor,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dostředivá nervová dráha,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korové projekční centrum  – </a:t>
            </a:r>
            <a:r>
              <a:rPr lang="cs-CZ" altLang="cs-CZ" sz="2800" b="1" smtClean="0"/>
              <a:t>korový </a:t>
            </a:r>
            <a:r>
              <a:rPr lang="cs-CZ" altLang="cs-CZ" sz="2800" smtClean="0"/>
              <a:t>analyzátor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smtClean="0"/>
              <a:t>Hlavní funkcí receptorů je </a:t>
            </a:r>
            <a:r>
              <a:rPr lang="cs-CZ" altLang="cs-CZ" sz="2800" b="1" smtClean="0"/>
              <a:t>přijímání </a:t>
            </a:r>
            <a:r>
              <a:rPr lang="cs-CZ" altLang="cs-CZ" sz="2800" smtClean="0"/>
              <a:t>podnětů.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smtClean="0"/>
              <a:t>Počitek – vjem a poznání vzniká však až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smtClean="0"/>
              <a:t>v </a:t>
            </a:r>
            <a:r>
              <a:rPr lang="cs-CZ" altLang="cs-CZ" sz="2800" b="1" smtClean="0"/>
              <a:t>mozkové kůře</a:t>
            </a:r>
            <a:r>
              <a:rPr lang="cs-CZ" altLang="cs-CZ" sz="2800" smtClean="0"/>
              <a:t> . </a:t>
            </a:r>
          </a:p>
        </p:txBody>
      </p:sp>
    </p:spTree>
    <p:extLst>
      <p:ext uri="{BB962C8B-B14F-4D97-AF65-F5344CB8AC3E}">
        <p14:creationId xmlns:p14="http://schemas.microsoft.com/office/powerpoint/2010/main" val="315075350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Otázky: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cs-CZ" altLang="cs-CZ" sz="2800" smtClean="0"/>
              <a:t>Co je to reflex?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altLang="cs-CZ" sz="2800" smtClean="0"/>
              <a:t>je reakce organizmu na podráždění zprostředkovaná nervovou soustavou.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cs-CZ" altLang="cs-CZ" sz="2800" smtClean="0"/>
              <a:t>Co je to reflexní oblouk?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altLang="cs-CZ" sz="2800" smtClean="0"/>
              <a:t>je dráha, po které je veden vzruch od receptoru přes nervové ústředí k výkonnému orgánu.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r>
              <a:rPr lang="cs-CZ" altLang="cs-CZ" sz="2800" smtClean="0"/>
              <a:t>Jaký je základní biologický význam reflexů?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altLang="cs-CZ" sz="2800" smtClean="0"/>
              <a:t>umožňují adaptaci organizmu na změny prostředí. </a:t>
            </a:r>
          </a:p>
        </p:txBody>
      </p:sp>
    </p:spTree>
    <p:extLst>
      <p:ext uri="{BB962C8B-B14F-4D97-AF65-F5344CB8AC3E}">
        <p14:creationId xmlns:p14="http://schemas.microsoft.com/office/powerpoint/2010/main" val="376581901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Line 15"/>
          <p:cNvSpPr>
            <a:spLocks noChangeShapeType="1"/>
          </p:cNvSpPr>
          <p:nvPr/>
        </p:nvSpPr>
        <p:spPr bwMode="auto">
          <a:xfrm flipV="1">
            <a:off x="684213" y="2060575"/>
            <a:ext cx="720725" cy="936625"/>
          </a:xfrm>
          <a:prstGeom prst="line">
            <a:avLst/>
          </a:prstGeom>
          <a:noFill/>
          <a:ln w="76200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17412" name="Rectangle 4"/>
          <p:cNvSpPr>
            <a:spLocks noGrp="1" noChangeArrowheads="1"/>
          </p:cNvSpPr>
          <p:nvPr>
            <p:ph type="title"/>
          </p:nvPr>
        </p:nvSpPr>
        <p:spPr>
          <a:xfrm>
            <a:off x="3563938" y="3357563"/>
            <a:ext cx="1882775" cy="57626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400" smtClean="0"/>
              <a:t>Reflexní </a:t>
            </a:r>
            <a:br>
              <a:rPr lang="cs-CZ" sz="2400" smtClean="0"/>
            </a:br>
            <a:r>
              <a:rPr lang="cs-CZ" sz="2400" smtClean="0"/>
              <a:t>oblouk</a:t>
            </a:r>
          </a:p>
        </p:txBody>
      </p:sp>
      <p:grpSp>
        <p:nvGrpSpPr>
          <p:cNvPr id="8196" name="Group 21"/>
          <p:cNvGrpSpPr>
            <a:grpSpLocks/>
          </p:cNvGrpSpPr>
          <p:nvPr/>
        </p:nvGrpSpPr>
        <p:grpSpPr bwMode="auto">
          <a:xfrm>
            <a:off x="539750" y="1700213"/>
            <a:ext cx="8164513" cy="4108450"/>
            <a:chOff x="340" y="1071"/>
            <a:chExt cx="5143" cy="2588"/>
          </a:xfrm>
        </p:grpSpPr>
        <p:sp>
          <p:nvSpPr>
            <p:cNvPr id="8198" name="AutoShape 6"/>
            <p:cNvSpPr>
              <a:spLocks noChangeAspect="1" noChangeArrowheads="1"/>
            </p:cNvSpPr>
            <p:nvPr/>
          </p:nvSpPr>
          <p:spPr bwMode="auto">
            <a:xfrm>
              <a:off x="340" y="1117"/>
              <a:ext cx="4899" cy="254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8199" name="Text Box 7"/>
            <p:cNvSpPr txBox="1">
              <a:spLocks noChangeArrowheads="1"/>
            </p:cNvSpPr>
            <p:nvPr/>
          </p:nvSpPr>
          <p:spPr bwMode="auto">
            <a:xfrm>
              <a:off x="2835" y="1071"/>
              <a:ext cx="1605" cy="4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4922" tIns="32461" rIns="64922" bIns="3246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cs-CZ" altLang="cs-CZ" sz="1700">
                  <a:solidFill>
                    <a:srgbClr val="000000"/>
                  </a:solidFill>
                  <a:latin typeface="Calibri" pitchFamily="34" charset="0"/>
                </a:rPr>
                <a:t>Receptor – smyslový orgán</a:t>
              </a:r>
              <a:endParaRPr lang="cs-CZ" altLang="cs-CZ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8200" name="Text Box 8"/>
            <p:cNvSpPr txBox="1">
              <a:spLocks noChangeArrowheads="1"/>
            </p:cNvSpPr>
            <p:nvPr/>
          </p:nvSpPr>
          <p:spPr bwMode="auto">
            <a:xfrm>
              <a:off x="3878" y="2024"/>
              <a:ext cx="1605" cy="4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4922" tIns="32461" rIns="64922" bIns="3246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cs-CZ" altLang="cs-CZ" sz="1700">
                  <a:solidFill>
                    <a:srgbClr val="000000"/>
                  </a:solidFill>
                  <a:latin typeface="Calibri" pitchFamily="34" charset="0"/>
                </a:rPr>
                <a:t>dostředivá (</a:t>
              </a:r>
              <a:r>
                <a:rPr lang="cs-CZ" altLang="cs-CZ" sz="1700" i="1">
                  <a:solidFill>
                    <a:srgbClr val="000000"/>
                  </a:solidFill>
                  <a:latin typeface="Calibri" pitchFamily="34" charset="0"/>
                </a:rPr>
                <a:t>aferentní</a:t>
              </a:r>
              <a:r>
                <a:rPr lang="cs-CZ" altLang="cs-CZ" sz="1700">
                  <a:solidFill>
                    <a:srgbClr val="000000"/>
                  </a:solidFill>
                  <a:latin typeface="Calibri" pitchFamily="34" charset="0"/>
                </a:rPr>
                <a:t>) vlákna </a:t>
              </a:r>
              <a:endParaRPr lang="cs-CZ" altLang="cs-CZ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8201" name="Text Box 9"/>
            <p:cNvSpPr txBox="1">
              <a:spLocks noChangeArrowheads="1"/>
            </p:cNvSpPr>
            <p:nvPr/>
          </p:nvSpPr>
          <p:spPr bwMode="auto">
            <a:xfrm>
              <a:off x="1939" y="3079"/>
              <a:ext cx="1605" cy="516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4922" tIns="32461" rIns="64922" bIns="3246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cs-CZ" altLang="cs-CZ" sz="1700">
                  <a:solidFill>
                    <a:srgbClr val="000000"/>
                  </a:solidFill>
                  <a:latin typeface="Calibri" pitchFamily="34" charset="0"/>
                </a:rPr>
                <a:t>CNS</a:t>
              </a:r>
              <a:r>
                <a:rPr lang="cs-CZ" altLang="cs-CZ" sz="1300">
                  <a:solidFill>
                    <a:srgbClr val="000000"/>
                  </a:solidFill>
                  <a:latin typeface="Calibri" pitchFamily="34" charset="0"/>
                </a:rPr>
                <a:t> </a:t>
              </a:r>
            </a:p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endParaRPr lang="cs-CZ" altLang="cs-CZ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8202" name="Text Box 10"/>
            <p:cNvSpPr txBox="1">
              <a:spLocks noChangeArrowheads="1"/>
            </p:cNvSpPr>
            <p:nvPr/>
          </p:nvSpPr>
          <p:spPr bwMode="auto">
            <a:xfrm>
              <a:off x="1020" y="1071"/>
              <a:ext cx="1605" cy="488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64922" tIns="32461" rIns="64922" bIns="32461"/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r>
                <a:rPr lang="cs-CZ" altLang="cs-CZ" sz="1700">
                  <a:solidFill>
                    <a:srgbClr val="000000"/>
                  </a:solidFill>
                  <a:latin typeface="Calibri" pitchFamily="34" charset="0"/>
                </a:rPr>
                <a:t>výkonný orgán (</a:t>
              </a:r>
              <a:r>
                <a:rPr lang="cs-CZ" altLang="cs-CZ" sz="1700" i="1">
                  <a:solidFill>
                    <a:srgbClr val="000000"/>
                  </a:solidFill>
                  <a:latin typeface="Calibri" pitchFamily="34" charset="0"/>
                </a:rPr>
                <a:t>efektor</a:t>
              </a:r>
              <a:r>
                <a:rPr lang="cs-CZ" altLang="cs-CZ" sz="1700">
                  <a:solidFill>
                    <a:srgbClr val="000000"/>
                  </a:solidFill>
                  <a:latin typeface="Calibri" pitchFamily="34" charset="0"/>
                </a:rPr>
                <a:t>)</a:t>
              </a:r>
              <a:endParaRPr lang="cs-CZ" altLang="cs-CZ">
                <a:solidFill>
                  <a:prstClr val="black"/>
                </a:solidFill>
                <a:latin typeface="Calibri" pitchFamily="34" charset="0"/>
              </a:endParaRPr>
            </a:p>
          </p:txBody>
        </p:sp>
        <p:sp>
          <p:nvSpPr>
            <p:cNvPr id="8203" name="Line 11"/>
            <p:cNvSpPr>
              <a:spLocks noChangeShapeType="1"/>
            </p:cNvSpPr>
            <p:nvPr/>
          </p:nvSpPr>
          <p:spPr bwMode="auto">
            <a:xfrm flipH="1">
              <a:off x="4241" y="2750"/>
              <a:ext cx="592" cy="591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204" name="Line 12"/>
            <p:cNvSpPr>
              <a:spLocks noChangeShapeType="1"/>
            </p:cNvSpPr>
            <p:nvPr/>
          </p:nvSpPr>
          <p:spPr bwMode="auto">
            <a:xfrm flipH="1" flipV="1">
              <a:off x="975" y="2704"/>
              <a:ext cx="718" cy="634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8205" name="Line 13"/>
            <p:cNvSpPr>
              <a:spLocks noChangeShapeType="1"/>
            </p:cNvSpPr>
            <p:nvPr/>
          </p:nvSpPr>
          <p:spPr bwMode="auto">
            <a:xfrm>
              <a:off x="4604" y="1344"/>
              <a:ext cx="646" cy="453"/>
            </a:xfrm>
            <a:prstGeom prst="line">
              <a:avLst/>
            </a:prstGeom>
            <a:noFill/>
            <a:ln w="76200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cs-CZ">
                <a:solidFill>
                  <a:prstClr val="black"/>
                </a:solidFill>
                <a:latin typeface="Arial" charset="0"/>
              </a:endParaRPr>
            </a:p>
          </p:txBody>
        </p:sp>
      </p:grpSp>
      <p:sp>
        <p:nvSpPr>
          <p:cNvPr id="8197" name="Text Box 14"/>
          <p:cNvSpPr txBox="1">
            <a:spLocks noChangeArrowheads="1"/>
          </p:cNvSpPr>
          <p:nvPr/>
        </p:nvSpPr>
        <p:spPr bwMode="auto">
          <a:xfrm>
            <a:off x="468313" y="3213100"/>
            <a:ext cx="2547937" cy="7747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64922" tIns="32461" rIns="64922" bIns="32461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sz="1700">
                <a:solidFill>
                  <a:srgbClr val="000000"/>
                </a:solidFill>
                <a:latin typeface="Calibri" pitchFamily="34" charset="0"/>
              </a:rPr>
              <a:t>odstředivá (</a:t>
            </a:r>
            <a:r>
              <a:rPr lang="cs-CZ" altLang="cs-CZ" sz="1700" i="1">
                <a:solidFill>
                  <a:srgbClr val="000000"/>
                </a:solidFill>
                <a:latin typeface="Calibri" pitchFamily="34" charset="0"/>
              </a:rPr>
              <a:t>eferentní</a:t>
            </a:r>
            <a:r>
              <a:rPr lang="cs-CZ" altLang="cs-CZ" sz="1700">
                <a:solidFill>
                  <a:srgbClr val="000000"/>
                </a:solidFill>
                <a:latin typeface="Calibri" pitchFamily="34" charset="0"/>
              </a:rPr>
              <a:t>) vlákna </a:t>
            </a:r>
            <a:endParaRPr lang="cs-CZ" altLang="cs-CZ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476579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4" name="Object 4"/>
          <p:cNvGraphicFramePr>
            <a:graphicFrameLocks noChangeAspect="1"/>
          </p:cNvGraphicFramePr>
          <p:nvPr/>
        </p:nvGraphicFramePr>
        <p:xfrm>
          <a:off x="900113" y="1700213"/>
          <a:ext cx="2703512" cy="4652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Fotografie" r:id="rId3" imgW="3323810" imgH="5723810" progId="MSPhotoEd.3">
                  <p:embed/>
                </p:oleObj>
              </mc:Choice>
              <mc:Fallback>
                <p:oleObj name="Fotografie" r:id="rId3" imgW="3323810" imgH="572381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1700213"/>
                        <a:ext cx="2703512" cy="46529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7" name="Picture 7" descr="246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2349500"/>
            <a:ext cx="3084512" cy="3167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4572000" y="5589588"/>
            <a:ext cx="172878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1200" b="1">
                <a:solidFill>
                  <a:srgbClr val="000000"/>
                </a:solidFill>
                <a:latin typeface="Times New Roman" pitchFamily="18" charset="0"/>
              </a:rPr>
              <a:t>I. P Pavlov</a:t>
            </a:r>
          </a:p>
          <a:p>
            <a:pPr fontAlgn="base">
              <a:spcBef>
                <a:spcPct val="50000"/>
              </a:spcBef>
              <a:spcAft>
                <a:spcPct val="0"/>
              </a:spcAft>
            </a:pPr>
            <a:r>
              <a:rPr lang="cs-CZ" altLang="cs-CZ" sz="1200" b="1">
                <a:solidFill>
                  <a:srgbClr val="000000"/>
                </a:solidFill>
                <a:latin typeface="Times New Roman" pitchFamily="18" charset="0"/>
              </a:rPr>
              <a:t>(1849 – 1936)</a:t>
            </a:r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323850" y="77788"/>
            <a:ext cx="8820150" cy="1552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400" b="1">
                <a:solidFill>
                  <a:srgbClr val="000000"/>
                </a:solidFill>
              </a:rPr>
              <a:t>Jiří Procházka</a:t>
            </a:r>
            <a:r>
              <a:rPr lang="cs-CZ" altLang="cs-CZ" sz="2400">
                <a:solidFill>
                  <a:srgbClr val="000000"/>
                </a:solidFill>
              </a:rPr>
              <a:t> – zavedl pojem reflex.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 altLang="cs-CZ" sz="2400">
              <a:solidFill>
                <a:srgbClr val="000000"/>
              </a:solidFill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cs-CZ" altLang="cs-CZ" sz="2400" b="1">
                <a:solidFill>
                  <a:srgbClr val="000000"/>
                </a:solidFill>
              </a:rPr>
              <a:t>I. P. Pavlov</a:t>
            </a:r>
            <a:r>
              <a:rPr lang="cs-CZ" altLang="cs-CZ" sz="2400">
                <a:solidFill>
                  <a:srgbClr val="000000"/>
                </a:solidFill>
              </a:rPr>
              <a:t> – rozpracoval reflexní teorii v oblasti podmíněných reflexů. </a:t>
            </a:r>
          </a:p>
        </p:txBody>
      </p:sp>
    </p:spTree>
    <p:extLst>
      <p:ext uri="{BB962C8B-B14F-4D97-AF65-F5344CB8AC3E}">
        <p14:creationId xmlns:p14="http://schemas.microsoft.com/office/powerpoint/2010/main" val="1735458042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" y="1196975"/>
            <a:ext cx="8569325" cy="4311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1156846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2" name="Rectangle 12"/>
          <p:cNvSpPr>
            <a:spLocks noGrp="1" noChangeArrowheads="1"/>
          </p:cNvSpPr>
          <p:nvPr>
            <p:ph type="body" idx="1"/>
          </p:nvPr>
        </p:nvSpPr>
        <p:spPr>
          <a:xfrm>
            <a:off x="468313" y="0"/>
            <a:ext cx="8229600" cy="6237288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cs-CZ" altLang="cs-CZ" sz="2400"/>
              <a:t>						Ve svalech, šlachách a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/>
              <a:t>Exteroreceptory 			kloubních pouzdrech. 					Zabezpečují informace o 					poloze a pohybu těla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/>
              <a:t>						v prostoru.</a:t>
            </a:r>
          </a:p>
          <a:p>
            <a:pPr>
              <a:lnSpc>
                <a:spcPct val="90000"/>
              </a:lnSpc>
            </a:pPr>
            <a:endParaRPr lang="cs-CZ" altLang="cs-CZ" sz="2400"/>
          </a:p>
          <a:p>
            <a:pPr>
              <a:lnSpc>
                <a:spcPct val="90000"/>
              </a:lnSpc>
              <a:buFontTx/>
              <a:buNone/>
            </a:pPr>
            <a:endParaRPr lang="cs-CZ" altLang="cs-CZ" sz="240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/>
              <a:t>Interoreceptory			Přijímají podněty z 						vnějšího prostředí 						(receptory pro dotyk, tlak, 					teplo, bolest, chuť, obraz, 					zvuk, čich).</a:t>
            </a:r>
          </a:p>
          <a:p>
            <a:pPr>
              <a:lnSpc>
                <a:spcPct val="90000"/>
              </a:lnSpc>
              <a:buFontTx/>
              <a:buNone/>
            </a:pPr>
            <a:endParaRPr lang="cs-CZ" altLang="cs-CZ" sz="2400"/>
          </a:p>
          <a:p>
            <a:pPr>
              <a:lnSpc>
                <a:spcPct val="90000"/>
              </a:lnSpc>
              <a:buFontTx/>
              <a:buNone/>
            </a:pPr>
            <a:r>
              <a:rPr lang="cs-CZ" altLang="cs-CZ" sz="2400"/>
              <a:t>Proprioreceprory			Zachycují podměty 						z vnitřního prostředí 					(změny pH, osmotický 					tlak apod.).</a:t>
            </a:r>
          </a:p>
        </p:txBody>
      </p:sp>
      <p:sp>
        <p:nvSpPr>
          <p:cNvPr id="20493" name="Line 13"/>
          <p:cNvSpPr>
            <a:spLocks noChangeShapeType="1"/>
          </p:cNvSpPr>
          <p:nvPr/>
        </p:nvSpPr>
        <p:spPr bwMode="auto">
          <a:xfrm>
            <a:off x="2843213" y="692150"/>
            <a:ext cx="2089150" cy="30972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0494" name="Line 14"/>
          <p:cNvSpPr>
            <a:spLocks noChangeShapeType="1"/>
          </p:cNvSpPr>
          <p:nvPr/>
        </p:nvSpPr>
        <p:spPr bwMode="auto">
          <a:xfrm>
            <a:off x="2843213" y="2924175"/>
            <a:ext cx="2016125" cy="28813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  <p:sp>
        <p:nvSpPr>
          <p:cNvPr id="20495" name="Line 15"/>
          <p:cNvSpPr>
            <a:spLocks noChangeShapeType="1"/>
          </p:cNvSpPr>
          <p:nvPr/>
        </p:nvSpPr>
        <p:spPr bwMode="auto">
          <a:xfrm flipV="1">
            <a:off x="3059113" y="1125538"/>
            <a:ext cx="1800225" cy="39592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cs-CZ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7187590"/>
      </p:ext>
    </p:extLst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ovéPole 1"/>
          <p:cNvSpPr txBox="1">
            <a:spLocks noChangeArrowheads="1"/>
          </p:cNvSpPr>
          <p:nvPr/>
        </p:nvSpPr>
        <p:spPr bwMode="auto">
          <a:xfrm>
            <a:off x="323850" y="260350"/>
            <a:ext cx="8496300" cy="535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prstClr val="black"/>
                </a:solidFill>
                <a:latin typeface="Calibri" pitchFamily="34" charset="0"/>
              </a:rPr>
              <a:t>Neuron = </a:t>
            </a:r>
            <a:r>
              <a:rPr lang="cs-CZ" altLang="cs-CZ">
                <a:solidFill>
                  <a:prstClr val="black"/>
                </a:solidFill>
                <a:latin typeface="Calibri" pitchFamily="34" charset="0"/>
              </a:rPr>
              <a:t>základní stavební a funkční jednotka nervové soustavy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prstClr val="black"/>
                </a:solidFill>
                <a:latin typeface="Calibri" pitchFamily="34" charset="0"/>
              </a:rPr>
              <a:t> </a:t>
            </a:r>
            <a:endParaRPr lang="cs-CZ" altLang="cs-CZ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prstClr val="black"/>
                </a:solidFill>
                <a:latin typeface="Calibri" pitchFamily="34" charset="0"/>
              </a:rPr>
              <a:t>Centrální nervový systém = hlavní řídící a integrující systém organismu</a:t>
            </a:r>
            <a:endParaRPr lang="cs-CZ" altLang="cs-CZ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prstClr val="black"/>
                </a:solidFill>
                <a:latin typeface="Calibri" pitchFamily="34" charset="0"/>
              </a:rPr>
              <a:t> </a:t>
            </a:r>
            <a:endParaRPr lang="cs-CZ" altLang="cs-CZ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prstClr val="black"/>
                </a:solidFill>
                <a:latin typeface="Calibri" pitchFamily="34" charset="0"/>
              </a:rPr>
              <a:t>Nervy = </a:t>
            </a:r>
            <a:r>
              <a:rPr lang="cs-CZ" altLang="cs-CZ">
                <a:solidFill>
                  <a:prstClr val="black"/>
                </a:solidFill>
                <a:latin typeface="Calibri" pitchFamily="34" charset="0"/>
              </a:rPr>
              <a:t>svazky nervových vláken, které obaluje myelinova a Schwannova pochva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prstClr val="black"/>
                </a:solidFill>
                <a:latin typeface="Calibri" pitchFamily="34" charset="0"/>
              </a:rPr>
              <a:t> </a:t>
            </a:r>
            <a:endParaRPr lang="cs-CZ" altLang="cs-CZ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prstClr val="black"/>
                </a:solidFill>
                <a:latin typeface="Calibri" pitchFamily="34" charset="0"/>
              </a:rPr>
              <a:t>Podnět = </a:t>
            </a:r>
            <a:r>
              <a:rPr lang="cs-CZ" altLang="cs-CZ">
                <a:solidFill>
                  <a:prstClr val="black"/>
                </a:solidFill>
                <a:latin typeface="Calibri" pitchFamily="34" charset="0"/>
              </a:rPr>
              <a:t>může zahrnovat pocity jako teplo, chladný, a bolest. Když podnět je aplikován na něco, může způsobit reflex. 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prstClr val="black"/>
                </a:solidFill>
                <a:latin typeface="Calibri" pitchFamily="34" charset="0"/>
              </a:rPr>
              <a:t> </a:t>
            </a:r>
            <a:endParaRPr lang="cs-CZ" altLang="cs-CZ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prstClr val="black"/>
                </a:solidFill>
                <a:latin typeface="Calibri" pitchFamily="34" charset="0"/>
              </a:rPr>
              <a:t>Vzruch = </a:t>
            </a:r>
            <a:r>
              <a:rPr lang="cs-CZ" altLang="cs-CZ">
                <a:solidFill>
                  <a:prstClr val="black"/>
                </a:solidFill>
                <a:latin typeface="Calibri" pitchFamily="34" charset="0"/>
              </a:rPr>
              <a:t>fyziologický děj, který lze vybavit (vytvořit) </a:t>
            </a:r>
            <a:r>
              <a:rPr lang="cs-CZ" altLang="cs-CZ" b="1">
                <a:solidFill>
                  <a:prstClr val="black"/>
                </a:solidFill>
                <a:latin typeface="Calibri" pitchFamily="34" charset="0"/>
                <a:hlinkClick r:id="rId2" tooltip="Podnět (stránka neexistuje)"/>
              </a:rPr>
              <a:t>podnětem</a:t>
            </a:r>
            <a:r>
              <a:rPr lang="cs-CZ" altLang="cs-CZ" b="1">
                <a:solidFill>
                  <a:prstClr val="black"/>
                </a:solidFill>
                <a:latin typeface="Calibri" pitchFamily="34" charset="0"/>
              </a:rPr>
              <a:t> </a:t>
            </a:r>
            <a:r>
              <a:rPr lang="cs-CZ" altLang="cs-CZ">
                <a:solidFill>
                  <a:prstClr val="black"/>
                </a:solidFill>
                <a:latin typeface="Calibri" pitchFamily="34" charset="0"/>
              </a:rPr>
              <a:t>(=zevní energie, která může vyvolat vzruch, stimulus). Působení podnětu se označuje jako </a:t>
            </a:r>
            <a:r>
              <a:rPr lang="cs-CZ" altLang="cs-CZ" b="1">
                <a:solidFill>
                  <a:prstClr val="black"/>
                </a:solidFill>
                <a:latin typeface="Calibri" pitchFamily="34" charset="0"/>
              </a:rPr>
              <a:t>dráždění</a:t>
            </a:r>
            <a:r>
              <a:rPr lang="cs-CZ" altLang="cs-CZ">
                <a:solidFill>
                  <a:prstClr val="black"/>
                </a:solidFill>
                <a:latin typeface="Calibri" pitchFamily="34" charset="0"/>
              </a:rPr>
              <a:t> (stimulace). Vzruch je </a:t>
            </a:r>
            <a:r>
              <a:rPr lang="cs-CZ" altLang="cs-CZ">
                <a:solidFill>
                  <a:prstClr val="black"/>
                </a:solidFill>
                <a:latin typeface="Calibri" pitchFamily="34" charset="0"/>
                <a:hlinkClick r:id="rId3" tooltip="Metabolismus"/>
              </a:rPr>
              <a:t>metabolická změna</a:t>
            </a:r>
            <a:r>
              <a:rPr lang="cs-CZ" altLang="cs-CZ">
                <a:solidFill>
                  <a:prstClr val="black"/>
                </a:solidFill>
                <a:latin typeface="Calibri" pitchFamily="34" charset="0"/>
              </a:rPr>
              <a:t> fyzikálněchemické povahy, která se šíří po nervovém či svalovém </a:t>
            </a:r>
            <a:r>
              <a:rPr lang="cs-CZ" altLang="cs-CZ">
                <a:solidFill>
                  <a:prstClr val="black"/>
                </a:solidFill>
                <a:latin typeface="Calibri" pitchFamily="34" charset="0"/>
                <a:hlinkClick r:id="rId4" tooltip="Vlákno"/>
              </a:rPr>
              <a:t>vláknu</a:t>
            </a:r>
            <a:r>
              <a:rPr lang="cs-CZ" altLang="cs-CZ">
                <a:solidFill>
                  <a:prstClr val="black"/>
                </a:solidFill>
                <a:latin typeface="Calibri" pitchFamily="34" charset="0"/>
              </a:rPr>
              <a:t>.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prstClr val="black"/>
                </a:solidFill>
                <a:latin typeface="Calibri" pitchFamily="34" charset="0"/>
              </a:rPr>
              <a:t>Reflex = </a:t>
            </a:r>
            <a:r>
              <a:rPr lang="cs-CZ" altLang="cs-CZ">
                <a:solidFill>
                  <a:prstClr val="black"/>
                </a:solidFill>
                <a:latin typeface="Calibri" pitchFamily="34" charset="0"/>
              </a:rPr>
              <a:t>základní funkční prvek nervové soustavy. Přenos vzruchu z receptoru na efektor</a:t>
            </a: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prstClr val="black"/>
                </a:solidFill>
                <a:latin typeface="Calibri" pitchFamily="34" charset="0"/>
              </a:rPr>
              <a:t> </a:t>
            </a:r>
            <a:endParaRPr lang="cs-CZ" altLang="cs-CZ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cs-CZ" altLang="cs-CZ" b="1">
                <a:solidFill>
                  <a:prstClr val="black"/>
                </a:solidFill>
                <a:latin typeface="Calibri" pitchFamily="34" charset="0"/>
              </a:rPr>
              <a:t>Synapse = </a:t>
            </a:r>
            <a:r>
              <a:rPr lang="cs-CZ" altLang="cs-CZ">
                <a:solidFill>
                  <a:prstClr val="black"/>
                </a:solidFill>
                <a:latin typeface="Calibri" pitchFamily="34" charset="0"/>
              </a:rPr>
              <a:t>spojení dvou </a:t>
            </a:r>
            <a:r>
              <a:rPr lang="cs-CZ" altLang="cs-CZ">
                <a:solidFill>
                  <a:prstClr val="black"/>
                </a:solidFill>
                <a:latin typeface="Calibri" pitchFamily="34" charset="0"/>
                <a:hlinkClick r:id="rId5" tooltip="Neuron"/>
              </a:rPr>
              <a:t>neuronů</a:t>
            </a:r>
            <a:r>
              <a:rPr lang="cs-CZ" altLang="cs-CZ">
                <a:solidFill>
                  <a:prstClr val="black"/>
                </a:solidFill>
                <a:latin typeface="Calibri" pitchFamily="34" charset="0"/>
              </a:rPr>
              <a:t> (nebo smyslové buňky a neuronu), sloužící k předávání </a:t>
            </a:r>
            <a:r>
              <a:rPr lang="cs-CZ" altLang="cs-CZ">
                <a:solidFill>
                  <a:prstClr val="black"/>
                </a:solidFill>
                <a:latin typeface="Calibri" pitchFamily="34" charset="0"/>
                <a:hlinkClick r:id="rId6" tooltip="Vzruch"/>
              </a:rPr>
              <a:t>vzruchů</a:t>
            </a:r>
            <a:r>
              <a:rPr lang="cs-CZ" altLang="cs-CZ">
                <a:solidFill>
                  <a:prstClr val="black"/>
                </a:solidFill>
                <a:latin typeface="Calibri" pitchFamily="34" charset="0"/>
              </a:rPr>
              <a:t>.</a:t>
            </a:r>
            <a:r>
              <a:rPr lang="cs-CZ" altLang="cs-CZ" b="1">
                <a:solidFill>
                  <a:prstClr val="black"/>
                </a:solidFill>
                <a:latin typeface="Calibri" pitchFamily="34" charset="0"/>
              </a:rPr>
              <a:t> </a:t>
            </a:r>
            <a:endParaRPr lang="cs-CZ" altLang="cs-CZ">
              <a:solidFill>
                <a:prstClr val="black"/>
              </a:solidFill>
              <a:latin typeface="Calibri" pitchFamily="34" charset="0"/>
            </a:endParaRPr>
          </a:p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endParaRPr lang="cs-CZ" altLang="cs-CZ">
              <a:solidFill>
                <a:prstClr val="black"/>
              </a:solidFill>
              <a:latin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218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8" name="Group 19"/>
          <p:cNvGrpSpPr>
            <a:grpSpLocks/>
          </p:cNvGrpSpPr>
          <p:nvPr/>
        </p:nvGrpSpPr>
        <p:grpSpPr bwMode="auto">
          <a:xfrm>
            <a:off x="1476375" y="549275"/>
            <a:ext cx="6696075" cy="5472113"/>
            <a:chOff x="930" y="346"/>
            <a:chExt cx="4218" cy="3447"/>
          </a:xfrm>
        </p:grpSpPr>
        <p:pic>
          <p:nvPicPr>
            <p:cNvPr id="4099" name="Picture 4" descr="!À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39375"/>
            <a:stretch>
              <a:fillRect/>
            </a:stretch>
          </p:blipFill>
          <p:spPr bwMode="auto">
            <a:xfrm>
              <a:off x="1111" y="346"/>
              <a:ext cx="2564" cy="3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100" name="Text Box 5"/>
            <p:cNvSpPr txBox="1">
              <a:spLocks noChangeArrowheads="1"/>
            </p:cNvSpPr>
            <p:nvPr/>
          </p:nvSpPr>
          <p:spPr bwMode="auto">
            <a:xfrm>
              <a:off x="3379" y="436"/>
              <a:ext cx="8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altLang="cs-CZ">
                  <a:solidFill>
                    <a:prstClr val="black"/>
                  </a:solidFill>
                  <a:latin typeface="Calibri" pitchFamily="34" charset="0"/>
                </a:rPr>
                <a:t>synapse</a:t>
              </a:r>
            </a:p>
          </p:txBody>
        </p:sp>
        <p:sp>
          <p:nvSpPr>
            <p:cNvPr id="4101" name="Text Box 6"/>
            <p:cNvSpPr txBox="1">
              <a:spLocks noChangeArrowheads="1"/>
            </p:cNvSpPr>
            <p:nvPr/>
          </p:nvSpPr>
          <p:spPr bwMode="auto">
            <a:xfrm>
              <a:off x="930" y="663"/>
              <a:ext cx="14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altLang="cs-CZ">
                  <a:solidFill>
                    <a:prstClr val="black"/>
                  </a:solidFill>
                  <a:latin typeface="Calibri" pitchFamily="34" charset="0"/>
                </a:rPr>
                <a:t>kmenový dendrit</a:t>
              </a:r>
            </a:p>
          </p:txBody>
        </p:sp>
        <p:sp>
          <p:nvSpPr>
            <p:cNvPr id="4102" name="Text Box 7"/>
            <p:cNvSpPr txBox="1">
              <a:spLocks noChangeArrowheads="1"/>
            </p:cNvSpPr>
            <p:nvPr/>
          </p:nvSpPr>
          <p:spPr bwMode="auto">
            <a:xfrm>
              <a:off x="1565" y="1022"/>
              <a:ext cx="8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altLang="cs-CZ">
                  <a:solidFill>
                    <a:prstClr val="black"/>
                  </a:solidFill>
                  <a:latin typeface="Calibri" pitchFamily="34" charset="0"/>
                </a:rPr>
                <a:t>synapse</a:t>
              </a:r>
            </a:p>
          </p:txBody>
        </p:sp>
        <p:sp>
          <p:nvSpPr>
            <p:cNvPr id="4103" name="Text Box 9"/>
            <p:cNvSpPr txBox="1">
              <a:spLocks noChangeArrowheads="1"/>
            </p:cNvSpPr>
            <p:nvPr/>
          </p:nvSpPr>
          <p:spPr bwMode="auto">
            <a:xfrm>
              <a:off x="1156" y="1620"/>
              <a:ext cx="998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altLang="cs-CZ">
                  <a:solidFill>
                    <a:prstClr val="black"/>
                  </a:solidFill>
                  <a:latin typeface="Calibri" pitchFamily="34" charset="0"/>
                </a:rPr>
                <a:t>buněčné tělo s jádrem</a:t>
              </a:r>
            </a:p>
          </p:txBody>
        </p:sp>
        <p:sp>
          <p:nvSpPr>
            <p:cNvPr id="4104" name="Text Box 10"/>
            <p:cNvSpPr txBox="1">
              <a:spLocks noChangeArrowheads="1"/>
            </p:cNvSpPr>
            <p:nvPr/>
          </p:nvSpPr>
          <p:spPr bwMode="auto">
            <a:xfrm>
              <a:off x="1701" y="2205"/>
              <a:ext cx="816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altLang="cs-CZ">
                  <a:solidFill>
                    <a:prstClr val="black"/>
                  </a:solidFill>
                  <a:latin typeface="Calibri" pitchFamily="34" charset="0"/>
                </a:rPr>
                <a:t>Ranvierův zářez</a:t>
              </a:r>
            </a:p>
          </p:txBody>
        </p:sp>
        <p:sp>
          <p:nvSpPr>
            <p:cNvPr id="4105" name="Text Box 11"/>
            <p:cNvSpPr txBox="1">
              <a:spLocks noChangeArrowheads="1"/>
            </p:cNvSpPr>
            <p:nvPr/>
          </p:nvSpPr>
          <p:spPr bwMode="auto">
            <a:xfrm>
              <a:off x="1746" y="3389"/>
              <a:ext cx="1179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altLang="cs-CZ">
                  <a:solidFill>
                    <a:prstClr val="black"/>
                  </a:solidFill>
                  <a:latin typeface="Calibri" pitchFamily="34" charset="0"/>
                </a:rPr>
                <a:t>Konečné větvení neuritu</a:t>
              </a:r>
            </a:p>
          </p:txBody>
        </p:sp>
        <p:sp>
          <p:nvSpPr>
            <p:cNvPr id="4106" name="Text Box 12"/>
            <p:cNvSpPr txBox="1">
              <a:spLocks noChangeArrowheads="1"/>
            </p:cNvSpPr>
            <p:nvPr/>
          </p:nvSpPr>
          <p:spPr bwMode="auto">
            <a:xfrm>
              <a:off x="3379" y="1752"/>
              <a:ext cx="8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altLang="cs-CZ">
                  <a:solidFill>
                    <a:prstClr val="black"/>
                  </a:solidFill>
                  <a:latin typeface="Calibri" pitchFamily="34" charset="0"/>
                </a:rPr>
                <a:t>synapse</a:t>
              </a:r>
            </a:p>
          </p:txBody>
        </p:sp>
        <p:sp>
          <p:nvSpPr>
            <p:cNvPr id="4107" name="Text Box 13"/>
            <p:cNvSpPr txBox="1">
              <a:spLocks noChangeArrowheads="1"/>
            </p:cNvSpPr>
            <p:nvPr/>
          </p:nvSpPr>
          <p:spPr bwMode="auto">
            <a:xfrm>
              <a:off x="3288" y="935"/>
              <a:ext cx="8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altLang="cs-CZ">
                  <a:solidFill>
                    <a:prstClr val="black"/>
                  </a:solidFill>
                  <a:latin typeface="Calibri" pitchFamily="34" charset="0"/>
                </a:rPr>
                <a:t>synapse</a:t>
              </a:r>
            </a:p>
          </p:txBody>
        </p:sp>
        <p:sp>
          <p:nvSpPr>
            <p:cNvPr id="4108" name="Text Box 14"/>
            <p:cNvSpPr txBox="1">
              <a:spLocks noChangeArrowheads="1"/>
            </p:cNvSpPr>
            <p:nvPr/>
          </p:nvSpPr>
          <p:spPr bwMode="auto">
            <a:xfrm>
              <a:off x="3107" y="1979"/>
              <a:ext cx="127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altLang="cs-CZ">
                  <a:solidFill>
                    <a:prstClr val="black"/>
                  </a:solidFill>
                  <a:latin typeface="Calibri" pitchFamily="34" charset="0"/>
                </a:rPr>
                <a:t>iniciální segment neuritu</a:t>
              </a:r>
            </a:p>
          </p:txBody>
        </p:sp>
        <p:sp>
          <p:nvSpPr>
            <p:cNvPr id="4109" name="Text Box 15"/>
            <p:cNvSpPr txBox="1">
              <a:spLocks noChangeArrowheads="1"/>
            </p:cNvSpPr>
            <p:nvPr/>
          </p:nvSpPr>
          <p:spPr bwMode="auto">
            <a:xfrm>
              <a:off x="3107" y="2341"/>
              <a:ext cx="8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altLang="cs-CZ">
                  <a:solidFill>
                    <a:prstClr val="black"/>
                  </a:solidFill>
                  <a:latin typeface="Calibri" pitchFamily="34" charset="0"/>
                </a:rPr>
                <a:t>axon</a:t>
              </a:r>
            </a:p>
          </p:txBody>
        </p:sp>
        <p:sp>
          <p:nvSpPr>
            <p:cNvPr id="4110" name="Text Box 16"/>
            <p:cNvSpPr txBox="1">
              <a:spLocks noChangeArrowheads="1"/>
            </p:cNvSpPr>
            <p:nvPr/>
          </p:nvSpPr>
          <p:spPr bwMode="auto">
            <a:xfrm>
              <a:off x="3288" y="2795"/>
              <a:ext cx="140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altLang="cs-CZ">
                  <a:solidFill>
                    <a:prstClr val="black"/>
                  </a:solidFill>
                  <a:latin typeface="Calibri" pitchFamily="34" charset="0"/>
                </a:rPr>
                <a:t>myelinová pochva</a:t>
              </a:r>
            </a:p>
          </p:txBody>
        </p:sp>
        <p:sp>
          <p:nvSpPr>
            <p:cNvPr id="4111" name="Text Box 17"/>
            <p:cNvSpPr txBox="1">
              <a:spLocks noChangeArrowheads="1"/>
            </p:cNvSpPr>
            <p:nvPr/>
          </p:nvSpPr>
          <p:spPr bwMode="auto">
            <a:xfrm>
              <a:off x="1656" y="3018"/>
              <a:ext cx="816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altLang="cs-CZ">
                  <a:solidFill>
                    <a:prstClr val="black"/>
                  </a:solidFill>
                  <a:latin typeface="Calibri" pitchFamily="34" charset="0"/>
                </a:rPr>
                <a:t>kolaterála</a:t>
              </a:r>
            </a:p>
          </p:txBody>
        </p:sp>
        <p:sp>
          <p:nvSpPr>
            <p:cNvPr id="4112" name="Text Box 18"/>
            <p:cNvSpPr txBox="1">
              <a:spLocks noChangeArrowheads="1"/>
            </p:cNvSpPr>
            <p:nvPr/>
          </p:nvSpPr>
          <p:spPr bwMode="auto">
            <a:xfrm>
              <a:off x="3288" y="3022"/>
              <a:ext cx="1860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fontAlgn="base" hangingPunct="1">
                <a:spcBef>
                  <a:spcPct val="50000"/>
                </a:spcBef>
                <a:spcAft>
                  <a:spcPct val="0"/>
                </a:spcAft>
              </a:pPr>
              <a:r>
                <a:rPr lang="cs-CZ" altLang="cs-CZ">
                  <a:solidFill>
                    <a:prstClr val="black"/>
                  </a:solidFill>
                  <a:latin typeface="Calibri" pitchFamily="34" charset="0"/>
                </a:rPr>
                <a:t>internodium – funkční jednotka nervového vlákna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6028200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60350"/>
            <a:ext cx="8229600" cy="63373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Základní stavební a funkční jednotkou nervové tkáně je nervová buňka – neuron. Hlavními funkcemi nervové tkáně jsou dráždivost a vodivost. Nervové buňky se rozdělují dělením v období nitroděložního vývoje člověka. Brzy po narození ztrácejí schopnost se dělit a jejich počet se stává definitivním. Ztráta neuronu se během života tedy nenahradí, regenerují se pouze neurity a to jen v případě, pokud nebylo porušeno jejich spojení s nervovou buňkou.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Podpůrné buňky pro neurony se nazývají neuroglie. Nejsou dráždivé ani vodivé. Jsou významné pro výživu nervových buněk a odstraňování produktů látkové přeměny. Mají schopnost se dělit a při poškození tkáně CNS vyplňují poškozené místo. </a:t>
            </a:r>
          </a:p>
        </p:txBody>
      </p:sp>
    </p:spTree>
    <p:extLst>
      <p:ext uri="{BB962C8B-B14F-4D97-AF65-F5344CB8AC3E}">
        <p14:creationId xmlns:p14="http://schemas.microsoft.com/office/powerpoint/2010/main" val="13595522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Hlavní znaky nepodmíněných reflexů: 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400" smtClean="0"/>
              <a:t>Při opakování téhož podmětu se vždy vybaví </a:t>
            </a:r>
            <a:r>
              <a:rPr lang="cs-CZ" altLang="cs-CZ" sz="2400" smtClean="0">
                <a:solidFill>
                  <a:srgbClr val="FF0000"/>
                </a:solidFill>
              </a:rPr>
              <a:t>stejná</a:t>
            </a:r>
            <a:r>
              <a:rPr lang="cs-CZ" altLang="cs-CZ" sz="2400" smtClean="0"/>
              <a:t> reakce (např. chuťový podnět vybaví vždy sekreci slin).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400" smtClean="0"/>
              <a:t>Probíhají vždy po </a:t>
            </a:r>
            <a:r>
              <a:rPr lang="cs-CZ" altLang="cs-CZ" sz="2400" smtClean="0">
                <a:solidFill>
                  <a:srgbClr val="FF0000"/>
                </a:solidFill>
              </a:rPr>
              <a:t>stejné</a:t>
            </a:r>
            <a:r>
              <a:rPr lang="cs-CZ" altLang="cs-CZ" sz="2400" smtClean="0"/>
              <a:t> dráze, pokud se v ontogenetickém vývoji vytvoří určitý reflexní oblouk, probíhá při opakování tento reflex bez předchozího nácviku.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400" smtClean="0"/>
              <a:t>Centra nepodmíněných reflexů jsou v </a:t>
            </a:r>
            <a:r>
              <a:rPr lang="cs-CZ" altLang="cs-CZ" sz="2400" smtClean="0">
                <a:solidFill>
                  <a:srgbClr val="FF0000"/>
                </a:solidFill>
              </a:rPr>
              <a:t>šedé hmotě </a:t>
            </a:r>
            <a:r>
              <a:rPr lang="cs-CZ" altLang="cs-CZ" sz="2400" smtClean="0"/>
              <a:t>CNS mimo kůru koncového mozku.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400" smtClean="0"/>
              <a:t>Všichni jedinci stejného živočišného druhu mají </a:t>
            </a:r>
            <a:r>
              <a:rPr lang="cs-CZ" altLang="cs-CZ" sz="2400" smtClean="0">
                <a:solidFill>
                  <a:srgbClr val="FF0000"/>
                </a:solidFill>
              </a:rPr>
              <a:t>stejné</a:t>
            </a:r>
            <a:r>
              <a:rPr lang="cs-CZ" altLang="cs-CZ" sz="2400" smtClean="0"/>
              <a:t> nepodmíněné reflexy.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400" smtClean="0"/>
              <a:t>Dělíme je na </a:t>
            </a:r>
            <a:r>
              <a:rPr lang="cs-CZ" altLang="cs-CZ" sz="2400" smtClean="0">
                <a:solidFill>
                  <a:srgbClr val="FF0000"/>
                </a:solidFill>
              </a:rPr>
              <a:t>vrozené</a:t>
            </a:r>
            <a:r>
              <a:rPr lang="cs-CZ" altLang="cs-CZ" sz="2400" smtClean="0"/>
              <a:t> a </a:t>
            </a:r>
            <a:r>
              <a:rPr lang="cs-CZ" altLang="cs-CZ" sz="2400" smtClean="0">
                <a:solidFill>
                  <a:srgbClr val="FF0000"/>
                </a:solidFill>
              </a:rPr>
              <a:t>dědičné. </a:t>
            </a:r>
          </a:p>
          <a:p>
            <a:pPr marL="609600" indent="-609600" eaLnBrk="1" hangingPunct="1">
              <a:lnSpc>
                <a:spcPct val="80000"/>
              </a:lnSpc>
            </a:pPr>
            <a:r>
              <a:rPr lang="cs-CZ" altLang="cs-CZ" sz="2400" smtClean="0"/>
              <a:t>Nejzákladnějšími pudy – </a:t>
            </a:r>
            <a:r>
              <a:rPr lang="cs-CZ" altLang="cs-CZ" sz="2400" smtClean="0">
                <a:solidFill>
                  <a:srgbClr val="FF0000"/>
                </a:solidFill>
              </a:rPr>
              <a:t>instinkty</a:t>
            </a:r>
            <a:r>
              <a:rPr lang="cs-CZ" altLang="cs-CZ" sz="2400" smtClean="0"/>
              <a:t> jsou pud zachování sebe a pud zachování rodu. </a:t>
            </a:r>
          </a:p>
          <a:p>
            <a:pPr marL="609600" indent="-609600" eaLnBrk="1" hangingPunct="1">
              <a:lnSpc>
                <a:spcPct val="80000"/>
              </a:lnSpc>
              <a:buFontTx/>
              <a:buNone/>
            </a:pPr>
            <a:endParaRPr lang="cs-CZ" altLang="cs-CZ" sz="2400" smtClean="0"/>
          </a:p>
        </p:txBody>
      </p:sp>
    </p:spTree>
    <p:extLst>
      <p:ext uri="{BB962C8B-B14F-4D97-AF65-F5344CB8AC3E}">
        <p14:creationId xmlns:p14="http://schemas.microsoft.com/office/powerpoint/2010/main" val="380334613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z="4000" smtClean="0"/>
              <a:t>Hlavní znaky podmíněných reflexů: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609600" indent="-609600" eaLnBrk="1" hangingPunct="1">
              <a:lnSpc>
                <a:spcPct val="90000"/>
              </a:lnSpc>
            </a:pPr>
            <a:r>
              <a:rPr lang="cs-CZ" altLang="cs-CZ" sz="2400" dirty="0" smtClean="0"/>
              <a:t>Umožňují </a:t>
            </a:r>
            <a:r>
              <a:rPr lang="cs-CZ" altLang="cs-CZ" sz="2400" dirty="0" smtClean="0">
                <a:solidFill>
                  <a:srgbClr val="FF0000"/>
                </a:solidFill>
              </a:rPr>
              <a:t>adaptaci</a:t>
            </a:r>
            <a:r>
              <a:rPr lang="cs-CZ" altLang="cs-CZ" sz="2400" dirty="0" smtClean="0"/>
              <a:t> na stále se měnící vnější podmínky, jejich vytváření se nazývá </a:t>
            </a:r>
            <a:r>
              <a:rPr lang="cs-CZ" altLang="cs-CZ" sz="2400" dirty="0" smtClean="0">
                <a:solidFill>
                  <a:srgbClr val="FF0000"/>
                </a:solidFill>
              </a:rPr>
              <a:t>učení</a:t>
            </a:r>
            <a:r>
              <a:rPr lang="cs-CZ" altLang="cs-CZ" sz="2400" dirty="0" smtClean="0"/>
              <a:t>, jehož předpokladem je </a:t>
            </a:r>
            <a:r>
              <a:rPr lang="cs-CZ" altLang="cs-CZ" sz="2400" dirty="0" smtClean="0">
                <a:solidFill>
                  <a:srgbClr val="FF0000"/>
                </a:solidFill>
              </a:rPr>
              <a:t>paměť</a:t>
            </a:r>
            <a:r>
              <a:rPr lang="cs-CZ" altLang="cs-CZ" sz="2400" dirty="0" smtClean="0"/>
              <a:t>.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altLang="cs-CZ" sz="2400" dirty="0" smtClean="0"/>
              <a:t>Při opakování téhož podmětu se u různých jedinců může vybavit </a:t>
            </a:r>
            <a:r>
              <a:rPr lang="cs-CZ" altLang="cs-CZ" sz="2400" dirty="0" smtClean="0">
                <a:solidFill>
                  <a:srgbClr val="FF0000"/>
                </a:solidFill>
              </a:rPr>
              <a:t>různá</a:t>
            </a:r>
            <a:r>
              <a:rPr lang="cs-CZ" altLang="cs-CZ" sz="2400" dirty="0" smtClean="0"/>
              <a:t> reakce. 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altLang="cs-CZ" sz="2400" dirty="0" smtClean="0"/>
              <a:t>Vzniká vytvořením</a:t>
            </a:r>
            <a:r>
              <a:rPr lang="cs-CZ" altLang="cs-CZ" sz="2400" dirty="0" smtClean="0">
                <a:solidFill>
                  <a:srgbClr val="FF0000"/>
                </a:solidFill>
              </a:rPr>
              <a:t> dočasného </a:t>
            </a:r>
            <a:r>
              <a:rPr lang="cs-CZ" altLang="cs-CZ" sz="2400" dirty="0" smtClean="0"/>
              <a:t>spojení mezi dvěma nebo více ohnisky podráždění v mozkové kůře.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altLang="cs-CZ" sz="2400" dirty="0" smtClean="0"/>
              <a:t>Centra těchto reflexů jsou v </a:t>
            </a:r>
            <a:r>
              <a:rPr lang="cs-CZ" altLang="cs-CZ" sz="2400" dirty="0" smtClean="0">
                <a:solidFill>
                  <a:srgbClr val="FF0000"/>
                </a:solidFill>
              </a:rPr>
              <a:t>mozkové kůře</a:t>
            </a:r>
            <a:r>
              <a:rPr lang="cs-CZ" altLang="cs-CZ" sz="2400" dirty="0" smtClean="0"/>
              <a:t>.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altLang="cs-CZ" sz="2400" dirty="0" smtClean="0">
                <a:solidFill>
                  <a:srgbClr val="FF0000"/>
                </a:solidFill>
              </a:rPr>
              <a:t>Nejsou</a:t>
            </a:r>
            <a:r>
              <a:rPr lang="cs-CZ" altLang="cs-CZ" sz="2400" dirty="0" smtClean="0"/>
              <a:t> stejné u všech jedinců stejného živočišného druhu. </a:t>
            </a:r>
          </a:p>
          <a:p>
            <a:pPr marL="609600" indent="-609600" eaLnBrk="1" hangingPunct="1">
              <a:lnSpc>
                <a:spcPct val="90000"/>
              </a:lnSpc>
            </a:pPr>
            <a:r>
              <a:rPr lang="cs-CZ" altLang="cs-CZ" sz="2400" dirty="0" smtClean="0">
                <a:solidFill>
                  <a:srgbClr val="FF0000"/>
                </a:solidFill>
              </a:rPr>
              <a:t>Vznikají </a:t>
            </a:r>
            <a:r>
              <a:rPr lang="cs-CZ" altLang="cs-CZ" sz="2400" dirty="0" smtClean="0"/>
              <a:t>a </a:t>
            </a:r>
            <a:r>
              <a:rPr lang="cs-CZ" altLang="cs-CZ" sz="2400" dirty="0" smtClean="0">
                <a:solidFill>
                  <a:srgbClr val="FF0000"/>
                </a:solidFill>
              </a:rPr>
              <a:t>zanikají</a:t>
            </a:r>
            <a:r>
              <a:rPr lang="cs-CZ" altLang="cs-CZ" sz="2400" dirty="0" smtClean="0"/>
              <a:t> během života jedince – jejich vyhasínání nazýváme </a:t>
            </a:r>
            <a:r>
              <a:rPr lang="cs-CZ" altLang="cs-CZ" sz="2400" dirty="0" smtClean="0">
                <a:solidFill>
                  <a:srgbClr val="FF0000"/>
                </a:solidFill>
              </a:rPr>
              <a:t>zapomínání. </a:t>
            </a:r>
          </a:p>
          <a:p>
            <a:pPr marL="609600" indent="-609600" eaLnBrk="1" hangingPunct="1">
              <a:lnSpc>
                <a:spcPct val="90000"/>
              </a:lnSpc>
              <a:buFontTx/>
              <a:buNone/>
            </a:pPr>
            <a:endParaRPr lang="cs-CZ" altLang="cs-CZ" sz="2400" dirty="0" smtClean="0"/>
          </a:p>
        </p:txBody>
      </p:sp>
    </p:spTree>
    <p:extLst>
      <p:ext uri="{BB962C8B-B14F-4D97-AF65-F5344CB8AC3E}">
        <p14:creationId xmlns:p14="http://schemas.microsoft.com/office/powerpoint/2010/main" val="6096789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333375"/>
            <a:ext cx="8229600" cy="65246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Nižší nervová činnost je zajištěna působením nepodmíněných reflexů, vyšší nervová činnost působením podmíněných reflexů. Podněty - signály podmíněných reflexů signalizují biologicky nevýznamný jev.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Souhrn signálů určitého druhu se nazývá signální soustava. Rozlišujeme první a druhou signální soustavu. Do první signální soustavy patří signály, které jsou odrazem reality (fyzikální, chemické a biologické jevy). Umožňuje reagovat na aktuální životní situace. U člověka je základem pro učení v počátečních stádiích ontogenetického vývoje po narození a je základem pro konkrétní myšlení.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400" smtClean="0"/>
              <a:t>Signály pro vznik podmíněných reflexů u druhé signální soustavy jsou abstraktní pojmy (slova zevšeobecňující skutečnost), které jsou </a:t>
            </a:r>
            <a:r>
              <a:rPr lang="cs-CZ" altLang="cs-CZ" sz="2400" smtClean="0">
                <a:latin typeface="Arial" charset="0"/>
              </a:rPr>
              <a:t>symbolem</a:t>
            </a:r>
            <a:r>
              <a:rPr lang="cs-CZ" altLang="cs-CZ" sz="2400" smtClean="0"/>
              <a:t> reality. Člověk je schopen vytvářet nové spoje na podkladě abstraktních podmětů – základ pro myšlení. Na základě řeči a schopnosti zevšeobecnění se u člověka vytvořilo abstraktní myšlení, věda, umění a mravní hodnoty. </a:t>
            </a:r>
          </a:p>
        </p:txBody>
      </p:sp>
    </p:spTree>
    <p:extLst>
      <p:ext uri="{BB962C8B-B14F-4D97-AF65-F5344CB8AC3E}">
        <p14:creationId xmlns:p14="http://schemas.microsoft.com/office/powerpoint/2010/main" val="24528740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5554663" cy="1143000"/>
          </a:xfrm>
        </p:spPr>
        <p:txBody>
          <a:bodyPr/>
          <a:lstStyle/>
          <a:p>
            <a:pPr eaLnBrk="1" hangingPunct="1"/>
            <a:r>
              <a:rPr lang="cs-CZ" altLang="cs-CZ" smtClean="0"/>
              <a:t>Zrakové ústrojí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506888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Zrakové ústrojí umožňuje vnímání světla, barev, velikosti, tvaru a vzdálenosti předmětů.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U člověka je nejdůležitějším smyslem pro orientaci v prostoru.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Orgánem zraku je oko (</a:t>
            </a:r>
            <a:r>
              <a:rPr lang="cs-CZ" altLang="cs-CZ" sz="2800" i="1" smtClean="0"/>
              <a:t>ocullus</a:t>
            </a:r>
            <a:r>
              <a:rPr lang="cs-CZ" altLang="cs-CZ" sz="2800" smtClean="0"/>
              <a:t>), které  je složeno s oční koule a přídatných orgánů.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Oční koule (</a:t>
            </a:r>
            <a:r>
              <a:rPr lang="cs-CZ" altLang="cs-CZ" sz="2800" i="1" smtClean="0"/>
              <a:t>bulbus oculli</a:t>
            </a:r>
            <a:r>
              <a:rPr lang="cs-CZ" altLang="cs-CZ" sz="2800" smtClean="0"/>
              <a:t>) je uložena v obličejové části lebky v očnici. V každé očnici jsou dva otvory, které je spojují s mozkovnou a procházejí jimi zrakové nervy, žíly, tepny a dále nervy pro okohybné svaly a další drobné svaly v oku. </a:t>
            </a:r>
          </a:p>
          <a:p>
            <a:pPr eaLnBrk="1" hangingPunct="1">
              <a:lnSpc>
                <a:spcPct val="80000"/>
              </a:lnSpc>
            </a:pPr>
            <a:r>
              <a:rPr lang="cs-CZ" altLang="cs-CZ" sz="2800" smtClean="0"/>
              <a:t>Oční osa je nejdelší předozadní rozměr oční koule. </a:t>
            </a:r>
          </a:p>
        </p:txBody>
      </p:sp>
      <p:pic>
        <p:nvPicPr>
          <p:cNvPr id="3076" name="Picture 5" descr="b1eye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88913"/>
            <a:ext cx="1800225" cy="1349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230905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cs-CZ" altLang="cs-CZ" sz="2400" b="1" smtClean="0"/>
              <a:t>Barevné vidění</a:t>
            </a:r>
            <a:r>
              <a:rPr lang="cs-CZ" altLang="cs-CZ" sz="2400" smtClean="0"/>
              <a:t> – rozlišování barev umožňují čípky, jsou soustředěny ve žluté skvrně, slouží pro vidění za dne – potřebují značné osvětlení. Existují 3 druhy čípků pro 3 druhy barev – červená, zelená, modrá, jejich kombinacemi vznikají barevné vjemy – barvocit. Barvoslepost – dědičná porucha barevného vidění, více u mužů. Daltonismu – částečná barvoslepost – porušení rozeznávání červené a zelené barvy. </a:t>
            </a:r>
            <a:endParaRPr lang="cs-CZ" altLang="cs-CZ" sz="24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400" b="1" smtClean="0"/>
              <a:t>Vidění za tmy</a:t>
            </a:r>
            <a:r>
              <a:rPr lang="cs-CZ" altLang="cs-CZ" sz="2400" smtClean="0"/>
              <a:t> – umožňují ho tyčinky, citlivé na světlo, nerozlišují barvy, umožňují vidění za šera a v noci, kdy rozlišujeme různě temné odstíny šedé barvy. Jejich činnost umožňuje zraková červeň – rodopsin, na světle se mění ve zrakovou žluť, jenž je derivátem vitamínu A. Přes den jsou tedy tyčinky vyřazeny z funkce, ve tmě se potom rodopsin opět obnovuje. </a:t>
            </a:r>
            <a:endParaRPr lang="cs-CZ" altLang="cs-CZ" sz="24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400" b="1" smtClean="0"/>
              <a:t>Zorné pole</a:t>
            </a:r>
            <a:r>
              <a:rPr lang="cs-CZ" altLang="cs-CZ" sz="2400" smtClean="0"/>
              <a:t> – okolní prostředí, které vidíme, aniž bychom museli pohnout hlavou nebo očima. </a:t>
            </a:r>
            <a:endParaRPr lang="cs-CZ" altLang="cs-CZ" sz="2400" b="1" smtClean="0"/>
          </a:p>
          <a:p>
            <a:pPr eaLnBrk="1" hangingPunct="1">
              <a:lnSpc>
                <a:spcPct val="80000"/>
              </a:lnSpc>
            </a:pPr>
            <a:r>
              <a:rPr lang="cs-CZ" altLang="cs-CZ" sz="2400" b="1" smtClean="0"/>
              <a:t>Binokulární vidění</a:t>
            </a:r>
            <a:r>
              <a:rPr lang="cs-CZ" altLang="cs-CZ" sz="2400" smtClean="0"/>
              <a:t> – i když se na předmět díváme oběma očima, vidíme jej jako jeden předmět. To je způsobeno tím, že vnitřní části zorných polí obou očí se vnitřně překrývají a tak obrazy v této části zorných polí splývají a vytvářejí jeden obraz, který vidíme prostorově. </a:t>
            </a:r>
          </a:p>
        </p:txBody>
      </p:sp>
    </p:spTree>
    <p:extLst>
      <p:ext uri="{BB962C8B-B14F-4D97-AF65-F5344CB8AC3E}">
        <p14:creationId xmlns:p14="http://schemas.microsoft.com/office/powerpoint/2010/main" val="2477714416"/>
      </p:ext>
    </p:extLst>
  </p:cSld>
  <p:clrMapOvr>
    <a:masterClrMapping/>
  </p:clrMapOvr>
  <p:transition>
    <p:checke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Sluchové ústrojí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Sluchové ústrojí má u člověka největší význam při komunikaci. Na jeho základě se u člověka jako sluchový reflex vyvinula řeč.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Ucho (</a:t>
            </a:r>
            <a:r>
              <a:rPr lang="cs-CZ" altLang="cs-CZ" sz="2800" i="1" smtClean="0"/>
              <a:t>auris</a:t>
            </a:r>
            <a:r>
              <a:rPr lang="cs-CZ" altLang="cs-CZ" sz="2800" smtClean="0"/>
              <a:t>) slouží k rozlišování zvukových vln (člověk slyší jen v rozsahu 16 – 20 tisíc kmitů za sekundu).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800" smtClean="0"/>
              <a:t>Ucho dělíme na 3 části: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zevní ucho – </a:t>
            </a:r>
            <a:r>
              <a:rPr lang="cs-CZ" altLang="cs-CZ" sz="2800" i="1" smtClean="0"/>
              <a:t>auris externa</a:t>
            </a:r>
            <a:endParaRPr lang="cs-CZ" altLang="cs-CZ" sz="28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střední ucho – </a:t>
            </a:r>
            <a:r>
              <a:rPr lang="cs-CZ" altLang="cs-CZ" sz="2800" i="1" smtClean="0"/>
              <a:t>auris media</a:t>
            </a:r>
            <a:endParaRPr lang="cs-CZ" altLang="cs-CZ" sz="2800" smtClean="0"/>
          </a:p>
          <a:p>
            <a:pPr eaLnBrk="1" hangingPunct="1">
              <a:lnSpc>
                <a:spcPct val="90000"/>
              </a:lnSpc>
            </a:pPr>
            <a:r>
              <a:rPr lang="cs-CZ" altLang="cs-CZ" sz="2800" smtClean="0"/>
              <a:t>vnitřní ucho – </a:t>
            </a:r>
            <a:r>
              <a:rPr lang="cs-CZ" altLang="cs-CZ" sz="2800" i="1" smtClean="0"/>
              <a:t>auris interna</a:t>
            </a:r>
            <a:endParaRPr lang="cs-CZ" altLang="cs-CZ" sz="2800" smtClean="0"/>
          </a:p>
          <a:p>
            <a:pPr eaLnBrk="1" hangingPunct="1">
              <a:lnSpc>
                <a:spcPct val="90000"/>
              </a:lnSpc>
            </a:pPr>
            <a:endParaRPr lang="cs-CZ" altLang="cs-CZ" sz="2800" smtClean="0"/>
          </a:p>
        </p:txBody>
      </p:sp>
    </p:spTree>
    <p:extLst>
      <p:ext uri="{BB962C8B-B14F-4D97-AF65-F5344CB8AC3E}">
        <p14:creationId xmlns:p14="http://schemas.microsoft.com/office/powerpoint/2010/main" val="6015114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Sluchový analyzátor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Kmitání bubínku se přenáší na sluchové kůstky.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Třmínek rozkmitá oválné okénko a tím se rozechvěje perilymfa.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Kmity perilymfy se vyrovnají vyklenutím okrouhlého okénka do středoušní dutiny. Vlnění perilymfy rozkmitá endolymfu a rozechvěje bazální membránu v určitém jejím úseku podle výšky tónu.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Toto chvění způsobí, že buňky Cortiho orgánu narážejí svými vlásky na krycí membránu, a tím se podráždí.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Vzniklé vzruchy jsou vedeny sluchovým nervem do jader v prodloužené míše a dále až do centrálního korového analyzátoru. </a:t>
            </a:r>
          </a:p>
        </p:txBody>
      </p:sp>
    </p:spTree>
    <p:extLst>
      <p:ext uri="{BB962C8B-B14F-4D97-AF65-F5344CB8AC3E}">
        <p14:creationId xmlns:p14="http://schemas.microsoft.com/office/powerpoint/2010/main" val="1126317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0"/>
            <a:ext cx="8229600" cy="6858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smtClean="0"/>
              <a:t>Rovnovážné ústrojí: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čidlo statické – pro vnímání polohy,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sz="2400" smtClean="0"/>
              <a:t>čidlo kinetické – pro vnímání pohybu,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12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smtClean="0"/>
              <a:t>Statické čidlo je ve vejčitém a kulovitém váčku jsou malá políčka s vysokými epitelovými buňkami s jemnými smyslovými vlákny na koncích nad nimiž jsou vápenaté krystalky (statokinie). Při změně polohy hlavy dráždí krystalky jemné vlákna smyslových buněk. Vzruchy jsou vedeny statickým nervem k vestibulárním jádrům na spodině 4. mozkové komory. Tím je umožněno udržení rovnováhy těla v prostoru a zajištění vzpřímeného postoje.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cs-CZ" altLang="cs-CZ" sz="12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cs-CZ" altLang="cs-CZ" sz="2400" smtClean="0"/>
              <a:t>Kinetické čidlo je uloženo v ampulách polokruhových kanálků. V každé ampule je vyvýšenina s vysokými buňkami opatřenými dlouhými vlásky. Jejich podráždění vyvolává pohyb endolymfy při rotačních pohybech hlavy. </a:t>
            </a:r>
          </a:p>
        </p:txBody>
      </p:sp>
    </p:spTree>
    <p:extLst>
      <p:ext uri="{BB962C8B-B14F-4D97-AF65-F5344CB8AC3E}">
        <p14:creationId xmlns:p14="http://schemas.microsoft.com/office/powerpoint/2010/main" val="12027103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1_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8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9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Výchozí návrh">
  <a:themeElements>
    <a:clrScheme name="Výchozí návrh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Výchozí návrh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Výchozí návrh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Výchozí návrh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Výchozí návrh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560</Words>
  <Application>Microsoft Office PowerPoint</Application>
  <PresentationFormat>Předvádění na obrazovce (4:3)</PresentationFormat>
  <Paragraphs>115</Paragraphs>
  <Slides>18</Slides>
  <Notes>0</Notes>
  <HiddenSlides>0</HiddenSlides>
  <MMClips>0</MMClips>
  <ScaleCrop>false</ScaleCrop>
  <HeadingPairs>
    <vt:vector size="6" baseType="variant">
      <vt:variant>
        <vt:lpstr>Motiv</vt:lpstr>
      </vt:variant>
      <vt:variant>
        <vt:i4>12</vt:i4>
      </vt:variant>
      <vt:variant>
        <vt:lpstr>Vložené servery OLE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31" baseType="lpstr">
      <vt:lpstr>Motiv sady Office</vt:lpstr>
      <vt:lpstr>1_Motiv sady Office</vt:lpstr>
      <vt:lpstr>2_Motiv sady Office</vt:lpstr>
      <vt:lpstr>Výchozí návrh</vt:lpstr>
      <vt:lpstr>3_Motiv sady Office</vt:lpstr>
      <vt:lpstr>4_Motiv sady Office</vt:lpstr>
      <vt:lpstr>5_Motiv sady Office</vt:lpstr>
      <vt:lpstr>6_Motiv sady Office</vt:lpstr>
      <vt:lpstr>7_Motiv sady Office</vt:lpstr>
      <vt:lpstr>1_Výchozí návrh</vt:lpstr>
      <vt:lpstr>8_Motiv sady Office</vt:lpstr>
      <vt:lpstr>9_Motiv sady Office</vt:lpstr>
      <vt:lpstr>Fotografie</vt:lpstr>
      <vt:lpstr>Reflex</vt:lpstr>
      <vt:lpstr>Hlavní znaky nepodmíněných reflexů: </vt:lpstr>
      <vt:lpstr>Hlavní znaky podmíněných reflexů:</vt:lpstr>
      <vt:lpstr>Prezentace aplikace PowerPoint</vt:lpstr>
      <vt:lpstr>Zrakové ústrojí</vt:lpstr>
      <vt:lpstr>Prezentace aplikace PowerPoint</vt:lpstr>
      <vt:lpstr>Sluchové ústrojí</vt:lpstr>
      <vt:lpstr>Sluchový analyzátor</vt:lpstr>
      <vt:lpstr>Prezentace aplikace PowerPoint</vt:lpstr>
      <vt:lpstr>Reflex</vt:lpstr>
      <vt:lpstr>Otázky:</vt:lpstr>
      <vt:lpstr>Reflexní  oblouk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Reflex</dc:title>
  <dc:creator>Anabell</dc:creator>
  <cp:lastModifiedBy>Anabell</cp:lastModifiedBy>
  <cp:revision>3</cp:revision>
  <dcterms:created xsi:type="dcterms:W3CDTF">2017-05-01T16:58:52Z</dcterms:created>
  <dcterms:modified xsi:type="dcterms:W3CDTF">2017-05-01T17:19:28Z</dcterms:modified>
</cp:coreProperties>
</file>