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5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brazkova-skola.cz/" TargetMode="External"/><Relationship Id="rId7" Type="http://schemas.openxmlformats.org/officeDocument/2006/relationships/hyperlink" Target="http://katalogpo.upol.cz/" TargetMode="External"/><Relationship Id="rId2" Type="http://schemas.openxmlformats.org/officeDocument/2006/relationships/hyperlink" Target="http://skolka.milosrdni.cz/fotogaleri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terial-montessori.cz/" TargetMode="External"/><Relationship Id="rId5" Type="http://schemas.openxmlformats.org/officeDocument/2006/relationships/hyperlink" Target="http://www.alternativnikomunikace.cz/stranka-pomucky-prodej-53" TargetMode="External"/><Relationship Id="rId4" Type="http://schemas.openxmlformats.org/officeDocument/2006/relationships/hyperlink" Target="http://is.braillnet.cz/pomucky_vypis.php?name=&amp;spe%5b%5d=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ZS1BP_SP1S – seminář ke speciální pedagogice 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 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4306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pedagogika -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82880" indent="-181440">
              <a:lnSpc>
                <a:spcPct val="100000"/>
              </a:lnSpc>
              <a:buClr>
                <a:srgbClr val="262626"/>
              </a:buClr>
              <a:buFont typeface="Garamond"/>
              <a:buChar char="◦"/>
            </a:pPr>
            <a:r>
              <a:rPr lang="cs-CZ" sz="1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DejaVu Sans"/>
              </a:rPr>
              <a:t>Věda zabývající se vzděláváním žáků se speciálními vzdělávacími potřebami</a:t>
            </a:r>
            <a:endParaRPr lang="cs-CZ" sz="1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2880" indent="-181440">
              <a:lnSpc>
                <a:spcPct val="100000"/>
              </a:lnSpc>
              <a:buClr>
                <a:srgbClr val="262626"/>
              </a:buClr>
              <a:buFont typeface="Garamond"/>
              <a:buChar char="◦"/>
            </a:pPr>
            <a:r>
              <a:rPr lang="cs-CZ" sz="18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DejaVu Sans"/>
              </a:rPr>
              <a:t>Logopedie</a:t>
            </a:r>
            <a:r>
              <a:rPr lang="cs-CZ" sz="1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DejaVu Sans"/>
              </a:rPr>
              <a:t> – narušená komunikační schopnost</a:t>
            </a:r>
            <a:endParaRPr lang="cs-CZ" sz="1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2880" indent="-181440">
              <a:lnSpc>
                <a:spcPct val="100000"/>
              </a:lnSpc>
              <a:buClr>
                <a:srgbClr val="262626"/>
              </a:buClr>
              <a:buFont typeface="Garamond"/>
              <a:buChar char="◦"/>
            </a:pPr>
            <a:r>
              <a:rPr lang="cs-CZ" sz="18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DejaVu Sans"/>
              </a:rPr>
              <a:t>Surdopedie</a:t>
            </a:r>
            <a:r>
              <a:rPr lang="cs-CZ" sz="1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DejaVu Sans"/>
              </a:rPr>
              <a:t> – sluchové postižení</a:t>
            </a:r>
            <a:endParaRPr lang="cs-CZ" sz="1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2880" indent="-181440">
              <a:lnSpc>
                <a:spcPct val="100000"/>
              </a:lnSpc>
              <a:buClr>
                <a:srgbClr val="262626"/>
              </a:buClr>
              <a:buFont typeface="Garamond"/>
              <a:buChar char="◦"/>
            </a:pPr>
            <a:r>
              <a:rPr lang="cs-CZ" sz="18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DejaVu Sans"/>
              </a:rPr>
              <a:t>Psychopedie</a:t>
            </a:r>
            <a:r>
              <a:rPr lang="cs-CZ" sz="1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DejaVu Sans"/>
              </a:rPr>
              <a:t> – mentální postižení</a:t>
            </a:r>
            <a:endParaRPr lang="cs-CZ" sz="1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2880" indent="-181440">
              <a:lnSpc>
                <a:spcPct val="100000"/>
              </a:lnSpc>
              <a:buClr>
                <a:srgbClr val="262626"/>
              </a:buClr>
              <a:buFont typeface="Garamond"/>
              <a:buChar char="◦"/>
            </a:pPr>
            <a:r>
              <a:rPr lang="cs-CZ" sz="18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DejaVu Sans"/>
              </a:rPr>
              <a:t>Somatopedie</a:t>
            </a:r>
            <a:r>
              <a:rPr lang="cs-CZ" sz="1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DejaVu Sans"/>
              </a:rPr>
              <a:t> – tělesné postižení</a:t>
            </a:r>
            <a:endParaRPr lang="cs-CZ" sz="1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2880" indent="-181440">
              <a:lnSpc>
                <a:spcPct val="100000"/>
              </a:lnSpc>
              <a:buClr>
                <a:srgbClr val="262626"/>
              </a:buClr>
              <a:buFont typeface="Garamond"/>
              <a:buChar char="◦"/>
            </a:pPr>
            <a:r>
              <a:rPr lang="cs-CZ" sz="18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DejaVu Sans"/>
              </a:rPr>
              <a:t>Oftalmopedie</a:t>
            </a:r>
            <a:r>
              <a:rPr lang="cs-CZ" sz="1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DejaVu Sans"/>
              </a:rPr>
              <a:t> (</a:t>
            </a:r>
            <a:r>
              <a:rPr lang="cs-CZ" sz="18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DejaVu Sans"/>
              </a:rPr>
              <a:t>tyflopedie</a:t>
            </a:r>
            <a:r>
              <a:rPr lang="cs-CZ" sz="1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DejaVu Sans"/>
              </a:rPr>
              <a:t>) – zrakové postižení</a:t>
            </a:r>
            <a:endParaRPr lang="cs-CZ" sz="1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2880" indent="-181440">
              <a:lnSpc>
                <a:spcPct val="100000"/>
              </a:lnSpc>
              <a:buClr>
                <a:srgbClr val="262626"/>
              </a:buClr>
              <a:buFont typeface="Garamond"/>
              <a:buChar char="◦"/>
            </a:pPr>
            <a:r>
              <a:rPr lang="cs-CZ" sz="18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DejaVu Sans"/>
              </a:rPr>
              <a:t>Etopedie</a:t>
            </a:r>
            <a:r>
              <a:rPr lang="cs-CZ" sz="1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DejaVu Sans"/>
              </a:rPr>
              <a:t> – poruchy chování</a:t>
            </a:r>
            <a:endParaRPr lang="cs-CZ" sz="1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2880" indent="-181440">
              <a:lnSpc>
                <a:spcPct val="100000"/>
              </a:lnSpc>
              <a:buClr>
                <a:srgbClr val="262626"/>
              </a:buClr>
              <a:buFont typeface="Garamond"/>
              <a:buChar char="◦"/>
            </a:pPr>
            <a:r>
              <a:rPr lang="cs-CZ" sz="18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DejaVu Sans"/>
              </a:rPr>
              <a:t>Specifické poruchy učení</a:t>
            </a:r>
            <a:endParaRPr lang="cs-CZ" sz="1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2880" indent="-181440">
              <a:lnSpc>
                <a:spcPct val="100000"/>
              </a:lnSpc>
              <a:buClr>
                <a:srgbClr val="262626"/>
              </a:buClr>
              <a:buFont typeface="Garamond"/>
              <a:buChar char="◦"/>
            </a:pPr>
            <a:r>
              <a:rPr lang="cs-CZ" sz="1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DejaVu Sans"/>
              </a:rPr>
              <a:t>Souběžné postižení více vadami</a:t>
            </a:r>
            <a:endParaRPr lang="cs-CZ" sz="1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xmlns="" val="349772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Čas výuky: pondělí </a:t>
            </a:r>
            <a:r>
              <a:rPr lang="cs-CZ" sz="2800" dirty="0" smtClean="0"/>
              <a:t>16:40-17:25</a:t>
            </a:r>
            <a:endParaRPr lang="cs-CZ" sz="2800" dirty="0" smtClean="0"/>
          </a:p>
          <a:p>
            <a:r>
              <a:rPr lang="cs-CZ" sz="2800" dirty="0"/>
              <a:t>Vyučující: Lenka </a:t>
            </a:r>
            <a:r>
              <a:rPr lang="cs-CZ" sz="2800" dirty="0" smtClean="0"/>
              <a:t>Hrnčířová</a:t>
            </a:r>
          </a:p>
          <a:p>
            <a:r>
              <a:rPr lang="cs-CZ" sz="2800" dirty="0" smtClean="0"/>
              <a:t>Konzultační hodiny: dle domluvy e-mailem</a:t>
            </a:r>
          </a:p>
          <a:p>
            <a:pPr lvl="1"/>
            <a:r>
              <a:rPr lang="cs-CZ" sz="2400" dirty="0" smtClean="0"/>
              <a:t>Budova CVIDOS, čtvrté patro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410512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Aktivní účast</a:t>
            </a:r>
          </a:p>
          <a:p>
            <a:r>
              <a:rPr lang="cs-CZ" sz="2800" dirty="0"/>
              <a:t>Docházka – max. 2 omluvené </a:t>
            </a:r>
            <a:r>
              <a:rPr lang="cs-CZ" sz="2800" dirty="0" smtClean="0"/>
              <a:t>absence</a:t>
            </a:r>
            <a:endParaRPr lang="cs-CZ" sz="2800" dirty="0"/>
          </a:p>
          <a:p>
            <a:r>
              <a:rPr lang="cs-CZ" sz="2800" dirty="0"/>
              <a:t>Pomůcka</a:t>
            </a:r>
          </a:p>
          <a:p>
            <a:endParaRPr lang="cs-CZ" sz="2800" dirty="0"/>
          </a:p>
          <a:p>
            <a:r>
              <a:rPr lang="cs-CZ" sz="2800" dirty="0"/>
              <a:t>Elektronický test = přednáška + seminář (informace se dozvíte na přednášce</a:t>
            </a:r>
            <a:r>
              <a:rPr lang="cs-CZ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80011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1249" y="476794"/>
            <a:ext cx="10018713" cy="1752599"/>
          </a:xfrm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b="1" dirty="0"/>
              <a:t>Jarmila </a:t>
            </a:r>
            <a:r>
              <a:rPr lang="cs-CZ" b="1" dirty="0" err="1"/>
              <a:t>Pipeková</a:t>
            </a:r>
            <a:r>
              <a:rPr lang="cs-CZ" b="1" dirty="0"/>
              <a:t> – Kapitoly ze speciální pedagogiky, 3. přepracované vydání z r. 2010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Další literatura</a:t>
            </a:r>
            <a:r>
              <a:rPr lang="cs-CZ" dirty="0" smtClean="0"/>
              <a:t>:</a:t>
            </a:r>
          </a:p>
          <a:p>
            <a:r>
              <a:rPr lang="cs-CZ" b="1" dirty="0" smtClean="0"/>
              <a:t>Miroslava Bartoňová a Marie Vítková – Strategie vzdělávání žáků se speciálním vzdělávacími potřebami v </a:t>
            </a:r>
            <a:r>
              <a:rPr lang="cs-CZ" b="1" dirty="0" err="1" smtClean="0"/>
              <a:t>inkluzivním</a:t>
            </a:r>
            <a:r>
              <a:rPr lang="cs-CZ" b="1" dirty="0" smtClean="0"/>
              <a:t> prostředí ZŠ</a:t>
            </a:r>
          </a:p>
          <a:p>
            <a:r>
              <a:rPr lang="cs-CZ" b="1" dirty="0" smtClean="0"/>
              <a:t>Viktor </a:t>
            </a:r>
            <a:r>
              <a:rPr lang="cs-CZ" b="1" dirty="0" err="1" smtClean="0"/>
              <a:t>Lechta</a:t>
            </a:r>
            <a:r>
              <a:rPr lang="cs-CZ" b="1" dirty="0" smtClean="0"/>
              <a:t> – </a:t>
            </a:r>
            <a:r>
              <a:rPr lang="cs-CZ" b="1" dirty="0" err="1" smtClean="0"/>
              <a:t>Inkluzivní</a:t>
            </a:r>
            <a:r>
              <a:rPr lang="cs-CZ" b="1" dirty="0" smtClean="0"/>
              <a:t> pedagogika</a:t>
            </a:r>
          </a:p>
          <a:p>
            <a:r>
              <a:rPr lang="cs-CZ" dirty="0" smtClean="0"/>
              <a:t>Josef </a:t>
            </a:r>
            <a:r>
              <a:rPr lang="cs-CZ" dirty="0" err="1"/>
              <a:t>Sowík</a:t>
            </a:r>
            <a:r>
              <a:rPr lang="cs-CZ" dirty="0"/>
              <a:t> – Speciální pedagogika</a:t>
            </a:r>
          </a:p>
          <a:p>
            <a:r>
              <a:rPr lang="cs-CZ" dirty="0"/>
              <a:t>Milan Valenta – Přehled speciální </a:t>
            </a:r>
            <a:r>
              <a:rPr lang="cs-CZ" dirty="0" smtClean="0"/>
              <a:t>pedagogiky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7814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/>
              <a:t>Vlastní výroba + prezentace v semináři (5 minut)</a:t>
            </a:r>
          </a:p>
          <a:p>
            <a:endParaRPr lang="cs-CZ" dirty="0"/>
          </a:p>
          <a:p>
            <a:r>
              <a:rPr lang="cs-CZ" dirty="0"/>
              <a:t>Účel využití, jak se používá, ukázka použití v praxi, co rozvíjí, u jaké skupiny, další varianty použití</a:t>
            </a:r>
          </a:p>
          <a:p>
            <a:endParaRPr lang="cs-CZ" dirty="0"/>
          </a:p>
          <a:p>
            <a:r>
              <a:rPr lang="cs-CZ" dirty="0"/>
              <a:t>Do </a:t>
            </a:r>
            <a:r>
              <a:rPr lang="cs-CZ" dirty="0" err="1"/>
              <a:t>ISu</a:t>
            </a:r>
            <a:r>
              <a:rPr lang="cs-CZ" dirty="0"/>
              <a:t> vložit v textové podobě s fotografií + výše uvedené a teoretický základ včetně citací</a:t>
            </a:r>
          </a:p>
          <a:p>
            <a:endParaRPr lang="cs-CZ" dirty="0"/>
          </a:p>
          <a:p>
            <a:r>
              <a:rPr lang="cs-CZ" b="1" dirty="0"/>
              <a:t>Do </a:t>
            </a:r>
            <a:r>
              <a:rPr lang="cs-CZ" b="1" dirty="0" smtClean="0"/>
              <a:t>25.4.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132861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Rozsah: max. 2 normostrany (řádkování 1,5; písmo </a:t>
            </a:r>
            <a:r>
              <a:rPr lang="cs-CZ" sz="2800" dirty="0" err="1"/>
              <a:t>Times</a:t>
            </a:r>
            <a:r>
              <a:rPr lang="cs-CZ" sz="2800" dirty="0"/>
              <a:t> New Roman vel. 12; okraje 2,5; zarovnání do bloku)</a:t>
            </a:r>
          </a:p>
          <a:p>
            <a:endParaRPr lang="cs-CZ" sz="2800" dirty="0"/>
          </a:p>
          <a:p>
            <a:r>
              <a:rPr lang="cs-CZ" sz="2800" dirty="0"/>
              <a:t>1. strana – úvodní strana (název semináře, pomůcka + oblast/typ postižení, jméno a příjmení studenta, UČO, jméno cvičícího)</a:t>
            </a:r>
          </a:p>
          <a:p>
            <a:endParaRPr lang="cs-CZ" sz="2800" dirty="0"/>
          </a:p>
          <a:p>
            <a:r>
              <a:rPr lang="cs-CZ" sz="2800" dirty="0" smtClean="0"/>
              <a:t>Zdroje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75208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Nejpozději do 3. semináře nahlásit, jakou pomůcku budete vyrábět</a:t>
            </a:r>
          </a:p>
          <a:p>
            <a:endParaRPr lang="cs-CZ" sz="2800" dirty="0"/>
          </a:p>
          <a:p>
            <a:r>
              <a:rPr lang="cs-CZ" sz="2800" dirty="0"/>
              <a:t>Pomůcka se nesmí opakovat</a:t>
            </a:r>
          </a:p>
          <a:p>
            <a:endParaRPr lang="cs-CZ" sz="2800" dirty="0"/>
          </a:p>
          <a:p>
            <a:r>
              <a:rPr lang="cs-CZ" sz="2800" dirty="0"/>
              <a:t>Odevzdání a prezentace pomůcky je podmínkou pro udělení zápočtu</a:t>
            </a:r>
            <a:r>
              <a:rPr lang="cs-CZ" sz="2800" dirty="0" smtClean="0"/>
              <a:t>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45057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Cílová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/>
              <a:t>Žáci se zrakovým postižením</a:t>
            </a:r>
          </a:p>
          <a:p>
            <a:r>
              <a:rPr lang="cs-CZ" dirty="0"/>
              <a:t>Žáci se sluchovým postižením</a:t>
            </a:r>
          </a:p>
          <a:p>
            <a:r>
              <a:rPr lang="cs-CZ" dirty="0"/>
              <a:t>Žáci s mentálním postižením</a:t>
            </a:r>
          </a:p>
          <a:p>
            <a:r>
              <a:rPr lang="cs-CZ" dirty="0"/>
              <a:t>Žáci s poruchou autistického spektra</a:t>
            </a:r>
          </a:p>
          <a:p>
            <a:r>
              <a:rPr lang="cs-CZ" dirty="0"/>
              <a:t>Žáci s tělesným postižením</a:t>
            </a:r>
          </a:p>
          <a:p>
            <a:r>
              <a:rPr lang="cs-CZ" dirty="0"/>
              <a:t>Žáci s poruchou chování</a:t>
            </a:r>
          </a:p>
          <a:p>
            <a:r>
              <a:rPr lang="cs-CZ" dirty="0"/>
              <a:t>Žáci s narušenou komunikační schopností</a:t>
            </a:r>
          </a:p>
          <a:p>
            <a:r>
              <a:rPr lang="cs-CZ" dirty="0"/>
              <a:t>Žáci s poruchami </a:t>
            </a:r>
            <a:r>
              <a:rPr lang="cs-CZ" dirty="0" smtClean="0"/>
              <a:t>učení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9022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Pomůcky - inspirace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653936"/>
            <a:ext cx="10018713" cy="3124201"/>
          </a:xfrm>
        </p:spPr>
        <p:txBody>
          <a:bodyPr>
            <a:noAutofit/>
          </a:bodyPr>
          <a:lstStyle/>
          <a:p>
            <a:r>
              <a:rPr lang="en-US" dirty="0">
                <a:hlinkClick r:id="rId2"/>
              </a:rPr>
              <a:t>http://skolka.milosrdni.cz/fotogalerie</a:t>
            </a:r>
            <a:r>
              <a:rPr lang="en-US" dirty="0" smtClean="0">
                <a:hlinkClick r:id="rId2"/>
              </a:rPr>
              <a:t>/</a:t>
            </a:r>
            <a:endParaRPr lang="cs-CZ" dirty="0"/>
          </a:p>
          <a:p>
            <a:r>
              <a:rPr lang="cs-CZ" dirty="0">
                <a:hlinkClick r:id="rId3"/>
              </a:rPr>
              <a:t>http://www.</a:t>
            </a:r>
            <a:r>
              <a:rPr lang="cs-CZ" dirty="0" err="1">
                <a:hlinkClick r:id="rId3"/>
              </a:rPr>
              <a:t>obrazkova</a:t>
            </a:r>
            <a:r>
              <a:rPr lang="cs-CZ" dirty="0">
                <a:hlinkClick r:id="rId3"/>
              </a:rPr>
              <a:t>-</a:t>
            </a:r>
            <a:r>
              <a:rPr lang="cs-CZ" dirty="0" err="1">
                <a:hlinkClick r:id="rId3"/>
              </a:rPr>
              <a:t>skola.cz</a:t>
            </a:r>
            <a:r>
              <a:rPr lang="cs-CZ" dirty="0" smtClean="0">
                <a:hlinkClick r:id="rId3"/>
              </a:rPr>
              <a:t>/</a:t>
            </a:r>
            <a:r>
              <a:rPr lang="cs-CZ" dirty="0"/>
              <a:t> </a:t>
            </a:r>
          </a:p>
          <a:p>
            <a:r>
              <a:rPr lang="en-US" dirty="0">
                <a:hlinkClick r:id="rId4"/>
              </a:rPr>
              <a:t>http://is.braillnet.cz/pomucky_vypis.php?name=&amp;</a:t>
            </a:r>
            <a:r>
              <a:rPr lang="en-US" dirty="0" smtClean="0">
                <a:hlinkClick r:id="rId4"/>
              </a:rPr>
              <a:t>spe%5B%5D=5</a:t>
            </a:r>
            <a:endParaRPr lang="cs-CZ" dirty="0"/>
          </a:p>
          <a:p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www.</a:t>
            </a:r>
            <a:r>
              <a:rPr lang="cs-CZ" dirty="0" err="1" smtClean="0">
                <a:hlinkClick r:id="rId5"/>
              </a:rPr>
              <a:t>alternativnikomunikace.cz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stranka</a:t>
            </a:r>
            <a:r>
              <a:rPr lang="cs-CZ" dirty="0" smtClean="0">
                <a:hlinkClick r:id="rId5"/>
              </a:rPr>
              <a:t>-</a:t>
            </a:r>
            <a:r>
              <a:rPr lang="cs-CZ" dirty="0" err="1" smtClean="0">
                <a:hlinkClick r:id="rId5"/>
              </a:rPr>
              <a:t>pomucky</a:t>
            </a:r>
            <a:r>
              <a:rPr lang="cs-CZ" dirty="0" smtClean="0">
                <a:hlinkClick r:id="rId5"/>
              </a:rPr>
              <a:t>-prodej-53</a:t>
            </a:r>
            <a:endParaRPr lang="cs-CZ" dirty="0"/>
          </a:p>
          <a:p>
            <a:r>
              <a:rPr lang="en-US" dirty="0">
                <a:hlinkClick r:id="rId6"/>
              </a:rPr>
              <a:t>http://www.material-montessori.cz</a:t>
            </a:r>
            <a:r>
              <a:rPr lang="en-US" dirty="0" smtClean="0">
                <a:hlinkClick r:id="rId6"/>
              </a:rPr>
              <a:t>/</a:t>
            </a:r>
            <a:endParaRPr lang="cs-CZ" dirty="0"/>
          </a:p>
          <a:p>
            <a:r>
              <a:rPr lang="en-US" dirty="0">
                <a:hlinkClick r:id="rId7"/>
              </a:rPr>
              <a:t>http://katalogpo.upol.cz</a:t>
            </a:r>
            <a:r>
              <a:rPr lang="en-US" dirty="0" smtClean="0">
                <a:hlinkClick r:id="rId7"/>
              </a:rPr>
              <a:t>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9084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37</TotalTime>
  <Words>346</Words>
  <Application>Microsoft Office PowerPoint</Application>
  <PresentationFormat>Vlastní</PresentationFormat>
  <Paragraphs>65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Paralaxa</vt:lpstr>
      <vt:lpstr>ZS1BP_SP1S – seminář ke speciální pedagogice 1</vt:lpstr>
      <vt:lpstr>Snímek 2</vt:lpstr>
      <vt:lpstr>Ukončení předmětu</vt:lpstr>
      <vt:lpstr>Literatura</vt:lpstr>
      <vt:lpstr>Pomůcka</vt:lpstr>
      <vt:lpstr>Snímek 6</vt:lpstr>
      <vt:lpstr>Snímek 7</vt:lpstr>
      <vt:lpstr>Cílová skupina</vt:lpstr>
      <vt:lpstr>Pomůcky - inspirace</vt:lpstr>
      <vt:lpstr>Speciální pedagogika - terminologie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ZS1BP_SP1S – seminář ke speciální pedagogice 1</dc:title>
  <dc:creator>Hrncirova</dc:creator>
  <cp:lastModifiedBy>Lenka</cp:lastModifiedBy>
  <cp:revision>11</cp:revision>
  <dcterms:created xsi:type="dcterms:W3CDTF">2017-02-16T13:31:11Z</dcterms:created>
  <dcterms:modified xsi:type="dcterms:W3CDTF">2018-02-26T07:53:50Z</dcterms:modified>
</cp:coreProperties>
</file>