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3" r:id="rId1"/>
  </p:sldMasterIdLst>
  <p:notesMasterIdLst>
    <p:notesMasterId r:id="rId31"/>
  </p:notesMasterIdLst>
  <p:sldIdLst>
    <p:sldId id="256" r:id="rId2"/>
    <p:sldId id="295" r:id="rId3"/>
    <p:sldId id="265" r:id="rId4"/>
    <p:sldId id="266" r:id="rId5"/>
    <p:sldId id="285" r:id="rId6"/>
    <p:sldId id="287" r:id="rId7"/>
    <p:sldId id="284" r:id="rId8"/>
    <p:sldId id="291" r:id="rId9"/>
    <p:sldId id="294" r:id="rId10"/>
    <p:sldId id="296" r:id="rId11"/>
    <p:sldId id="298" r:id="rId12"/>
    <p:sldId id="299" r:id="rId13"/>
    <p:sldId id="304" r:id="rId14"/>
    <p:sldId id="264" r:id="rId15"/>
    <p:sldId id="267" r:id="rId16"/>
    <p:sldId id="268" r:id="rId17"/>
    <p:sldId id="269" r:id="rId18"/>
    <p:sldId id="305" r:id="rId19"/>
    <p:sldId id="307" r:id="rId20"/>
    <p:sldId id="301" r:id="rId21"/>
    <p:sldId id="272" r:id="rId22"/>
    <p:sldId id="273" r:id="rId23"/>
    <p:sldId id="274" r:id="rId24"/>
    <p:sldId id="275" r:id="rId25"/>
    <p:sldId id="276" r:id="rId26"/>
    <p:sldId id="302" r:id="rId27"/>
    <p:sldId id="277" r:id="rId28"/>
    <p:sldId id="282" r:id="rId29"/>
    <p:sldId id="293" r:id="rId30"/>
  </p:sldIdLst>
  <p:sldSz cx="9144000" cy="6858000" type="screen4x3"/>
  <p:notesSz cx="6858000" cy="9144000"/>
  <p:defaultTextStyle>
    <a:defPPr>
      <a:defRPr lang="cs-CZ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23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0D0026-ECE1-4CC5-94FD-5FB36FDC1325}" type="datetimeFigureOut">
              <a:rPr lang="cs-CZ" smtClean="0"/>
              <a:t>20. 2. 2018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977C1E-E07B-4E7E-A28C-93EB9D08510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706252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2"/>
          <p:cNvSpPr>
            <a:spLocks noChangeShapeType="1"/>
          </p:cNvSpPr>
          <p:nvPr/>
        </p:nvSpPr>
        <p:spPr bwMode="auto">
          <a:xfrm>
            <a:off x="7315200" y="1066800"/>
            <a:ext cx="0" cy="449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grpSp>
        <p:nvGrpSpPr>
          <p:cNvPr id="5" name="Group 8"/>
          <p:cNvGrpSpPr>
            <a:grpSpLocks/>
          </p:cNvGrpSpPr>
          <p:nvPr/>
        </p:nvGrpSpPr>
        <p:grpSpPr bwMode="auto">
          <a:xfrm>
            <a:off x="7493000" y="2992438"/>
            <a:ext cx="1338263" cy="2189162"/>
            <a:chOff x="4704" y="1885"/>
            <a:chExt cx="843" cy="1379"/>
          </a:xfrm>
        </p:grpSpPr>
        <p:sp>
          <p:nvSpPr>
            <p:cNvPr id="6" name="Oval 9"/>
            <p:cNvSpPr>
              <a:spLocks noChangeArrowheads="1"/>
            </p:cNvSpPr>
            <p:nvPr/>
          </p:nvSpPr>
          <p:spPr bwMode="auto">
            <a:xfrm>
              <a:off x="4704" y="1885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cs-CZ" altLang="cs-CZ"/>
            </a:p>
          </p:txBody>
        </p:sp>
        <p:sp>
          <p:nvSpPr>
            <p:cNvPr id="7" name="Oval 10"/>
            <p:cNvSpPr>
              <a:spLocks noChangeArrowheads="1"/>
            </p:cNvSpPr>
            <p:nvPr/>
          </p:nvSpPr>
          <p:spPr bwMode="auto">
            <a:xfrm>
              <a:off x="4883" y="1885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cs-CZ" altLang="cs-CZ"/>
            </a:p>
          </p:txBody>
        </p:sp>
        <p:sp>
          <p:nvSpPr>
            <p:cNvPr id="8" name="Oval 11"/>
            <p:cNvSpPr>
              <a:spLocks noChangeArrowheads="1"/>
            </p:cNvSpPr>
            <p:nvPr/>
          </p:nvSpPr>
          <p:spPr bwMode="auto">
            <a:xfrm>
              <a:off x="5062" y="1885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cs-CZ" altLang="cs-CZ"/>
            </a:p>
          </p:txBody>
        </p:sp>
        <p:sp>
          <p:nvSpPr>
            <p:cNvPr id="9" name="Oval 12"/>
            <p:cNvSpPr>
              <a:spLocks noChangeArrowheads="1"/>
            </p:cNvSpPr>
            <p:nvPr/>
          </p:nvSpPr>
          <p:spPr bwMode="auto">
            <a:xfrm>
              <a:off x="4704" y="2064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cs-CZ" altLang="cs-CZ"/>
            </a:p>
          </p:txBody>
        </p:sp>
        <p:sp>
          <p:nvSpPr>
            <p:cNvPr id="10" name="Oval 13"/>
            <p:cNvSpPr>
              <a:spLocks noChangeArrowheads="1"/>
            </p:cNvSpPr>
            <p:nvPr/>
          </p:nvSpPr>
          <p:spPr bwMode="auto">
            <a:xfrm>
              <a:off x="4883" y="2064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cs-CZ" altLang="cs-CZ"/>
            </a:p>
          </p:txBody>
        </p:sp>
        <p:sp>
          <p:nvSpPr>
            <p:cNvPr id="11" name="Oval 14"/>
            <p:cNvSpPr>
              <a:spLocks noChangeArrowheads="1"/>
            </p:cNvSpPr>
            <p:nvPr/>
          </p:nvSpPr>
          <p:spPr bwMode="auto">
            <a:xfrm>
              <a:off x="5062" y="2064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cs-CZ" altLang="cs-CZ"/>
            </a:p>
          </p:txBody>
        </p:sp>
        <p:sp>
          <p:nvSpPr>
            <p:cNvPr id="12" name="Oval 15"/>
            <p:cNvSpPr>
              <a:spLocks noChangeArrowheads="1"/>
            </p:cNvSpPr>
            <p:nvPr/>
          </p:nvSpPr>
          <p:spPr bwMode="auto">
            <a:xfrm>
              <a:off x="5241" y="2064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cs-CZ" altLang="cs-CZ"/>
            </a:p>
          </p:txBody>
        </p:sp>
        <p:sp>
          <p:nvSpPr>
            <p:cNvPr id="13" name="Oval 16"/>
            <p:cNvSpPr>
              <a:spLocks noChangeArrowheads="1"/>
            </p:cNvSpPr>
            <p:nvPr/>
          </p:nvSpPr>
          <p:spPr bwMode="auto">
            <a:xfrm>
              <a:off x="4704" y="2243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cs-CZ" altLang="cs-CZ"/>
            </a:p>
          </p:txBody>
        </p:sp>
        <p:sp>
          <p:nvSpPr>
            <p:cNvPr id="14" name="Oval 17"/>
            <p:cNvSpPr>
              <a:spLocks noChangeArrowheads="1"/>
            </p:cNvSpPr>
            <p:nvPr/>
          </p:nvSpPr>
          <p:spPr bwMode="auto">
            <a:xfrm>
              <a:off x="4883" y="2243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cs-CZ" altLang="cs-CZ"/>
            </a:p>
          </p:txBody>
        </p:sp>
        <p:sp>
          <p:nvSpPr>
            <p:cNvPr id="15" name="Oval 18"/>
            <p:cNvSpPr>
              <a:spLocks noChangeArrowheads="1"/>
            </p:cNvSpPr>
            <p:nvPr/>
          </p:nvSpPr>
          <p:spPr bwMode="auto">
            <a:xfrm>
              <a:off x="5062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cs-CZ" altLang="cs-CZ"/>
            </a:p>
          </p:txBody>
        </p:sp>
        <p:sp>
          <p:nvSpPr>
            <p:cNvPr id="16" name="Oval 19"/>
            <p:cNvSpPr>
              <a:spLocks noChangeArrowheads="1"/>
            </p:cNvSpPr>
            <p:nvPr/>
          </p:nvSpPr>
          <p:spPr bwMode="auto">
            <a:xfrm>
              <a:off x="5241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cs-CZ" altLang="cs-CZ"/>
            </a:p>
          </p:txBody>
        </p:sp>
        <p:sp>
          <p:nvSpPr>
            <p:cNvPr id="17" name="Oval 20"/>
            <p:cNvSpPr>
              <a:spLocks noChangeArrowheads="1"/>
            </p:cNvSpPr>
            <p:nvPr/>
          </p:nvSpPr>
          <p:spPr bwMode="auto">
            <a:xfrm>
              <a:off x="5420" y="2243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cs-CZ" altLang="cs-CZ"/>
            </a:p>
          </p:txBody>
        </p:sp>
        <p:sp>
          <p:nvSpPr>
            <p:cNvPr id="18" name="Oval 21"/>
            <p:cNvSpPr>
              <a:spLocks noChangeArrowheads="1"/>
            </p:cNvSpPr>
            <p:nvPr/>
          </p:nvSpPr>
          <p:spPr bwMode="auto">
            <a:xfrm>
              <a:off x="4704" y="2421"/>
              <a:ext cx="127" cy="128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cs-CZ" altLang="cs-CZ"/>
            </a:p>
          </p:txBody>
        </p:sp>
        <p:sp>
          <p:nvSpPr>
            <p:cNvPr id="19" name="Oval 22"/>
            <p:cNvSpPr>
              <a:spLocks noChangeArrowheads="1"/>
            </p:cNvSpPr>
            <p:nvPr/>
          </p:nvSpPr>
          <p:spPr bwMode="auto">
            <a:xfrm>
              <a:off x="4883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cs-CZ" altLang="cs-CZ"/>
            </a:p>
          </p:txBody>
        </p:sp>
        <p:sp>
          <p:nvSpPr>
            <p:cNvPr id="20" name="Oval 23"/>
            <p:cNvSpPr>
              <a:spLocks noChangeArrowheads="1"/>
            </p:cNvSpPr>
            <p:nvPr/>
          </p:nvSpPr>
          <p:spPr bwMode="auto">
            <a:xfrm>
              <a:off x="5062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cs-CZ" altLang="cs-CZ"/>
            </a:p>
          </p:txBody>
        </p:sp>
        <p:sp>
          <p:nvSpPr>
            <p:cNvPr id="21" name="Oval 24"/>
            <p:cNvSpPr>
              <a:spLocks noChangeArrowheads="1"/>
            </p:cNvSpPr>
            <p:nvPr/>
          </p:nvSpPr>
          <p:spPr bwMode="auto">
            <a:xfrm>
              <a:off x="5241" y="2421"/>
              <a:ext cx="127" cy="12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cs-CZ" altLang="cs-CZ"/>
            </a:p>
          </p:txBody>
        </p:sp>
        <p:sp>
          <p:nvSpPr>
            <p:cNvPr id="22" name="Oval 25"/>
            <p:cNvSpPr>
              <a:spLocks noChangeArrowheads="1"/>
            </p:cNvSpPr>
            <p:nvPr/>
          </p:nvSpPr>
          <p:spPr bwMode="auto">
            <a:xfrm>
              <a:off x="4704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cs-CZ" altLang="cs-CZ"/>
            </a:p>
          </p:txBody>
        </p:sp>
        <p:sp>
          <p:nvSpPr>
            <p:cNvPr id="23" name="Oval 26"/>
            <p:cNvSpPr>
              <a:spLocks noChangeArrowheads="1"/>
            </p:cNvSpPr>
            <p:nvPr/>
          </p:nvSpPr>
          <p:spPr bwMode="auto">
            <a:xfrm>
              <a:off x="4883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cs-CZ" altLang="cs-CZ"/>
            </a:p>
          </p:txBody>
        </p:sp>
        <p:sp>
          <p:nvSpPr>
            <p:cNvPr id="24" name="Oval 27"/>
            <p:cNvSpPr>
              <a:spLocks noChangeArrowheads="1"/>
            </p:cNvSpPr>
            <p:nvPr/>
          </p:nvSpPr>
          <p:spPr bwMode="auto">
            <a:xfrm>
              <a:off x="5062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cs-CZ" altLang="cs-CZ"/>
            </a:p>
          </p:txBody>
        </p:sp>
        <p:sp>
          <p:nvSpPr>
            <p:cNvPr id="25" name="Oval 28"/>
            <p:cNvSpPr>
              <a:spLocks noChangeArrowheads="1"/>
            </p:cNvSpPr>
            <p:nvPr/>
          </p:nvSpPr>
          <p:spPr bwMode="auto">
            <a:xfrm>
              <a:off x="5241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cs-CZ" altLang="cs-CZ"/>
            </a:p>
          </p:txBody>
        </p:sp>
        <p:sp>
          <p:nvSpPr>
            <p:cNvPr id="26" name="Oval 29"/>
            <p:cNvSpPr>
              <a:spLocks noChangeArrowheads="1"/>
            </p:cNvSpPr>
            <p:nvPr/>
          </p:nvSpPr>
          <p:spPr bwMode="auto">
            <a:xfrm>
              <a:off x="5420" y="2600"/>
              <a:ext cx="127" cy="128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cs-CZ" altLang="cs-CZ"/>
            </a:p>
          </p:txBody>
        </p:sp>
        <p:sp>
          <p:nvSpPr>
            <p:cNvPr id="27" name="Oval 30"/>
            <p:cNvSpPr>
              <a:spLocks noChangeArrowheads="1"/>
            </p:cNvSpPr>
            <p:nvPr/>
          </p:nvSpPr>
          <p:spPr bwMode="auto">
            <a:xfrm>
              <a:off x="4704" y="2779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cs-CZ" altLang="cs-CZ"/>
            </a:p>
          </p:txBody>
        </p:sp>
        <p:sp>
          <p:nvSpPr>
            <p:cNvPr id="28" name="Oval 31"/>
            <p:cNvSpPr>
              <a:spLocks noChangeArrowheads="1"/>
            </p:cNvSpPr>
            <p:nvPr/>
          </p:nvSpPr>
          <p:spPr bwMode="auto">
            <a:xfrm>
              <a:off x="4883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cs-CZ" altLang="cs-CZ"/>
            </a:p>
          </p:txBody>
        </p:sp>
        <p:sp>
          <p:nvSpPr>
            <p:cNvPr id="29" name="Oval 32"/>
            <p:cNvSpPr>
              <a:spLocks noChangeArrowheads="1"/>
            </p:cNvSpPr>
            <p:nvPr/>
          </p:nvSpPr>
          <p:spPr bwMode="auto">
            <a:xfrm>
              <a:off x="5062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cs-CZ" altLang="cs-CZ"/>
            </a:p>
          </p:txBody>
        </p:sp>
        <p:sp>
          <p:nvSpPr>
            <p:cNvPr id="30" name="Oval 33"/>
            <p:cNvSpPr>
              <a:spLocks noChangeArrowheads="1"/>
            </p:cNvSpPr>
            <p:nvPr/>
          </p:nvSpPr>
          <p:spPr bwMode="auto">
            <a:xfrm>
              <a:off x="5241" y="2779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cs-CZ" altLang="cs-CZ"/>
            </a:p>
          </p:txBody>
        </p:sp>
        <p:sp>
          <p:nvSpPr>
            <p:cNvPr id="31" name="Oval 34"/>
            <p:cNvSpPr>
              <a:spLocks noChangeArrowheads="1"/>
            </p:cNvSpPr>
            <p:nvPr/>
          </p:nvSpPr>
          <p:spPr bwMode="auto">
            <a:xfrm>
              <a:off x="4704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cs-CZ" altLang="cs-CZ"/>
            </a:p>
          </p:txBody>
        </p:sp>
        <p:sp>
          <p:nvSpPr>
            <p:cNvPr id="32" name="Oval 35"/>
            <p:cNvSpPr>
              <a:spLocks noChangeArrowheads="1"/>
            </p:cNvSpPr>
            <p:nvPr/>
          </p:nvSpPr>
          <p:spPr bwMode="auto">
            <a:xfrm>
              <a:off x="4883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cs-CZ" altLang="cs-CZ"/>
            </a:p>
          </p:txBody>
        </p:sp>
        <p:sp>
          <p:nvSpPr>
            <p:cNvPr id="33" name="Oval 36"/>
            <p:cNvSpPr>
              <a:spLocks noChangeArrowheads="1"/>
            </p:cNvSpPr>
            <p:nvPr/>
          </p:nvSpPr>
          <p:spPr bwMode="auto">
            <a:xfrm>
              <a:off x="5062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cs-CZ" altLang="cs-CZ"/>
            </a:p>
          </p:txBody>
        </p:sp>
        <p:sp>
          <p:nvSpPr>
            <p:cNvPr id="34" name="Oval 37"/>
            <p:cNvSpPr>
              <a:spLocks noChangeArrowheads="1"/>
            </p:cNvSpPr>
            <p:nvPr/>
          </p:nvSpPr>
          <p:spPr bwMode="auto">
            <a:xfrm>
              <a:off x="5241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cs-CZ" altLang="cs-CZ"/>
            </a:p>
          </p:txBody>
        </p:sp>
        <p:sp>
          <p:nvSpPr>
            <p:cNvPr id="35" name="Oval 38"/>
            <p:cNvSpPr>
              <a:spLocks noChangeArrowheads="1"/>
            </p:cNvSpPr>
            <p:nvPr/>
          </p:nvSpPr>
          <p:spPr bwMode="auto">
            <a:xfrm>
              <a:off x="4883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cs-CZ" altLang="cs-CZ"/>
            </a:p>
          </p:txBody>
        </p:sp>
        <p:sp>
          <p:nvSpPr>
            <p:cNvPr id="36" name="Oval 39"/>
            <p:cNvSpPr>
              <a:spLocks noChangeArrowheads="1"/>
            </p:cNvSpPr>
            <p:nvPr/>
          </p:nvSpPr>
          <p:spPr bwMode="auto">
            <a:xfrm>
              <a:off x="5241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cs-CZ" altLang="cs-CZ"/>
            </a:p>
          </p:txBody>
        </p:sp>
      </p:grpSp>
      <p:sp>
        <p:nvSpPr>
          <p:cNvPr id="37" name="Line 40"/>
          <p:cNvSpPr>
            <a:spLocks noChangeShapeType="1"/>
          </p:cNvSpPr>
          <p:nvPr/>
        </p:nvSpPr>
        <p:spPr bwMode="auto">
          <a:xfrm>
            <a:off x="304800" y="2819400"/>
            <a:ext cx="822960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315913" y="466725"/>
            <a:ext cx="6781800" cy="2133600"/>
          </a:xfrm>
        </p:spPr>
        <p:txBody>
          <a:bodyPr/>
          <a:lstStyle>
            <a:lvl1pPr algn="r">
              <a:defRPr sz="4800"/>
            </a:lvl1pPr>
          </a:lstStyle>
          <a:p>
            <a:pPr lvl="0"/>
            <a:r>
              <a:rPr lang="cs-CZ" altLang="en-US" noProof="0"/>
              <a:t>Klepnutím lze upravit styl předlohy nadpisů.</a:t>
            </a:r>
          </a:p>
        </p:txBody>
      </p:sp>
      <p:sp>
        <p:nvSpPr>
          <p:cNvPr id="19460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849313" y="3049588"/>
            <a:ext cx="6248400" cy="2362200"/>
          </a:xfrm>
        </p:spPr>
        <p:txBody>
          <a:bodyPr/>
          <a:lstStyle>
            <a:lvl1pPr marL="0" indent="0" algn="r">
              <a:buFont typeface="Wingdings" panose="05000000000000000000" pitchFamily="2" charset="2"/>
              <a:buNone/>
              <a:defRPr sz="3200"/>
            </a:lvl1pPr>
          </a:lstStyle>
          <a:p>
            <a:pPr lvl="0"/>
            <a:r>
              <a:rPr lang="cs-CZ" altLang="en-US" noProof="0"/>
              <a:t>Klepnutím lze upravit styl předlohy podnadpisů.</a:t>
            </a:r>
          </a:p>
        </p:txBody>
      </p:sp>
      <p:sp>
        <p:nvSpPr>
          <p:cNvPr id="38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39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40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778696-69EA-4C85-B24A-406DB82C3CE2}" type="slidenum">
              <a:rPr lang="cs-CZ" altLang="en-US"/>
              <a:pPr>
                <a:defRPr/>
              </a:pPr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85223581"/>
      </p:ext>
    </p:extLst>
  </p:cSld>
  <p:clrMapOvr>
    <a:masterClrMapping/>
  </p:clrMapOvr>
  <p:transition spd="med"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C1ED44-6BE6-4753-9C2C-D05EEC20921C}" type="slidenum">
              <a:rPr lang="cs-CZ" altLang="en-US"/>
              <a:pPr>
                <a:defRPr/>
              </a:pPr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625088350"/>
      </p:ext>
    </p:extLst>
  </p:cSld>
  <p:clrMapOvr>
    <a:masterClrMapping/>
  </p:clrMapOvr>
  <p:transition spd="med"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122238"/>
            <a:ext cx="2057400" cy="6008687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22238"/>
            <a:ext cx="6019800" cy="6008687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34F3FF-9B5D-461C-B4A5-9C8797F5B862}" type="slidenum">
              <a:rPr lang="cs-CZ" altLang="en-US"/>
              <a:pPr>
                <a:defRPr/>
              </a:pPr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1427999138"/>
      </p:ext>
    </p:extLst>
  </p:cSld>
  <p:clrMapOvr>
    <a:masterClrMapping/>
  </p:clrMapOvr>
  <p:transition spd="med">
    <p:zo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A455F1-DDB4-4D9D-B18D-9EE3ACE2E3E3}" type="slidenum">
              <a:rPr lang="cs-CZ" altLang="en-US"/>
              <a:pPr>
                <a:defRPr/>
              </a:pPr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4248477457"/>
      </p:ext>
    </p:extLst>
  </p:cSld>
  <p:clrMapOvr>
    <a:masterClrMapping/>
  </p:clrMapOvr>
  <p:transition spd="med"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133688-3ED0-4877-97F5-420EE431A44F}" type="slidenum">
              <a:rPr lang="cs-CZ" altLang="en-US"/>
              <a:pPr>
                <a:defRPr/>
              </a:pPr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2418867677"/>
      </p:ext>
    </p:extLst>
  </p:cSld>
  <p:clrMapOvr>
    <a:masterClrMapping/>
  </p:clrMapOvr>
  <p:transition spd="med"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D2B9E4-C806-485D-BB1E-F807BBED47C6}" type="slidenum">
              <a:rPr lang="cs-CZ" altLang="en-US"/>
              <a:pPr>
                <a:defRPr/>
              </a:pPr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4284346816"/>
      </p:ext>
    </p:extLst>
  </p:cSld>
  <p:clrMapOvr>
    <a:masterClrMapping/>
  </p:clrMapOvr>
  <p:transition spd="med"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FC2D3B-7F4D-4C9C-92A1-355DEAD31BC5}" type="slidenum">
              <a:rPr lang="cs-CZ" altLang="en-US"/>
              <a:pPr>
                <a:defRPr/>
              </a:pPr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4114187827"/>
      </p:ext>
    </p:extLst>
  </p:cSld>
  <p:clrMapOvr>
    <a:masterClrMapping/>
  </p:clrMapOvr>
  <p:transition spd="med"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0D7A84-587F-4730-8813-5B9C7D254B95}" type="slidenum">
              <a:rPr lang="cs-CZ" altLang="en-US"/>
              <a:pPr>
                <a:defRPr/>
              </a:pPr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4052781905"/>
      </p:ext>
    </p:extLst>
  </p:cSld>
  <p:clrMapOvr>
    <a:masterClrMapping/>
  </p:clrMapOvr>
  <p:transition spd="med"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2E1AD4-CEA9-4598-8592-1F0FEBC8CACE}" type="slidenum">
              <a:rPr lang="cs-CZ" altLang="en-US"/>
              <a:pPr>
                <a:defRPr/>
              </a:pPr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1924782057"/>
      </p:ext>
    </p:extLst>
  </p:cSld>
  <p:clrMapOvr>
    <a:masterClrMapping/>
  </p:clrMapOvr>
  <p:transition spd="med">
    <p:zo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4C8D3F-077E-4A95-83DE-4C9970C0958F}" type="slidenum">
              <a:rPr lang="cs-CZ" altLang="en-US"/>
              <a:pPr>
                <a:defRPr/>
              </a:pPr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1099956438"/>
      </p:ext>
    </p:extLst>
  </p:cSld>
  <p:clrMapOvr>
    <a:masterClrMapping/>
  </p:clrMapOvr>
  <p:transition spd="med"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DEFB3E-5D80-41D7-94CC-A86ABD76EFA3}" type="slidenum">
              <a:rPr lang="cs-CZ" altLang="en-US"/>
              <a:pPr>
                <a:defRPr/>
              </a:pPr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2377873357"/>
      </p:ext>
    </p:extLst>
  </p:cSld>
  <p:clrMapOvr>
    <a:masterClrMapping/>
  </p:clrMapOvr>
  <p:transition spd="med"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Line 2"/>
          <p:cNvSpPr>
            <a:spLocks noChangeShapeType="1"/>
          </p:cNvSpPr>
          <p:nvPr/>
        </p:nvSpPr>
        <p:spPr bwMode="auto">
          <a:xfrm>
            <a:off x="7962900" y="152400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2238"/>
            <a:ext cx="7543800" cy="129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en-US"/>
              <a:t>Klepnutím lze upravit styl předlohy nadpisů.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19263"/>
            <a:ext cx="8229600" cy="4411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en-US"/>
              <a:t>Klepnutím lze upravit styly předlohy textu.</a:t>
            </a:r>
          </a:p>
          <a:p>
            <a:pPr lvl="1"/>
            <a:r>
              <a:rPr lang="cs-CZ" altLang="en-US"/>
              <a:t>Druhá úroveň</a:t>
            </a:r>
          </a:p>
          <a:p>
            <a:pPr lvl="2"/>
            <a:r>
              <a:rPr lang="cs-CZ" altLang="en-US"/>
              <a:t>Třetí úroveň</a:t>
            </a:r>
          </a:p>
          <a:p>
            <a:pPr lvl="3"/>
            <a:r>
              <a:rPr lang="cs-CZ" altLang="en-US"/>
              <a:t>Čtvrtá úroveň</a:t>
            </a:r>
          </a:p>
          <a:p>
            <a:pPr lvl="4"/>
            <a:r>
              <a:rPr lang="cs-CZ" altLang="en-US"/>
              <a:t>Pátá úroveň</a:t>
            </a:r>
          </a:p>
        </p:txBody>
      </p:sp>
      <p:sp>
        <p:nvSpPr>
          <p:cNvPr id="18437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18438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18439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/>
            </a:lvl1pPr>
          </a:lstStyle>
          <a:p>
            <a:pPr>
              <a:defRPr/>
            </a:pPr>
            <a:fld id="{1F746B3E-63D7-41FE-A96B-CBB8D6F05AB3}" type="slidenum">
              <a:rPr lang="cs-CZ" altLang="en-US"/>
              <a:pPr>
                <a:defRPr/>
              </a:pPr>
              <a:t>‹#›</a:t>
            </a:fld>
            <a:endParaRPr lang="cs-CZ" altLang="en-US"/>
          </a:p>
        </p:txBody>
      </p:sp>
      <p:grpSp>
        <p:nvGrpSpPr>
          <p:cNvPr id="1032" name="Group 8"/>
          <p:cNvGrpSpPr>
            <a:grpSpLocks/>
          </p:cNvGrpSpPr>
          <p:nvPr/>
        </p:nvGrpSpPr>
        <p:grpSpPr bwMode="auto">
          <a:xfrm>
            <a:off x="8153400" y="152400"/>
            <a:ext cx="792163" cy="1295400"/>
            <a:chOff x="5136" y="960"/>
            <a:chExt cx="528" cy="864"/>
          </a:xfrm>
        </p:grpSpPr>
        <p:sp>
          <p:nvSpPr>
            <p:cNvPr id="1033" name="Oval 9"/>
            <p:cNvSpPr>
              <a:spLocks noChangeArrowheads="1"/>
            </p:cNvSpPr>
            <p:nvPr/>
          </p:nvSpPr>
          <p:spPr bwMode="auto">
            <a:xfrm>
              <a:off x="5136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cs-CZ" altLang="cs-CZ"/>
            </a:p>
          </p:txBody>
        </p:sp>
        <p:sp>
          <p:nvSpPr>
            <p:cNvPr id="1034" name="Oval 10"/>
            <p:cNvSpPr>
              <a:spLocks noChangeArrowheads="1"/>
            </p:cNvSpPr>
            <p:nvPr/>
          </p:nvSpPr>
          <p:spPr bwMode="auto">
            <a:xfrm>
              <a:off x="5248" y="960"/>
              <a:ext cx="79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cs-CZ" altLang="cs-CZ"/>
            </a:p>
          </p:txBody>
        </p:sp>
        <p:sp>
          <p:nvSpPr>
            <p:cNvPr id="1035" name="Oval 11"/>
            <p:cNvSpPr>
              <a:spLocks noChangeArrowheads="1"/>
            </p:cNvSpPr>
            <p:nvPr/>
          </p:nvSpPr>
          <p:spPr bwMode="auto">
            <a:xfrm>
              <a:off x="5360" y="960"/>
              <a:ext cx="78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cs-CZ" altLang="cs-CZ"/>
            </a:p>
          </p:txBody>
        </p:sp>
        <p:sp>
          <p:nvSpPr>
            <p:cNvPr id="1036" name="Oval 12"/>
            <p:cNvSpPr>
              <a:spLocks noChangeArrowheads="1"/>
            </p:cNvSpPr>
            <p:nvPr/>
          </p:nvSpPr>
          <p:spPr bwMode="auto">
            <a:xfrm>
              <a:off x="5136" y="1072"/>
              <a:ext cx="80" cy="78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cs-CZ" altLang="cs-CZ"/>
            </a:p>
          </p:txBody>
        </p:sp>
        <p:sp>
          <p:nvSpPr>
            <p:cNvPr id="1037" name="Oval 13"/>
            <p:cNvSpPr>
              <a:spLocks noChangeArrowheads="1"/>
            </p:cNvSpPr>
            <p:nvPr/>
          </p:nvSpPr>
          <p:spPr bwMode="auto">
            <a:xfrm>
              <a:off x="5248" y="1072"/>
              <a:ext cx="79" cy="78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cs-CZ" altLang="cs-CZ"/>
            </a:p>
          </p:txBody>
        </p:sp>
        <p:sp>
          <p:nvSpPr>
            <p:cNvPr id="1038" name="Oval 14"/>
            <p:cNvSpPr>
              <a:spLocks noChangeArrowheads="1"/>
            </p:cNvSpPr>
            <p:nvPr/>
          </p:nvSpPr>
          <p:spPr bwMode="auto">
            <a:xfrm>
              <a:off x="5360" y="1072"/>
              <a:ext cx="78" cy="78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cs-CZ" altLang="cs-CZ"/>
            </a:p>
          </p:txBody>
        </p:sp>
        <p:sp>
          <p:nvSpPr>
            <p:cNvPr id="1039" name="Oval 15"/>
            <p:cNvSpPr>
              <a:spLocks noChangeArrowheads="1"/>
            </p:cNvSpPr>
            <p:nvPr/>
          </p:nvSpPr>
          <p:spPr bwMode="auto">
            <a:xfrm>
              <a:off x="5472" y="1072"/>
              <a:ext cx="78" cy="7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cs-CZ" altLang="cs-CZ"/>
            </a:p>
          </p:txBody>
        </p:sp>
        <p:sp>
          <p:nvSpPr>
            <p:cNvPr id="1040" name="Oval 16"/>
            <p:cNvSpPr>
              <a:spLocks noChangeArrowheads="1"/>
            </p:cNvSpPr>
            <p:nvPr/>
          </p:nvSpPr>
          <p:spPr bwMode="auto">
            <a:xfrm>
              <a:off x="5136" y="1184"/>
              <a:ext cx="80" cy="78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cs-CZ" altLang="cs-CZ"/>
            </a:p>
          </p:txBody>
        </p:sp>
        <p:sp>
          <p:nvSpPr>
            <p:cNvPr id="1041" name="Oval 17"/>
            <p:cNvSpPr>
              <a:spLocks noChangeArrowheads="1"/>
            </p:cNvSpPr>
            <p:nvPr/>
          </p:nvSpPr>
          <p:spPr bwMode="auto">
            <a:xfrm>
              <a:off x="5248" y="1184"/>
              <a:ext cx="79" cy="78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cs-CZ" altLang="cs-CZ"/>
            </a:p>
          </p:txBody>
        </p:sp>
        <p:sp>
          <p:nvSpPr>
            <p:cNvPr id="1042" name="Oval 18"/>
            <p:cNvSpPr>
              <a:spLocks noChangeArrowheads="1"/>
            </p:cNvSpPr>
            <p:nvPr/>
          </p:nvSpPr>
          <p:spPr bwMode="auto">
            <a:xfrm>
              <a:off x="5360" y="1184"/>
              <a:ext cx="78" cy="7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cs-CZ" altLang="cs-CZ"/>
            </a:p>
          </p:txBody>
        </p:sp>
        <p:sp>
          <p:nvSpPr>
            <p:cNvPr id="1043" name="Oval 19"/>
            <p:cNvSpPr>
              <a:spLocks noChangeArrowheads="1"/>
            </p:cNvSpPr>
            <p:nvPr/>
          </p:nvSpPr>
          <p:spPr bwMode="auto">
            <a:xfrm>
              <a:off x="5472" y="1184"/>
              <a:ext cx="78" cy="7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cs-CZ" altLang="cs-CZ"/>
            </a:p>
          </p:txBody>
        </p:sp>
        <p:sp>
          <p:nvSpPr>
            <p:cNvPr id="1044" name="Oval 20"/>
            <p:cNvSpPr>
              <a:spLocks noChangeArrowheads="1"/>
            </p:cNvSpPr>
            <p:nvPr/>
          </p:nvSpPr>
          <p:spPr bwMode="auto">
            <a:xfrm>
              <a:off x="5584" y="1184"/>
              <a:ext cx="80" cy="7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cs-CZ" altLang="cs-CZ"/>
            </a:p>
          </p:txBody>
        </p:sp>
        <p:sp>
          <p:nvSpPr>
            <p:cNvPr id="1045" name="Oval 21"/>
            <p:cNvSpPr>
              <a:spLocks noChangeArrowheads="1"/>
            </p:cNvSpPr>
            <p:nvPr/>
          </p:nvSpPr>
          <p:spPr bwMode="auto">
            <a:xfrm>
              <a:off x="5136" y="1296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cs-CZ" altLang="cs-CZ"/>
            </a:p>
          </p:txBody>
        </p:sp>
        <p:sp>
          <p:nvSpPr>
            <p:cNvPr id="1046" name="Oval 22"/>
            <p:cNvSpPr>
              <a:spLocks noChangeArrowheads="1"/>
            </p:cNvSpPr>
            <p:nvPr/>
          </p:nvSpPr>
          <p:spPr bwMode="auto">
            <a:xfrm>
              <a:off x="5248" y="1296"/>
              <a:ext cx="79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cs-CZ" altLang="cs-CZ"/>
            </a:p>
          </p:txBody>
        </p:sp>
        <p:sp>
          <p:nvSpPr>
            <p:cNvPr id="1047" name="Oval 23"/>
            <p:cNvSpPr>
              <a:spLocks noChangeArrowheads="1"/>
            </p:cNvSpPr>
            <p:nvPr/>
          </p:nvSpPr>
          <p:spPr bwMode="auto">
            <a:xfrm>
              <a:off x="5360" y="1296"/>
              <a:ext cx="78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cs-CZ" altLang="cs-CZ"/>
            </a:p>
          </p:txBody>
        </p:sp>
        <p:sp>
          <p:nvSpPr>
            <p:cNvPr id="1048" name="Oval 24"/>
            <p:cNvSpPr>
              <a:spLocks noChangeArrowheads="1"/>
            </p:cNvSpPr>
            <p:nvPr/>
          </p:nvSpPr>
          <p:spPr bwMode="auto">
            <a:xfrm>
              <a:off x="5472" y="1296"/>
              <a:ext cx="78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cs-CZ" altLang="cs-CZ"/>
            </a:p>
          </p:txBody>
        </p:sp>
        <p:sp>
          <p:nvSpPr>
            <p:cNvPr id="1049" name="Oval 25"/>
            <p:cNvSpPr>
              <a:spLocks noChangeArrowheads="1"/>
            </p:cNvSpPr>
            <p:nvPr/>
          </p:nvSpPr>
          <p:spPr bwMode="auto">
            <a:xfrm>
              <a:off x="5136" y="1408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cs-CZ" altLang="cs-CZ"/>
            </a:p>
          </p:txBody>
        </p:sp>
        <p:sp>
          <p:nvSpPr>
            <p:cNvPr id="1050" name="Oval 26"/>
            <p:cNvSpPr>
              <a:spLocks noChangeArrowheads="1"/>
            </p:cNvSpPr>
            <p:nvPr/>
          </p:nvSpPr>
          <p:spPr bwMode="auto">
            <a:xfrm>
              <a:off x="5248" y="1408"/>
              <a:ext cx="79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cs-CZ" altLang="cs-CZ"/>
            </a:p>
          </p:txBody>
        </p:sp>
        <p:sp>
          <p:nvSpPr>
            <p:cNvPr id="1051" name="Oval 27"/>
            <p:cNvSpPr>
              <a:spLocks noChangeArrowheads="1"/>
            </p:cNvSpPr>
            <p:nvPr/>
          </p:nvSpPr>
          <p:spPr bwMode="auto">
            <a:xfrm>
              <a:off x="5360" y="1408"/>
              <a:ext cx="78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cs-CZ" altLang="cs-CZ"/>
            </a:p>
          </p:txBody>
        </p:sp>
        <p:sp>
          <p:nvSpPr>
            <p:cNvPr id="1052" name="Oval 28"/>
            <p:cNvSpPr>
              <a:spLocks noChangeArrowheads="1"/>
            </p:cNvSpPr>
            <p:nvPr/>
          </p:nvSpPr>
          <p:spPr bwMode="auto">
            <a:xfrm>
              <a:off x="5472" y="1408"/>
              <a:ext cx="78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cs-CZ" altLang="cs-CZ"/>
            </a:p>
          </p:txBody>
        </p:sp>
        <p:sp>
          <p:nvSpPr>
            <p:cNvPr id="1053" name="Oval 29"/>
            <p:cNvSpPr>
              <a:spLocks noChangeArrowheads="1"/>
            </p:cNvSpPr>
            <p:nvPr/>
          </p:nvSpPr>
          <p:spPr bwMode="auto">
            <a:xfrm>
              <a:off x="5584" y="1408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cs-CZ" altLang="cs-CZ"/>
            </a:p>
          </p:txBody>
        </p:sp>
        <p:sp>
          <p:nvSpPr>
            <p:cNvPr id="1054" name="Oval 30"/>
            <p:cNvSpPr>
              <a:spLocks noChangeArrowheads="1"/>
            </p:cNvSpPr>
            <p:nvPr/>
          </p:nvSpPr>
          <p:spPr bwMode="auto">
            <a:xfrm>
              <a:off x="5136" y="1520"/>
              <a:ext cx="80" cy="79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cs-CZ" altLang="cs-CZ"/>
            </a:p>
          </p:txBody>
        </p:sp>
        <p:sp>
          <p:nvSpPr>
            <p:cNvPr id="1055" name="Oval 31"/>
            <p:cNvSpPr>
              <a:spLocks noChangeArrowheads="1"/>
            </p:cNvSpPr>
            <p:nvPr/>
          </p:nvSpPr>
          <p:spPr bwMode="auto">
            <a:xfrm>
              <a:off x="5248" y="1520"/>
              <a:ext cx="79" cy="79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cs-CZ" altLang="cs-CZ"/>
            </a:p>
          </p:txBody>
        </p:sp>
        <p:sp>
          <p:nvSpPr>
            <p:cNvPr id="1056" name="Oval 32"/>
            <p:cNvSpPr>
              <a:spLocks noChangeArrowheads="1"/>
            </p:cNvSpPr>
            <p:nvPr/>
          </p:nvSpPr>
          <p:spPr bwMode="auto">
            <a:xfrm>
              <a:off x="5360" y="1520"/>
              <a:ext cx="78" cy="79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cs-CZ" altLang="cs-CZ"/>
            </a:p>
          </p:txBody>
        </p:sp>
        <p:sp>
          <p:nvSpPr>
            <p:cNvPr id="1057" name="Oval 33"/>
            <p:cNvSpPr>
              <a:spLocks noChangeArrowheads="1"/>
            </p:cNvSpPr>
            <p:nvPr/>
          </p:nvSpPr>
          <p:spPr bwMode="auto">
            <a:xfrm>
              <a:off x="5472" y="1520"/>
              <a:ext cx="78" cy="79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cs-CZ" altLang="cs-CZ"/>
            </a:p>
          </p:txBody>
        </p:sp>
        <p:sp>
          <p:nvSpPr>
            <p:cNvPr id="1058" name="Oval 34"/>
            <p:cNvSpPr>
              <a:spLocks noChangeArrowheads="1"/>
            </p:cNvSpPr>
            <p:nvPr/>
          </p:nvSpPr>
          <p:spPr bwMode="auto">
            <a:xfrm>
              <a:off x="5136" y="1632"/>
              <a:ext cx="80" cy="7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cs-CZ" altLang="cs-CZ"/>
            </a:p>
          </p:txBody>
        </p:sp>
        <p:sp>
          <p:nvSpPr>
            <p:cNvPr id="1059" name="Oval 35"/>
            <p:cNvSpPr>
              <a:spLocks noChangeArrowheads="1"/>
            </p:cNvSpPr>
            <p:nvPr/>
          </p:nvSpPr>
          <p:spPr bwMode="auto">
            <a:xfrm>
              <a:off x="5248" y="1632"/>
              <a:ext cx="79" cy="7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cs-CZ" altLang="cs-CZ"/>
            </a:p>
          </p:txBody>
        </p:sp>
        <p:sp>
          <p:nvSpPr>
            <p:cNvPr id="1060" name="Oval 36"/>
            <p:cNvSpPr>
              <a:spLocks noChangeArrowheads="1"/>
            </p:cNvSpPr>
            <p:nvPr/>
          </p:nvSpPr>
          <p:spPr bwMode="auto">
            <a:xfrm>
              <a:off x="5360" y="1632"/>
              <a:ext cx="78" cy="78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cs-CZ" altLang="cs-CZ"/>
            </a:p>
          </p:txBody>
        </p:sp>
        <p:sp>
          <p:nvSpPr>
            <p:cNvPr id="1061" name="Oval 37"/>
            <p:cNvSpPr>
              <a:spLocks noChangeArrowheads="1"/>
            </p:cNvSpPr>
            <p:nvPr/>
          </p:nvSpPr>
          <p:spPr bwMode="auto">
            <a:xfrm>
              <a:off x="5472" y="1632"/>
              <a:ext cx="78" cy="78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cs-CZ" altLang="cs-CZ"/>
            </a:p>
          </p:txBody>
        </p:sp>
        <p:sp>
          <p:nvSpPr>
            <p:cNvPr id="1062" name="Oval 38"/>
            <p:cNvSpPr>
              <a:spLocks noChangeArrowheads="1"/>
            </p:cNvSpPr>
            <p:nvPr/>
          </p:nvSpPr>
          <p:spPr bwMode="auto">
            <a:xfrm>
              <a:off x="5248" y="1744"/>
              <a:ext cx="79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cs-CZ" altLang="cs-CZ"/>
            </a:p>
          </p:txBody>
        </p:sp>
        <p:sp>
          <p:nvSpPr>
            <p:cNvPr id="1063" name="Oval 39"/>
            <p:cNvSpPr>
              <a:spLocks noChangeArrowheads="1"/>
            </p:cNvSpPr>
            <p:nvPr/>
          </p:nvSpPr>
          <p:spPr bwMode="auto">
            <a:xfrm>
              <a:off x="5472" y="1744"/>
              <a:ext cx="78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cs-CZ" altLang="cs-CZ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700" r:id="rId2"/>
    <p:sldLayoutId id="2147483701" r:id="rId3"/>
    <p:sldLayoutId id="2147483702" r:id="rId4"/>
    <p:sldLayoutId id="2147483703" r:id="rId5"/>
    <p:sldLayoutId id="2147483704" r:id="rId6"/>
    <p:sldLayoutId id="2147483705" r:id="rId7"/>
    <p:sldLayoutId id="2147483706" r:id="rId8"/>
    <p:sldLayoutId id="2147483707" r:id="rId9"/>
    <p:sldLayoutId id="2147483708" r:id="rId10"/>
    <p:sldLayoutId id="2147483709" r:id="rId11"/>
  </p:sldLayoutIdLst>
  <p:transition spd="med">
    <p:zoom/>
  </p:transition>
  <p:txStyles>
    <p:titleStyle>
      <a:lvl1pPr algn="l" rtl="0" eaLnBrk="0" fontAlgn="base" hangingPunct="0">
        <a:spcBef>
          <a:spcPct val="0"/>
        </a:spcBef>
        <a:spcAft>
          <a:spcPct val="0"/>
        </a:spcAft>
        <a:defRPr sz="3900" b="1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anose="020B060402020202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anose="020B060402020202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anose="020B060402020202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anose="020B06040202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anose="020B06040202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anose="020B06040202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anose="020B06040202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anose="05000000000000000000" pitchFamily="2" charset="2"/>
        <a:buChar char="l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692150" indent="-3476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l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87425" indent="-2936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anose="05000000000000000000" pitchFamily="2" charset="2"/>
        <a:buChar char="l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281113" indent="-2921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98613" indent="-315913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http://www.mzcr.cz/Verejne/dokumenty/zdravi-pro-vsechny-v-stoleti_2461_1101_5.html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jpeg"/><Relationship Id="rId4" Type="http://schemas.openxmlformats.org/officeDocument/2006/relationships/image" Target="../media/image7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hyperlink" Target="http://www.szu.cz/tema/podpora-zdravi/nova-strategie-zdravi-2020-health-2020?highlightWords=zdrav%C3%AD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hyperlink" Target="http://citaty.net/autori/milos-kopecky/" TargetMode="Externa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www.who.cz/" TargetMode="External"/><Relationship Id="rId13" Type="http://schemas.openxmlformats.org/officeDocument/2006/relationships/hyperlink" Target="https://pav.rvp.cz/" TargetMode="External"/><Relationship Id="rId3" Type="http://schemas.openxmlformats.org/officeDocument/2006/relationships/hyperlink" Target="https://www.zakonyprolidi.cz/cs/2005-410" TargetMode="External"/><Relationship Id="rId7" Type="http://schemas.openxmlformats.org/officeDocument/2006/relationships/hyperlink" Target="http://www.szu.cz/publikace/zdravi-deti?highlightWords=zdrav%C3%AD+d%C4%9Bt%C3%AD+2016" TargetMode="External"/><Relationship Id="rId12" Type="http://schemas.openxmlformats.org/officeDocument/2006/relationships/hyperlink" Target="http://hbsc.upol.cz/" TargetMode="External"/><Relationship Id="rId2" Type="http://schemas.openxmlformats.org/officeDocument/2006/relationships/hyperlink" Target="http://www.epravo.cz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szu.cz/tema/podpora-zdravi/zdravejsi-zivotni-styl?highlightWords=Dlouhodob%C3%BD+program+zlep%C5%A1ov%C3%A1n%C3%AD" TargetMode="External"/><Relationship Id="rId11" Type="http://schemas.openxmlformats.org/officeDocument/2006/relationships/hyperlink" Target="http://www.ec.europa.eu/health-eu" TargetMode="External"/><Relationship Id="rId5" Type="http://schemas.openxmlformats.org/officeDocument/2006/relationships/hyperlink" Target="http://www.szu.cz/" TargetMode="External"/><Relationship Id="rId10" Type="http://schemas.openxmlformats.org/officeDocument/2006/relationships/hyperlink" Target="http://www.uzis.cz/" TargetMode="External"/><Relationship Id="rId4" Type="http://schemas.openxmlformats.org/officeDocument/2006/relationships/hyperlink" Target="http://www.szu.cz/zprava-o-zdravi-obyvatel-cr?highlightWords=zdrav%C3%AD" TargetMode="External"/><Relationship Id="rId9" Type="http://schemas.openxmlformats.org/officeDocument/2006/relationships/hyperlink" Target="http://www.nuv.cz/uploads/RVP_ZV_2017_verze_cerven.pdf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15913" y="260350"/>
            <a:ext cx="6781800" cy="1728788"/>
          </a:xfrm>
        </p:spPr>
        <p:txBody>
          <a:bodyPr/>
          <a:lstStyle/>
          <a:p>
            <a:pPr algn="l" eaLnBrk="1" hangingPunct="1"/>
            <a:r>
              <a:rPr lang="cs-CZ" altLang="cs-CZ" u="sng"/>
              <a:t>Teorie a didaktika výchovy ke zdraví 1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79388" y="3860800"/>
            <a:ext cx="4392612" cy="2663825"/>
          </a:xfrm>
        </p:spPr>
        <p:txBody>
          <a:bodyPr/>
          <a:lstStyle/>
          <a:p>
            <a:pPr algn="l" eaLnBrk="1" hangingPunct="1"/>
            <a:r>
              <a:rPr lang="cs-CZ" altLang="cs-CZ" sz="2400" b="1"/>
              <a:t>PhDr. Leona Mužíková, Ph.D.</a:t>
            </a:r>
          </a:p>
          <a:p>
            <a:pPr algn="l" eaLnBrk="1" hangingPunct="1"/>
            <a:endParaRPr lang="cs-CZ" altLang="cs-CZ" sz="2400"/>
          </a:p>
          <a:p>
            <a:pPr algn="l" eaLnBrk="1" hangingPunct="1"/>
            <a:r>
              <a:rPr lang="cs-CZ" altLang="cs-CZ" sz="2000"/>
              <a:t>muzikova@ped.muni.cz</a:t>
            </a:r>
          </a:p>
          <a:p>
            <a:pPr eaLnBrk="1" hangingPunct="1"/>
            <a:endParaRPr lang="cs-CZ" altLang="cs-CZ" sz="2000"/>
          </a:p>
          <a:p>
            <a:pPr algn="l" eaLnBrk="1" hangingPunct="1"/>
            <a:r>
              <a:rPr lang="cs-CZ" altLang="cs-CZ" sz="2000"/>
              <a:t>Katedra tělesné výchovy a výchovy ke zdraví</a:t>
            </a:r>
          </a:p>
          <a:p>
            <a:pPr algn="l" eaLnBrk="1" hangingPunct="1"/>
            <a:r>
              <a:rPr lang="cs-CZ" altLang="cs-CZ" sz="2000"/>
              <a:t>PdF MU</a:t>
            </a:r>
          </a:p>
          <a:p>
            <a:pPr algn="l" eaLnBrk="1" hangingPunct="1"/>
            <a:endParaRPr lang="cs-CZ" altLang="cs-CZ" sz="2000"/>
          </a:p>
          <a:p>
            <a:pPr eaLnBrk="1" hangingPunct="1"/>
            <a:endParaRPr lang="cs-CZ" altLang="cs-CZ" sz="2000"/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3738" y="1916113"/>
            <a:ext cx="4640262" cy="4941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>
    <p:zoom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l" eaLnBrk="1" hangingPunct="1"/>
            <a:r>
              <a:rPr lang="cs-CZ" altLang="cs-CZ"/>
              <a:t>Z čeho plyne potřeba výchovy ke zdraví?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23850" y="3068638"/>
            <a:ext cx="6911975" cy="2362200"/>
          </a:xfrm>
        </p:spPr>
        <p:txBody>
          <a:bodyPr/>
          <a:lstStyle/>
          <a:p>
            <a:pPr algn="l" eaLnBrk="1" hangingPunct="1">
              <a:lnSpc>
                <a:spcPct val="90000"/>
              </a:lnSpc>
              <a:buFont typeface="Wingdings" panose="05000000000000000000" pitchFamily="2" charset="2"/>
              <a:buChar char="l"/>
            </a:pPr>
            <a:r>
              <a:rPr lang="cs-CZ" altLang="cs-CZ" sz="2400"/>
              <a:t> ze životních potřeb člověka, resp. dítěte</a:t>
            </a:r>
          </a:p>
          <a:p>
            <a:pPr algn="l" eaLnBrk="1" hangingPunct="1">
              <a:lnSpc>
                <a:spcPct val="90000"/>
              </a:lnSpc>
              <a:buFont typeface="Wingdings" panose="05000000000000000000" pitchFamily="2" charset="2"/>
              <a:buChar char="l"/>
            </a:pPr>
            <a:r>
              <a:rPr lang="cs-CZ" altLang="cs-CZ" sz="2400"/>
              <a:t> z programu WHO „Zdraví 21“, „Zdraví 2020“</a:t>
            </a:r>
          </a:p>
          <a:p>
            <a:pPr algn="l" eaLnBrk="1" hangingPunct="1">
              <a:lnSpc>
                <a:spcPct val="90000"/>
              </a:lnSpc>
              <a:buFont typeface="Wingdings" panose="05000000000000000000" pitchFamily="2" charset="2"/>
              <a:buChar char="l"/>
            </a:pPr>
            <a:r>
              <a:rPr lang="cs-CZ" altLang="cs-CZ" sz="2400"/>
              <a:t> z usnesení vlády ČR z r. 2002, 2014</a:t>
            </a:r>
          </a:p>
          <a:p>
            <a:pPr algn="l" eaLnBrk="1" hangingPunct="1">
              <a:lnSpc>
                <a:spcPct val="90000"/>
              </a:lnSpc>
              <a:buFont typeface="Wingdings" panose="05000000000000000000" pitchFamily="2" charset="2"/>
              <a:buChar char="l"/>
            </a:pPr>
            <a:r>
              <a:rPr lang="cs-CZ" altLang="cs-CZ" sz="2400"/>
              <a:t> ze vzdělávacích dokumentů pro PV, ZV a SŠV</a:t>
            </a:r>
          </a:p>
          <a:p>
            <a:pPr algn="l" eaLnBrk="1" hangingPunct="1">
              <a:lnSpc>
                <a:spcPct val="90000"/>
              </a:lnSpc>
              <a:buFont typeface="Wingdings" panose="05000000000000000000" pitchFamily="2" charset="2"/>
              <a:buChar char="l"/>
            </a:pPr>
            <a:r>
              <a:rPr lang="cs-CZ" altLang="cs-CZ" sz="2400"/>
              <a:t> další (Práva dítěte)</a:t>
            </a:r>
          </a:p>
          <a:p>
            <a:pPr algn="l" eaLnBrk="1" hangingPunct="1">
              <a:lnSpc>
                <a:spcPct val="90000"/>
              </a:lnSpc>
              <a:buFont typeface="Wingdings" panose="05000000000000000000" pitchFamily="2" charset="2"/>
              <a:buChar char="l"/>
            </a:pPr>
            <a:endParaRPr lang="cs-CZ" altLang="cs-CZ" sz="2400"/>
          </a:p>
        </p:txBody>
      </p:sp>
      <p:pic>
        <p:nvPicPr>
          <p:cNvPr id="1331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488" y="836613"/>
            <a:ext cx="1728787" cy="167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>
    <p:zoom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188913"/>
            <a:ext cx="7543800" cy="1008062"/>
          </a:xfrm>
        </p:spPr>
        <p:txBody>
          <a:bodyPr/>
          <a:lstStyle/>
          <a:p>
            <a:pPr eaLnBrk="1" hangingPunct="1"/>
            <a:r>
              <a:rPr lang="cs-CZ" altLang="cs-CZ"/>
              <a:t>Národní program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557338"/>
            <a:ext cx="8964613" cy="2808287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altLang="cs-CZ" sz="2000" b="1" dirty="0"/>
              <a:t>Dlouhodobý program zlepšování zdravotního stavu obyvatelstva České republiky </a:t>
            </a:r>
            <a:r>
              <a:rPr lang="cs-CZ" altLang="cs-CZ" sz="2000" b="1" dirty="0">
                <a:solidFill>
                  <a:schemeClr val="tx2"/>
                </a:solidFill>
              </a:rPr>
              <a:t>	</a:t>
            </a:r>
            <a:r>
              <a:rPr lang="cs-CZ" altLang="cs-CZ" sz="2000" b="1" dirty="0"/>
              <a:t>	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2000" b="1" dirty="0">
                <a:solidFill>
                  <a:schemeClr val="tx2"/>
                </a:solidFill>
              </a:rPr>
              <a:t>	„Zdraví pro všechny v 21. století“ </a:t>
            </a:r>
            <a:r>
              <a:rPr lang="cs-CZ" altLang="cs-CZ" sz="1600" b="1" dirty="0">
                <a:hlinkClick r:id="rId2"/>
              </a:rPr>
              <a:t>http://www.mzcr.cz/Verejne/dokumenty/zdravi-pro-vsechny-v-stoleti_2461_1101_5.html</a:t>
            </a:r>
            <a:endParaRPr lang="cs-CZ" altLang="cs-CZ" sz="1600" b="1" dirty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sz="2000" b="1" dirty="0">
              <a:solidFill>
                <a:schemeClr val="tx2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cs-CZ" altLang="cs-CZ" sz="2000" b="1" dirty="0"/>
              <a:t>Usnesení vlády ČR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2000" b="1" dirty="0"/>
              <a:t>	č. 1046 ze dne 30. 10. 2002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sz="2000" dirty="0">
              <a:solidFill>
                <a:schemeClr val="tx2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cs-CZ" altLang="cs-CZ" sz="2000" b="1" dirty="0"/>
              <a:t>Žádost MŠMT ČR:  „</a:t>
            </a:r>
            <a:r>
              <a:rPr lang="cs-CZ" altLang="cs-CZ" sz="2000" b="1" dirty="0">
                <a:solidFill>
                  <a:srgbClr val="FF0000"/>
                </a:solidFill>
              </a:rPr>
              <a:t>o zajištění výchovy ke zdraví v přípravě učitelů</a:t>
            </a:r>
            <a:r>
              <a:rPr lang="cs-CZ" altLang="cs-CZ" sz="2000" b="1" dirty="0"/>
              <a:t>“ 	</a:t>
            </a:r>
            <a:r>
              <a:rPr lang="cs-CZ" altLang="cs-CZ" sz="2000" b="1" dirty="0">
                <a:solidFill>
                  <a:schemeClr val="tx2"/>
                </a:solidFill>
              </a:rPr>
              <a:t>(únor 2003)</a:t>
            </a:r>
            <a:endParaRPr lang="cs-CZ" altLang="cs-CZ" sz="2000" u="sng" dirty="0">
              <a:solidFill>
                <a:schemeClr val="tx2"/>
              </a:solidFill>
            </a:endParaRP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2000" dirty="0">
                <a:solidFill>
                  <a:schemeClr val="tx2"/>
                </a:solidFill>
              </a:rPr>
              <a:t>	</a:t>
            </a:r>
            <a:r>
              <a:rPr lang="cs-CZ" altLang="cs-CZ" sz="2000" dirty="0">
                <a:solidFill>
                  <a:schemeClr val="folHlink"/>
                </a:solidFill>
              </a:rPr>
              <a:t>						</a:t>
            </a:r>
            <a:endParaRPr lang="cs-CZ" altLang="cs-CZ" sz="2000" b="1" u="sng" dirty="0">
              <a:solidFill>
                <a:schemeClr val="tx2"/>
              </a:solidFill>
            </a:endParaRPr>
          </a:p>
          <a:p>
            <a:pPr eaLnBrk="1" hangingPunct="1">
              <a:lnSpc>
                <a:spcPct val="80000"/>
              </a:lnSpc>
            </a:pPr>
            <a:endParaRPr lang="cs-CZ" altLang="cs-CZ" sz="2000" dirty="0">
              <a:solidFill>
                <a:schemeClr val="tx2"/>
              </a:solidFill>
            </a:endParaRPr>
          </a:p>
        </p:txBody>
      </p:sp>
      <p:pic>
        <p:nvPicPr>
          <p:cNvPr id="14340" name="Picture 4" descr="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5043488"/>
            <a:ext cx="2663825" cy="1814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1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62850" y="0"/>
            <a:ext cx="1581150" cy="1581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342" name="Picture 6" descr="vlada cr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3800" y="4381500"/>
            <a:ext cx="3960813" cy="247650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rgbClr val="000000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>
    <p:zoom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4300"/>
              <a:t>Zdraví 21</a:t>
            </a:r>
            <a:br>
              <a:rPr lang="cs-CZ" altLang="cs-CZ" sz="4300"/>
            </a:br>
            <a:r>
              <a:rPr lang="cs-CZ" altLang="cs-CZ" sz="2400"/>
              <a:t>- konkrétní úkoly týkající se dětí školního věku</a:t>
            </a:r>
            <a:endParaRPr lang="cs-CZ" altLang="cs-CZ" sz="4300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484313"/>
            <a:ext cx="8229600" cy="5373687"/>
          </a:xfrm>
        </p:spPr>
        <p:txBody>
          <a:bodyPr/>
          <a:lstStyle/>
          <a:p>
            <a:pPr eaLnBrk="1" hangingPunct="1"/>
            <a:r>
              <a:rPr lang="cs-CZ" altLang="cs-CZ" sz="1600"/>
              <a:t>např.</a:t>
            </a:r>
          </a:p>
          <a:p>
            <a:pPr lvl="1" eaLnBrk="1" hangingPunct="1"/>
            <a:r>
              <a:rPr lang="cs-CZ" altLang="cs-CZ" sz="1800"/>
              <a:t>Děti a dospívající mládež by měly být způsobilejší ke zdravému životu a měly by získat schopnost dělat zdravější rozhodnutí. (dílčí úkol č. 4. 1.).</a:t>
            </a:r>
          </a:p>
          <a:p>
            <a:pPr lvl="1" eaLnBrk="1" hangingPunct="1"/>
            <a:r>
              <a:rPr lang="cs-CZ" altLang="cs-CZ" sz="1800"/>
              <a:t>Snížit nemocnost a výskyt trvalých postižení na nemoci svalové a kosterní soustavy a na další časté chronické nemoci (dílčí úkol č. 8. 5.) </a:t>
            </a:r>
          </a:p>
          <a:p>
            <a:pPr lvl="1" eaLnBrk="1" hangingPunct="1"/>
            <a:r>
              <a:rPr lang="cs-CZ" altLang="cs-CZ" sz="1800"/>
              <a:t>Do roku  2015 by si lidé v celé společnosti  měli osvojit zdravější životní styl  (úkol č. 11), rozšířit zdravé chování ve výživě a zvýšit tělesnou aktivitu (dílčí úkol č. 11. 1.) </a:t>
            </a:r>
          </a:p>
          <a:p>
            <a:pPr lvl="1" eaLnBrk="1" hangingPunct="1"/>
            <a:r>
              <a:rPr lang="cs-CZ" altLang="cs-CZ" sz="1800"/>
              <a:t>Účinná ochrana nekuřáků, především dětí, před pasivním kouřením, podpora účinných preventivních programů a podpora osvětových kampaní zaměřených na zvýšení informovanosti  o rizicích kouření pro zdraví, na změnu postojů a chování ve prospěch zdravého způsobu života (dílčí úkol č. 12. 1.) </a:t>
            </a:r>
          </a:p>
          <a:p>
            <a:pPr lvl="1" eaLnBrk="1" hangingPunct="1"/>
            <a:r>
              <a:rPr lang="cs-CZ" altLang="cs-CZ" sz="1800"/>
              <a:t>Počty smrtelných a vážných zranění v důsledku dopravních nehod snížit alespoň o 30 % (dílčí úkol č. 9. 1.) </a:t>
            </a:r>
          </a:p>
          <a:p>
            <a:pPr lvl="1" eaLnBrk="1" hangingPunct="1"/>
            <a:r>
              <a:rPr lang="cs-CZ" altLang="cs-CZ" sz="1800"/>
              <a:t>Zajistit, aby nejméně 95 % dětí mělo příležitost zařadit se do základních škol podporujících zdraví (dílčí úkol č. 13. 4.) 		</a:t>
            </a:r>
            <a:r>
              <a:rPr lang="cs-CZ" altLang="cs-CZ" sz="1600">
                <a:solidFill>
                  <a:schemeClr val="tx2"/>
                </a:solidFill>
              </a:rPr>
              <a:t> </a:t>
            </a:r>
          </a:p>
          <a:p>
            <a:pPr lvl="1" eaLnBrk="1" hangingPunct="1"/>
            <a:endParaRPr lang="cs-CZ" altLang="cs-CZ" sz="1600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 spd="med">
    <p:zoom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Zdraví 2020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12875"/>
            <a:ext cx="8507413" cy="5445125"/>
          </a:xfrm>
        </p:spPr>
        <p:txBody>
          <a:bodyPr/>
          <a:lstStyle/>
          <a:p>
            <a:pPr eaLnBrk="1" hangingPunct="1"/>
            <a:r>
              <a:rPr lang="cs-CZ" altLang="cs-CZ" sz="2200"/>
              <a:t>WHO (Světová zdravotnická organizace)</a:t>
            </a:r>
          </a:p>
          <a:p>
            <a:pPr lvl="1" eaLnBrk="1" hangingPunct="1"/>
            <a:r>
              <a:rPr lang="cs-CZ" altLang="cs-CZ" sz="2000"/>
              <a:t>53 zemí evropského regionu schválilo v září 2012 nový program </a:t>
            </a:r>
            <a:r>
              <a:rPr lang="cs-CZ" altLang="cs-CZ" sz="2000" b="1">
                <a:solidFill>
                  <a:schemeClr val="tx2"/>
                </a:solidFill>
              </a:rPr>
              <a:t>Zdraví 2020</a:t>
            </a:r>
            <a:r>
              <a:rPr lang="cs-CZ" altLang="cs-CZ" sz="2000"/>
              <a:t> - hlavní cíl - zlepšit zdraví obyvatel a snížit nerovnost v oblasti zdraví cestou lepšího vedení a řízení v oblasti zdraví</a:t>
            </a:r>
          </a:p>
          <a:p>
            <a:pPr eaLnBrk="1" hangingPunct="1"/>
            <a:r>
              <a:rPr lang="cs-CZ" altLang="cs-CZ" sz="2200"/>
              <a:t>ČR –  </a:t>
            </a:r>
            <a:r>
              <a:rPr lang="cs-CZ" altLang="cs-CZ" sz="2200" b="1">
                <a:solidFill>
                  <a:schemeClr val="tx2"/>
                </a:solidFill>
              </a:rPr>
              <a:t>Zdraví 2020</a:t>
            </a:r>
            <a:r>
              <a:rPr lang="cs-CZ" altLang="cs-CZ" sz="2200"/>
              <a:t> - </a:t>
            </a:r>
            <a:r>
              <a:rPr lang="cs-CZ" altLang="cs-CZ" sz="2200">
                <a:solidFill>
                  <a:schemeClr val="tx2"/>
                </a:solidFill>
              </a:rPr>
              <a:t>Národní strategie ochrany a podpory zdraví a prevence nemocí</a:t>
            </a:r>
          </a:p>
          <a:p>
            <a:pPr lvl="2" eaLnBrk="1" hangingPunct="1"/>
            <a:r>
              <a:rPr lang="cs-CZ" altLang="cs-CZ" sz="1900"/>
              <a:t>přijato vládou ČR (8.1.2014), Poslaneckou sněmovnou (20.3.2014)</a:t>
            </a:r>
          </a:p>
          <a:p>
            <a:pPr lvl="2" eaLnBrk="1" hangingPunct="1"/>
            <a:r>
              <a:rPr lang="cs-CZ" altLang="cs-CZ" sz="1900" b="1">
                <a:solidFill>
                  <a:srgbClr val="7030A0"/>
                </a:solidFill>
              </a:rPr>
              <a:t>aktuální témata </a:t>
            </a:r>
            <a:r>
              <a:rPr lang="cs-CZ" altLang="cs-CZ" sz="1900"/>
              <a:t>– dostatečná pohybová aktivita populace, správná výživa a stravovací návyky populace, zdravotní gramotnost, zvládání stresu a duševní zdraví, omezení zdravotně rizikového chování, snižování rizik ze životního a pracovního prostředí, zvládání infekčních nemocí,…</a:t>
            </a:r>
          </a:p>
          <a:p>
            <a:pPr lvl="1" eaLnBrk="1" hangingPunct="1"/>
            <a:r>
              <a:rPr lang="cs-CZ" altLang="cs-CZ" sz="2200">
                <a:hlinkClick r:id="rId2"/>
              </a:rPr>
              <a:t>http://www.szu.cz/tema/podpora-zdravi/nova-strategie-zdravi-2020-health-2020?highlightWords=zdrav%C3%AD</a:t>
            </a:r>
            <a:endParaRPr lang="cs-CZ" altLang="cs-CZ" sz="2200"/>
          </a:p>
          <a:p>
            <a:pPr lvl="1" eaLnBrk="1" hangingPunct="1">
              <a:buFont typeface="Wingdings" panose="05000000000000000000" pitchFamily="2" charset="2"/>
              <a:buNone/>
            </a:pPr>
            <a:endParaRPr lang="cs-CZ" altLang="cs-CZ" sz="2000"/>
          </a:p>
        </p:txBody>
      </p:sp>
      <p:pic>
        <p:nvPicPr>
          <p:cNvPr id="31748" name="Obrázek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42263" y="5818188"/>
            <a:ext cx="1039812" cy="1039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749" name="Obrázek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8225" y="19050"/>
            <a:ext cx="1725613" cy="1671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3383200"/>
      </p:ext>
    </p:extLst>
  </p:cSld>
  <p:clrMapOvr>
    <a:masterClrMapping/>
  </p:clrMapOvr>
  <p:transition spd="med">
    <p:zoom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u="sng"/>
              <a:t>Vzdělávací dokumenty pro ZŠ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19263"/>
            <a:ext cx="8229600" cy="4662487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2000" b="1"/>
              <a:t>Od škol. r. 2007/2008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b="1">
                <a:solidFill>
                  <a:schemeClr val="tx2"/>
                </a:solidFill>
              </a:rPr>
              <a:t>Rámcový vzdělávací program pro základní vzdělávání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2000" b="1">
                <a:solidFill>
                  <a:schemeClr val="tx2"/>
                </a:solidFill>
              </a:rPr>
              <a:t>	(RVP ZV)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sz="2000" b="1">
              <a:solidFill>
                <a:schemeClr val="tx2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cs-CZ" altLang="cs-CZ" sz="2000" b="1">
                <a:solidFill>
                  <a:schemeClr val="tx2"/>
                </a:solidFill>
              </a:rPr>
              <a:t>1. stupeň ZŠ (1. a 2. období)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2000" b="1"/>
              <a:t>	- vzdělávací obsah Výchovy ke zdraví na 1. stupni je zařazen do vzdělávací oblasti </a:t>
            </a:r>
            <a:r>
              <a:rPr lang="cs-CZ" altLang="cs-CZ" sz="2000" b="1">
                <a:solidFill>
                  <a:schemeClr val="tx2"/>
                </a:solidFill>
              </a:rPr>
              <a:t>Člověk a jeho svět</a:t>
            </a:r>
            <a:r>
              <a:rPr lang="cs-CZ" altLang="cs-CZ" sz="2000"/>
              <a:t> </a:t>
            </a:r>
            <a:endParaRPr lang="cs-CZ" altLang="cs-CZ" sz="1800" b="1">
              <a:solidFill>
                <a:schemeClr val="tx2"/>
              </a:solidFill>
            </a:endParaRP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2000" b="1"/>
              <a:t>	- vzdělávací obsah vzdělávacího oboru Člověk a jeho svět je realizován ve všech ročnících 1. stupně základního vzdělávání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2000" b="1"/>
              <a:t> 	- minimální časová dotace je 12 hodin (2+2+2+3+3)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2000" b="1"/>
              <a:t>	- tematický okruh </a:t>
            </a:r>
            <a:r>
              <a:rPr lang="cs-CZ" altLang="cs-CZ" sz="2000" b="1">
                <a:solidFill>
                  <a:schemeClr val="tx2"/>
                </a:solidFill>
              </a:rPr>
              <a:t>Člověk a jeho zdraví </a:t>
            </a:r>
            <a:r>
              <a:rPr lang="cs-CZ" altLang="cs-CZ" sz="2000" b="1"/>
              <a:t>(1/5 cca 80 hodin)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sz="2000" b="1"/>
          </a:p>
          <a:p>
            <a:pPr eaLnBrk="1" hangingPunct="1">
              <a:lnSpc>
                <a:spcPct val="80000"/>
              </a:lnSpc>
            </a:pPr>
            <a:r>
              <a:rPr lang="cs-CZ" altLang="cs-CZ" sz="1800" b="1">
                <a:solidFill>
                  <a:schemeClr val="tx2"/>
                </a:solidFill>
              </a:rPr>
              <a:t>2. stupeň ZŠ (3. období)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1700" b="1"/>
              <a:t>- vzdělávací oblast </a:t>
            </a:r>
            <a:r>
              <a:rPr lang="cs-CZ" altLang="cs-CZ" sz="1700" b="1">
                <a:solidFill>
                  <a:schemeClr val="tx2"/>
                </a:solidFill>
              </a:rPr>
              <a:t>Člověk a zdraví - </a:t>
            </a:r>
            <a:r>
              <a:rPr lang="cs-CZ" altLang="cs-CZ" sz="1700" b="1"/>
              <a:t>obor Výchova ke zdraví a Tělesná výchova</a:t>
            </a:r>
            <a:endParaRPr lang="cs-CZ" altLang="cs-CZ" sz="1700" b="1">
              <a:solidFill>
                <a:schemeClr val="tx2"/>
              </a:solidFill>
            </a:endParaRP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sz="1800" b="1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 spd="med">
    <p:zoom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u="sng"/>
              <a:t>Pojem ZDRAVÍ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Původní význam slova </a:t>
            </a:r>
            <a:r>
              <a:rPr lang="cs-CZ" altLang="cs-CZ" b="1">
                <a:solidFill>
                  <a:schemeClr val="tx2"/>
                </a:solidFill>
              </a:rPr>
              <a:t>ZDRAVÍ = CELEK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/>
              <a:t> 	(v řečtině i latině)</a:t>
            </a:r>
          </a:p>
          <a:p>
            <a:pPr eaLnBrk="1" hangingPunct="1"/>
            <a:endParaRPr lang="cs-CZ" altLang="cs-CZ"/>
          </a:p>
          <a:p>
            <a:pPr eaLnBrk="1" hangingPunct="1"/>
            <a:r>
              <a:rPr lang="cs-CZ" altLang="cs-CZ"/>
              <a:t>Holistické pojetí zdraví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/>
              <a:t>	- holismus (whole - celek)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/>
              <a:t>				= celostní pojetí</a:t>
            </a:r>
          </a:p>
          <a:p>
            <a:pPr eaLnBrk="1" hangingPunct="1"/>
            <a:endParaRPr lang="cs-CZ" altLang="cs-CZ"/>
          </a:p>
        </p:txBody>
      </p:sp>
    </p:spTree>
  </p:cSld>
  <p:clrMapOvr>
    <a:masterClrMapping/>
  </p:clrMapOvr>
  <p:transition spd="med">
    <p:zoom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u="sng"/>
              <a:t>Definice ZDRAVÍ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19263"/>
            <a:ext cx="8229600" cy="4805362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/>
              <a:t>Současná nejčastěji uváděná definice (WHO):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2500"/>
              <a:t>(WHO – Světová zdravotnická organizace):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sz="2600" b="1">
              <a:solidFill>
                <a:schemeClr val="tx2"/>
              </a:solidFill>
            </a:endParaRP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2600" b="1">
                <a:solidFill>
                  <a:schemeClr val="tx2"/>
                </a:solidFill>
              </a:rPr>
              <a:t>	</a:t>
            </a:r>
            <a:r>
              <a:rPr lang="cs-CZ" altLang="cs-CZ" sz="2800" b="1">
                <a:solidFill>
                  <a:schemeClr val="tx2"/>
                </a:solidFill>
              </a:rPr>
              <a:t>Zdraví je stav úplné fyzické, psychické a sociální pohody, ne pouze nepřítomnost nemoci nebo vady.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sz="2800" b="1">
              <a:solidFill>
                <a:schemeClr val="tx2"/>
              </a:solidFill>
            </a:endParaRP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2600"/>
              <a:t>	„Healts is state of comlete physical, mental and social well-being and not merely the absence of disease and infirmity.“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sz="2600">
              <a:solidFill>
                <a:schemeClr val="bg2"/>
              </a:solidFill>
            </a:endParaRP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2600">
                <a:solidFill>
                  <a:schemeClr val="tx2"/>
                </a:solidFill>
              </a:rPr>
              <a:t>	</a:t>
            </a:r>
            <a:r>
              <a:rPr lang="cs-CZ" altLang="cs-CZ" sz="2000">
                <a:solidFill>
                  <a:schemeClr val="tx2"/>
                </a:solidFill>
              </a:rPr>
              <a:t>(diskutovaná spirituální neboli duchovní rovina)</a:t>
            </a:r>
          </a:p>
          <a:p>
            <a:pPr eaLnBrk="1" hangingPunct="1">
              <a:lnSpc>
                <a:spcPct val="80000"/>
              </a:lnSpc>
            </a:pPr>
            <a:endParaRPr lang="cs-CZ" altLang="cs-CZ" sz="2000"/>
          </a:p>
        </p:txBody>
      </p:sp>
    </p:spTree>
  </p:cSld>
  <p:clrMapOvr>
    <a:masterClrMapping/>
  </p:clrMapOvr>
  <p:transition spd="med">
    <p:zoom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u="sng"/>
              <a:t>Determinanty ZDRAVÍ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719263"/>
            <a:ext cx="8713788" cy="4878387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2000"/>
              <a:t>	</a:t>
            </a:r>
            <a:r>
              <a:rPr lang="cs-CZ" altLang="cs-CZ" sz="2400"/>
              <a:t>Zdraví je ovlivňováno (podmiňováno) celou škálou zevních a vnitřních faktorů, které působí samostatně nebo společně, vzájemně se posilují či oslabují nebo ruší. Společně určují zdravotní stav, pocit pohody a spokojenosti a také délku a kvalitu života.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cs-CZ" altLang="cs-CZ" sz="2400"/>
          </a:p>
          <a:p>
            <a:pPr eaLnBrk="1" hangingPunct="1"/>
            <a:r>
              <a:rPr lang="cs-CZ" altLang="cs-CZ" sz="2600" b="1">
                <a:solidFill>
                  <a:schemeClr val="tx2"/>
                </a:solidFill>
              </a:rPr>
              <a:t>vnitřní vlivy</a:t>
            </a:r>
            <a:r>
              <a:rPr lang="cs-CZ" altLang="cs-CZ" sz="2600" b="1"/>
              <a:t> </a:t>
            </a:r>
            <a:r>
              <a:rPr lang="cs-CZ" altLang="cs-CZ" sz="2600" b="1">
                <a:solidFill>
                  <a:schemeClr val="tx2"/>
                </a:solidFill>
              </a:rPr>
              <a:t>- neovlivnitelné</a:t>
            </a:r>
            <a:r>
              <a:rPr lang="cs-CZ" altLang="cs-CZ" sz="2600" b="1"/>
              <a:t>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2600"/>
              <a:t>		(genetický základ, věk, pohlaví) </a:t>
            </a:r>
          </a:p>
          <a:p>
            <a:pPr eaLnBrk="1" hangingPunct="1"/>
            <a:endParaRPr lang="cs-CZ" altLang="cs-CZ" sz="2600"/>
          </a:p>
          <a:p>
            <a:pPr eaLnBrk="1" hangingPunct="1"/>
            <a:r>
              <a:rPr lang="cs-CZ" altLang="cs-CZ" sz="2600" b="1">
                <a:solidFill>
                  <a:schemeClr val="tx2"/>
                </a:solidFill>
              </a:rPr>
              <a:t>vnější vlivy - ovlivnitelné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2600"/>
              <a:t>		(životní styl, životní prostředí, lékařská péče)</a:t>
            </a:r>
          </a:p>
          <a:p>
            <a:pPr eaLnBrk="1" hangingPunct="1"/>
            <a:endParaRPr lang="cs-CZ" altLang="cs-CZ" sz="2000"/>
          </a:p>
        </p:txBody>
      </p:sp>
    </p:spTree>
  </p:cSld>
  <p:clrMapOvr>
    <a:masterClrMapping/>
  </p:clrMapOvr>
  <p:transition spd="med">
    <p:zoom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BB0F739E-FFE8-47DC-9DBD-DBAB327714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nejvíce ovlivňuje zdraví?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="" xmlns:a16="http://schemas.microsoft.com/office/drawing/2014/main" id="{3C237766-B9CC-4C67-8AAA-ADD354FDCF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556793"/>
            <a:ext cx="8229600" cy="4574132"/>
          </a:xfrm>
        </p:spPr>
        <p:txBody>
          <a:bodyPr/>
          <a:lstStyle/>
          <a:p>
            <a:pPr marL="0" indent="0" algn="ctr">
              <a:buNone/>
            </a:pPr>
            <a:r>
              <a:rPr lang="cs-CZ" sz="96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?</a:t>
            </a:r>
          </a:p>
          <a:p>
            <a:r>
              <a:rPr lang="cs-CZ" dirty="0"/>
              <a:t>A) Genetické dispozice</a:t>
            </a:r>
          </a:p>
          <a:p>
            <a:r>
              <a:rPr lang="cs-CZ" dirty="0"/>
              <a:t>B) Životní prostředí</a:t>
            </a:r>
          </a:p>
          <a:p>
            <a:r>
              <a:rPr lang="cs-CZ" dirty="0"/>
              <a:t>C) Způsob života</a:t>
            </a:r>
          </a:p>
          <a:p>
            <a:r>
              <a:rPr lang="cs-CZ" dirty="0"/>
              <a:t>D) Lékařská péče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04540317"/>
      </p:ext>
    </p:extLst>
  </p:cSld>
  <p:clrMapOvr>
    <a:masterClrMapping/>
  </p:clrMapOvr>
  <p:transition spd="med">
    <p:zoom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BB0F739E-FFE8-47DC-9DBD-DBAB327714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nejvíce ovlivňuje zdraví?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="" xmlns:a16="http://schemas.microsoft.com/office/drawing/2014/main" id="{3C237766-B9CC-4C67-8AAA-ADD354FDCF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556793"/>
            <a:ext cx="8229600" cy="4574132"/>
          </a:xfrm>
        </p:spPr>
        <p:txBody>
          <a:bodyPr/>
          <a:lstStyle/>
          <a:p>
            <a:pPr marL="0" indent="0" algn="ctr">
              <a:buNone/>
            </a:pPr>
            <a:endParaRPr lang="cs-CZ" sz="96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r>
              <a:rPr lang="cs-CZ" dirty="0" smtClean="0"/>
              <a:t>A) </a:t>
            </a:r>
          </a:p>
          <a:p>
            <a:r>
              <a:rPr lang="cs-CZ" dirty="0" smtClean="0"/>
              <a:t>B) </a:t>
            </a:r>
          </a:p>
          <a:p>
            <a:r>
              <a:rPr lang="cs-CZ" dirty="0" smtClean="0"/>
              <a:t>C</a:t>
            </a:r>
            <a:r>
              <a:rPr lang="cs-CZ" dirty="0"/>
              <a:t>) </a:t>
            </a:r>
            <a:r>
              <a:rPr lang="cs-CZ" b="1" dirty="0">
                <a:solidFill>
                  <a:srgbClr val="7030A0"/>
                </a:solidFill>
              </a:rPr>
              <a:t>Způsob života</a:t>
            </a:r>
          </a:p>
          <a:p>
            <a:r>
              <a:rPr lang="cs-CZ" dirty="0"/>
              <a:t>D) 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30249751"/>
      </p:ext>
    </p:extLst>
  </p:cSld>
  <p:clrMapOvr>
    <a:masterClrMapping/>
  </p:clrMapOvr>
  <p:transition spd="med">
    <p:zoom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2238"/>
            <a:ext cx="7543800" cy="1146175"/>
          </a:xfrm>
        </p:spPr>
        <p:txBody>
          <a:bodyPr/>
          <a:lstStyle/>
          <a:p>
            <a:pPr eaLnBrk="1" hangingPunct="1"/>
            <a:r>
              <a:rPr lang="cs-CZ" altLang="cs-CZ"/>
              <a:t>Obsah a organizace  předmětu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12875"/>
            <a:ext cx="8507413" cy="5256213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altLang="cs-CZ" sz="2000" b="1" dirty="0"/>
              <a:t>JS 2018:</a:t>
            </a:r>
            <a:br>
              <a:rPr lang="cs-CZ" altLang="cs-CZ" sz="2000" b="1" dirty="0"/>
            </a:br>
            <a:r>
              <a:rPr lang="cs-CZ" altLang="cs-CZ" sz="2000" b="1" dirty="0"/>
              <a:t>Teorie a didaktika výchovy ke zdraví 1 –</a:t>
            </a:r>
            <a:r>
              <a:rPr lang="cs-CZ" altLang="cs-CZ" sz="2000" dirty="0"/>
              <a:t> </a:t>
            </a:r>
            <a:r>
              <a:rPr lang="cs-CZ" altLang="cs-CZ" sz="2000" b="1" u="sng" dirty="0">
                <a:solidFill>
                  <a:schemeClr val="tx2"/>
                </a:solidFill>
              </a:rPr>
              <a:t>teoretický seminář</a:t>
            </a:r>
            <a:br>
              <a:rPr lang="cs-CZ" altLang="cs-CZ" sz="2000" b="1" u="sng" dirty="0">
                <a:solidFill>
                  <a:schemeClr val="tx2"/>
                </a:solidFill>
              </a:rPr>
            </a:br>
            <a:r>
              <a:rPr lang="cs-CZ" altLang="cs-CZ" sz="2000" b="1" dirty="0">
                <a:solidFill>
                  <a:schemeClr val="tx2"/>
                </a:solidFill>
              </a:rPr>
              <a:t>	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b="1" dirty="0">
                <a:solidFill>
                  <a:schemeClr val="tx2"/>
                </a:solidFill>
              </a:rPr>
              <a:t>Předmět navazuje na blok Základy biologie člověka a zdravovědy 1, 2 a otvírá blok předmětů Teorie a didaktika výchovy ke zdraví.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sz="2000" dirty="0"/>
          </a:p>
          <a:p>
            <a:pPr eaLnBrk="1" hangingPunct="1">
              <a:lnSpc>
                <a:spcPct val="80000"/>
              </a:lnSpc>
            </a:pPr>
            <a:r>
              <a:rPr lang="cs-CZ" altLang="cs-CZ" sz="2000" b="1" dirty="0"/>
              <a:t>Termíny seminářů: </a:t>
            </a:r>
            <a:endParaRPr lang="cs-CZ" altLang="cs-CZ" sz="2000" dirty="0"/>
          </a:p>
          <a:p>
            <a:pPr lvl="1" eaLnBrk="1" hangingPunct="1">
              <a:lnSpc>
                <a:spcPct val="80000"/>
              </a:lnSpc>
            </a:pPr>
            <a:r>
              <a:rPr lang="cs-CZ" altLang="cs-CZ" sz="1800" dirty="0"/>
              <a:t>Úterý: 8:25 – 9:10 hod., učebna č. 36</a:t>
            </a:r>
          </a:p>
          <a:p>
            <a:pPr lvl="2" eaLnBrk="1" hangingPunct="1">
              <a:lnSpc>
                <a:spcPct val="80000"/>
              </a:lnSpc>
            </a:pPr>
            <a:r>
              <a:rPr lang="cs-CZ" altLang="cs-CZ" sz="1500" dirty="0"/>
              <a:t>výuka se nebude konat 27. 3. 2018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sz="1600" dirty="0"/>
          </a:p>
          <a:p>
            <a:pPr eaLnBrk="1" hangingPunct="1">
              <a:lnSpc>
                <a:spcPct val="80000"/>
              </a:lnSpc>
            </a:pPr>
            <a:r>
              <a:rPr lang="cs-CZ" altLang="cs-CZ" sz="2000" b="1" dirty="0"/>
              <a:t>Požadavky k získání zápočtu: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1800" dirty="0"/>
              <a:t>aktivní účast ve výuce (max. 2 absence)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1800" dirty="0"/>
              <a:t>úspěšný zápočtový test </a:t>
            </a:r>
            <a:r>
              <a:rPr lang="cs-CZ" altLang="cs-CZ" sz="18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*</a:t>
            </a:r>
            <a:endParaRPr lang="cs-CZ" altLang="cs-CZ" sz="1800" dirty="0"/>
          </a:p>
          <a:p>
            <a:pPr lvl="1" eaLnBrk="1" hangingPunct="1">
              <a:lnSpc>
                <a:spcPct val="80000"/>
              </a:lnSpc>
            </a:pPr>
            <a:r>
              <a:rPr lang="cs-CZ" altLang="cs-CZ" sz="1800" dirty="0"/>
              <a:t>plnění drobných dílčích úkolů 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sz="1800" dirty="0"/>
          </a:p>
          <a:p>
            <a:pPr eaLnBrk="1" hangingPunct="1">
              <a:lnSpc>
                <a:spcPct val="80000"/>
              </a:lnSpc>
            </a:pPr>
            <a:r>
              <a:rPr lang="cs-CZ" altLang="cs-CZ" sz="2000" b="1" dirty="0"/>
              <a:t>Další informace pro studenty: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1800" dirty="0"/>
              <a:t>studijní materiály k předmětu budou vloženy v IS (prezentace ze seminářů, včetně odkazů; doplňující materiály)	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sz="1600" dirty="0"/>
          </a:p>
        </p:txBody>
      </p:sp>
    </p:spTree>
  </p:cSld>
  <p:clrMapOvr>
    <a:masterClrMapping/>
  </p:clrMapOvr>
  <p:transition spd="med">
    <p:zoom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u="sng"/>
              <a:t>Determinanty zdraví </a:t>
            </a:r>
            <a:r>
              <a:rPr lang="cs-CZ" altLang="cs-CZ" sz="1200" b="0"/>
              <a:t>(Machová, Kubátová 2016)</a:t>
            </a:r>
            <a:endParaRPr lang="cs-CZ" altLang="cs-CZ" sz="3600" b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341438"/>
            <a:ext cx="8229600" cy="4411662"/>
          </a:xfrm>
        </p:spPr>
        <p:txBody>
          <a:bodyPr/>
          <a:lstStyle/>
          <a:p>
            <a:pPr eaLnBrk="1" hangingPunct="1"/>
            <a:endParaRPr lang="cs-CZ" altLang="cs-CZ" sz="2000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2000"/>
              <a:t>Co ovlivňuje zdraví?</a:t>
            </a:r>
          </a:p>
        </p:txBody>
      </p:sp>
      <p:grpSp>
        <p:nvGrpSpPr>
          <p:cNvPr id="21508" name="Group 4"/>
          <p:cNvGrpSpPr>
            <a:grpSpLocks noChangeAspect="1"/>
          </p:cNvGrpSpPr>
          <p:nvPr/>
        </p:nvGrpSpPr>
        <p:grpSpPr bwMode="auto">
          <a:xfrm>
            <a:off x="1403350" y="1916113"/>
            <a:ext cx="6383338" cy="4826000"/>
            <a:chOff x="2302" y="2615"/>
            <a:chExt cx="7200" cy="5609"/>
          </a:xfrm>
        </p:grpSpPr>
        <p:sp>
          <p:nvSpPr>
            <p:cNvPr id="21509" name="AutoShape 5"/>
            <p:cNvSpPr>
              <a:spLocks noChangeAspect="1" noChangeArrowheads="1"/>
            </p:cNvSpPr>
            <p:nvPr/>
          </p:nvSpPr>
          <p:spPr bwMode="auto">
            <a:xfrm>
              <a:off x="2302" y="2615"/>
              <a:ext cx="7200" cy="56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cs-CZ" altLang="cs-CZ"/>
            </a:p>
          </p:txBody>
        </p:sp>
        <p:sp>
          <p:nvSpPr>
            <p:cNvPr id="21510" name="Rectangle 6"/>
            <p:cNvSpPr>
              <a:spLocks noChangeArrowheads="1"/>
            </p:cNvSpPr>
            <p:nvPr/>
          </p:nvSpPr>
          <p:spPr bwMode="auto">
            <a:xfrm>
              <a:off x="3382" y="2989"/>
              <a:ext cx="5040" cy="1496"/>
            </a:xfrm>
            <a:prstGeom prst="rect">
              <a:avLst/>
            </a:prstGeom>
            <a:solidFill>
              <a:srgbClr val="66CC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30000"/>
                </a:spcBef>
              </a:pPr>
              <a:r>
                <a:rPr lang="cs-CZ" altLang="cs-CZ" sz="2000" b="1">
                  <a:latin typeface="Tahoma" panose="020B0604030504040204" pitchFamily="34" charset="0"/>
                </a:rPr>
                <a:t>ŽIVOTNÍ STYL</a:t>
              </a:r>
            </a:p>
            <a:p>
              <a:pPr algn="ctr" eaLnBrk="1" hangingPunct="1"/>
              <a:r>
                <a:rPr lang="cs-CZ" altLang="cs-CZ" sz="2000" b="1">
                  <a:latin typeface="Tahoma" panose="020B0604030504040204" pitchFamily="34" charset="0"/>
                </a:rPr>
                <a:t>50 %</a:t>
              </a:r>
            </a:p>
            <a:p>
              <a:pPr algn="ctr" eaLnBrk="1" hangingPunct="1"/>
              <a:endParaRPr lang="cs-CZ" altLang="cs-CZ" sz="1000" b="1">
                <a:latin typeface="Tahoma" panose="020B0604030504040204" pitchFamily="34" charset="0"/>
              </a:endParaRPr>
            </a:p>
            <a:p>
              <a:pPr algn="ctr" eaLnBrk="1" hangingPunct="1"/>
              <a:r>
                <a:rPr lang="cs-CZ" altLang="cs-CZ" sz="2000" b="1">
                  <a:solidFill>
                    <a:schemeClr val="tx2"/>
                  </a:solidFill>
                  <a:latin typeface="Tahoma" panose="020B0604030504040204" pitchFamily="34" charset="0"/>
                </a:rPr>
                <a:t>Výživa a pohyb!</a:t>
              </a:r>
            </a:p>
            <a:p>
              <a:pPr eaLnBrk="1" hangingPunct="1"/>
              <a:endParaRPr lang="cs-CZ" altLang="cs-CZ" sz="1800" b="1">
                <a:solidFill>
                  <a:schemeClr val="tx2"/>
                </a:solidFill>
                <a:latin typeface="Tahoma" panose="020B0604030504040204" pitchFamily="34" charset="0"/>
              </a:endParaRPr>
            </a:p>
          </p:txBody>
        </p:sp>
        <p:sp>
          <p:nvSpPr>
            <p:cNvPr id="21511" name="Rectangle 7"/>
            <p:cNvSpPr>
              <a:spLocks noChangeArrowheads="1"/>
            </p:cNvSpPr>
            <p:nvPr/>
          </p:nvSpPr>
          <p:spPr bwMode="auto">
            <a:xfrm>
              <a:off x="2302" y="4859"/>
              <a:ext cx="1710" cy="1495"/>
            </a:xfrm>
            <a:prstGeom prst="rect">
              <a:avLst/>
            </a:prstGeom>
            <a:solidFill>
              <a:srgbClr val="66CC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endParaRPr lang="cs-CZ" altLang="cs-CZ" sz="1200">
                <a:latin typeface="Tahoma" panose="020B0604030504040204" pitchFamily="34" charset="0"/>
              </a:endParaRPr>
            </a:p>
            <a:p>
              <a:pPr algn="ctr" eaLnBrk="1" hangingPunct="1"/>
              <a:r>
                <a:rPr lang="cs-CZ" altLang="cs-CZ" sz="1600" b="1">
                  <a:latin typeface="Tahoma" panose="020B0604030504040204" pitchFamily="34" charset="0"/>
                </a:rPr>
                <a:t>ŽIVOTNÍ PROSTŘEDÍ</a:t>
              </a:r>
            </a:p>
            <a:p>
              <a:pPr algn="ctr" eaLnBrk="1" hangingPunct="1"/>
              <a:r>
                <a:rPr lang="cs-CZ" altLang="cs-CZ" sz="1600" b="1">
                  <a:latin typeface="Tahoma" panose="020B0604030504040204" pitchFamily="34" charset="0"/>
                </a:rPr>
                <a:t>20 %</a:t>
              </a:r>
            </a:p>
            <a:p>
              <a:pPr eaLnBrk="1" hangingPunct="1"/>
              <a:endParaRPr lang="cs-CZ" altLang="cs-CZ" sz="1600" b="1">
                <a:latin typeface="Tahoma" panose="020B0604030504040204" pitchFamily="34" charset="0"/>
              </a:endParaRPr>
            </a:p>
          </p:txBody>
        </p:sp>
        <p:sp>
          <p:nvSpPr>
            <p:cNvPr id="21512" name="Rectangle 8"/>
            <p:cNvSpPr>
              <a:spLocks noChangeArrowheads="1"/>
            </p:cNvSpPr>
            <p:nvPr/>
          </p:nvSpPr>
          <p:spPr bwMode="auto">
            <a:xfrm>
              <a:off x="7702" y="4859"/>
              <a:ext cx="1800" cy="1495"/>
            </a:xfrm>
            <a:prstGeom prst="rect">
              <a:avLst/>
            </a:prstGeom>
            <a:solidFill>
              <a:srgbClr val="66CC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endParaRPr lang="cs-CZ" altLang="cs-CZ" sz="1200">
                <a:latin typeface="Tahoma" panose="020B0604030504040204" pitchFamily="34" charset="0"/>
              </a:endParaRPr>
            </a:p>
            <a:p>
              <a:pPr algn="ctr" eaLnBrk="1" hangingPunct="1"/>
              <a:r>
                <a:rPr lang="cs-CZ" altLang="cs-CZ" sz="1600" b="1">
                  <a:latin typeface="Tahoma" panose="020B0604030504040204" pitchFamily="34" charset="0"/>
                </a:rPr>
                <a:t>GENETICKÝ ZÁKLAD</a:t>
              </a:r>
            </a:p>
            <a:p>
              <a:pPr algn="ctr" eaLnBrk="1" hangingPunct="1"/>
              <a:r>
                <a:rPr lang="cs-CZ" altLang="cs-CZ" sz="1600" b="1">
                  <a:latin typeface="Tahoma" panose="020B0604030504040204" pitchFamily="34" charset="0"/>
                </a:rPr>
                <a:t>20 % </a:t>
              </a:r>
            </a:p>
          </p:txBody>
        </p:sp>
        <p:sp>
          <p:nvSpPr>
            <p:cNvPr id="21513" name="Oval 9"/>
            <p:cNvSpPr>
              <a:spLocks noChangeArrowheads="1"/>
            </p:cNvSpPr>
            <p:nvPr/>
          </p:nvSpPr>
          <p:spPr bwMode="auto">
            <a:xfrm>
              <a:off x="4642" y="4983"/>
              <a:ext cx="2520" cy="1371"/>
            </a:xfrm>
            <a:prstGeom prst="ellipse">
              <a:avLst/>
            </a:prstGeom>
            <a:solidFill>
              <a:srgbClr val="66CC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cs-CZ" altLang="cs-CZ" b="1">
                  <a:latin typeface="Tahoma" panose="020B0604030504040204" pitchFamily="34" charset="0"/>
                </a:rPr>
                <a:t>ZDRAVÍ</a:t>
              </a:r>
            </a:p>
          </p:txBody>
        </p:sp>
        <p:sp>
          <p:nvSpPr>
            <p:cNvPr id="21514" name="Rectangle 10"/>
            <p:cNvSpPr>
              <a:spLocks noChangeArrowheads="1"/>
            </p:cNvSpPr>
            <p:nvPr/>
          </p:nvSpPr>
          <p:spPr bwMode="auto">
            <a:xfrm>
              <a:off x="4822" y="6853"/>
              <a:ext cx="2160" cy="997"/>
            </a:xfrm>
            <a:prstGeom prst="rect">
              <a:avLst/>
            </a:prstGeom>
            <a:solidFill>
              <a:srgbClr val="66CC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cs-CZ" altLang="cs-CZ" sz="1600" b="1">
                  <a:latin typeface="Tahoma" panose="020B0604030504040204" pitchFamily="34" charset="0"/>
                </a:rPr>
                <a:t>ZDRAVOTNICKÉ</a:t>
              </a:r>
            </a:p>
            <a:p>
              <a:pPr algn="ctr" eaLnBrk="1" hangingPunct="1"/>
              <a:r>
                <a:rPr lang="cs-CZ" altLang="cs-CZ" sz="1600" b="1">
                  <a:latin typeface="Tahoma" panose="020B0604030504040204" pitchFamily="34" charset="0"/>
                </a:rPr>
                <a:t>SLUŽBY</a:t>
              </a:r>
            </a:p>
            <a:p>
              <a:pPr algn="ctr" eaLnBrk="1" hangingPunct="1"/>
              <a:r>
                <a:rPr lang="cs-CZ" altLang="cs-CZ" sz="1600" b="1">
                  <a:latin typeface="Tahoma" panose="020B0604030504040204" pitchFamily="34" charset="0"/>
                </a:rPr>
                <a:t>10 %</a:t>
              </a:r>
            </a:p>
          </p:txBody>
        </p:sp>
        <p:sp>
          <p:nvSpPr>
            <p:cNvPr id="21515" name="Line 11"/>
            <p:cNvSpPr>
              <a:spLocks noChangeShapeType="1"/>
            </p:cNvSpPr>
            <p:nvPr/>
          </p:nvSpPr>
          <p:spPr bwMode="auto">
            <a:xfrm>
              <a:off x="5902" y="4485"/>
              <a:ext cx="1" cy="49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1516" name="Line 12"/>
            <p:cNvSpPr>
              <a:spLocks noChangeShapeType="1"/>
            </p:cNvSpPr>
            <p:nvPr/>
          </p:nvSpPr>
          <p:spPr bwMode="auto">
            <a:xfrm flipH="1">
              <a:off x="7162" y="5606"/>
              <a:ext cx="54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1517" name="Line 13"/>
            <p:cNvSpPr>
              <a:spLocks noChangeShapeType="1"/>
            </p:cNvSpPr>
            <p:nvPr/>
          </p:nvSpPr>
          <p:spPr bwMode="auto">
            <a:xfrm>
              <a:off x="4012" y="5606"/>
              <a:ext cx="63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1518" name="Line 14"/>
            <p:cNvSpPr>
              <a:spLocks noChangeShapeType="1"/>
            </p:cNvSpPr>
            <p:nvPr/>
          </p:nvSpPr>
          <p:spPr bwMode="auto">
            <a:xfrm flipV="1">
              <a:off x="5902" y="6354"/>
              <a:ext cx="0" cy="49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</p:grpSp>
    </p:spTree>
  </p:cSld>
  <p:clrMapOvr>
    <a:masterClrMapping/>
  </p:clrMapOvr>
  <p:transition spd="med">
    <p:zoom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600" u="sng"/>
              <a:t>Ovlivnitelné prvky životního stylu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altLang="cs-CZ" sz="2600" b="1"/>
              <a:t>výživa (výživové chování)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600" b="1"/>
              <a:t>pohyb</a:t>
            </a:r>
            <a:endParaRPr lang="cs-CZ" altLang="cs-CZ" sz="2600"/>
          </a:p>
          <a:p>
            <a:pPr eaLnBrk="1" hangingPunct="1">
              <a:lnSpc>
                <a:spcPct val="80000"/>
              </a:lnSpc>
            </a:pPr>
            <a:r>
              <a:rPr lang="cs-CZ" altLang="cs-CZ" sz="2600"/>
              <a:t>kouření (aktivní i pasivní)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600"/>
              <a:t>konzumace alkoholu (alkoholismus)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600"/>
              <a:t>stress, psychosociální faktory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600"/>
              <a:t>sexuální chování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600"/>
              <a:t>konzumace drog (drogové závislosti)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600"/>
              <a:t>hygienické návyky (vztah k infekčním chorobám)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600"/>
              <a:t>životní prostředí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600"/>
              <a:t>práce a pracovní podmínky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600"/>
              <a:t>relaxace, odpočinek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sz="2600"/>
          </a:p>
        </p:txBody>
      </p:sp>
    </p:spTree>
  </p:cSld>
  <p:clrMapOvr>
    <a:masterClrMapping/>
  </p:clrMapOvr>
  <p:transition spd="med">
    <p:zoom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u="sng"/>
              <a:t>Působení faktorů</a:t>
            </a:r>
            <a:br>
              <a:rPr lang="cs-CZ" altLang="cs-CZ" u="sng"/>
            </a:br>
            <a:r>
              <a:rPr lang="cs-CZ" altLang="cs-CZ" u="sng"/>
              <a:t>životního stylu na zdraví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>
                <a:solidFill>
                  <a:schemeClr val="tx2"/>
                </a:solidFill>
              </a:rPr>
              <a:t>rizikové faktory</a:t>
            </a:r>
            <a:r>
              <a:rPr lang="cs-CZ" altLang="cs-CZ"/>
              <a:t> - vliv, který zvyšuje riziko určitého onemocnění, zvyšuje pravděpodobnost, že člověk po určité době expozice onemocní</a:t>
            </a:r>
          </a:p>
          <a:p>
            <a:pPr eaLnBrk="1" hangingPunct="1"/>
            <a:r>
              <a:rPr lang="cs-CZ" altLang="cs-CZ">
                <a:solidFill>
                  <a:schemeClr val="tx2"/>
                </a:solidFill>
              </a:rPr>
              <a:t>ochranné, protektivní faktory</a:t>
            </a:r>
            <a:r>
              <a:rPr lang="cs-CZ" altLang="cs-CZ"/>
              <a:t> - snižuje pravděpodobnost vzniku určitého onemocnění, do jisté míry chrání před onemocněním, zvyšuje odolnost organismu</a:t>
            </a:r>
          </a:p>
        </p:txBody>
      </p:sp>
    </p:spTree>
  </p:cSld>
  <p:clrMapOvr>
    <a:masterClrMapping/>
  </p:clrMapOvr>
  <p:transition spd="med">
    <p:zoom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u="sng"/>
              <a:t>Nevhodný způsob života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b="1"/>
              <a:t>kuřáctví 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b="1"/>
              <a:t>energeticky nepřiměřená a nevhodně složená výživa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b="1"/>
              <a:t>nízká pohybová aktivita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b="1"/>
              <a:t>nadměrná psychická zátěž spojená se stresem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b="1"/>
              <a:t>nadměrný konzum alkoholu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b="1"/>
              <a:t>drogové a jiné závislosti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b="1"/>
              <a:t>nevhodné sexuální chování</a:t>
            </a:r>
          </a:p>
        </p:txBody>
      </p:sp>
    </p:spTree>
  </p:cSld>
  <p:clrMapOvr>
    <a:masterClrMapping/>
  </p:clrMapOvr>
  <p:transition spd="med">
    <p:zoom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Zlepšení zdravotního stavu populace 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557338"/>
            <a:ext cx="8229600" cy="5300662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4000" b="1">
                <a:solidFill>
                  <a:schemeClr val="tx2"/>
                </a:solidFill>
                <a:cs typeface="Arial" panose="020B0604020202020204" pitchFamily="34" charset="0"/>
              </a:rPr>
              <a:t>= </a:t>
            </a:r>
            <a:r>
              <a:rPr lang="cs-CZ" altLang="cs-CZ" sz="4400" b="1">
                <a:solidFill>
                  <a:schemeClr val="tx2"/>
                </a:solidFill>
                <a:cs typeface="Arial" panose="020B0604020202020204" pitchFamily="34" charset="0"/>
              </a:rPr>
              <a:t>výrazná změna životního stylu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/>
              <a:t>docílit pozitivních změn ve výživových zvyklostech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/>
              <a:t>zvýšit podíl tělesné aktivity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/>
              <a:t>výrazně snížit prevalenci kuřáctví 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/>
              <a:t>(zaměřit se na snížení závislostí)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cs-CZ" altLang="cs-CZ"/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2000">
                <a:solidFill>
                  <a:schemeClr val="accent2"/>
                </a:solidFill>
              </a:rPr>
              <a:t>	„Šest ze sedmi hlavních rizikových faktorů úmrtnosti v rozvinutých zemích je spojeno s tím jak jíme, pijeme a jak se pohybujeme.“</a:t>
            </a:r>
            <a:r>
              <a:rPr lang="cs-CZ" altLang="cs-CZ"/>
              <a:t> </a:t>
            </a:r>
            <a:r>
              <a:rPr lang="cs-CZ" altLang="cs-CZ" sz="1400"/>
              <a:t>(MUDr. Věra Kernová)</a:t>
            </a:r>
          </a:p>
        </p:txBody>
      </p:sp>
    </p:spTree>
  </p:cSld>
  <p:clrMapOvr>
    <a:masterClrMapping/>
  </p:clrMapOvr>
  <p:transition spd="med">
    <p:zoom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60350"/>
            <a:ext cx="7543800" cy="1655763"/>
          </a:xfrm>
        </p:spPr>
        <p:txBody>
          <a:bodyPr/>
          <a:lstStyle/>
          <a:p>
            <a:pPr eaLnBrk="1" hangingPunct="1"/>
            <a:r>
              <a:rPr lang="cs-CZ" altLang="cs-CZ" sz="3600"/>
              <a:t>Žebříček faktorů dle významu, kterým se podílejí na úmrtí (podle WHO):</a:t>
            </a:r>
          </a:p>
        </p:txBody>
      </p:sp>
      <p:sp>
        <p:nvSpPr>
          <p:cNvPr id="26627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2133600"/>
            <a:ext cx="4038600" cy="3997325"/>
          </a:xfrm>
        </p:spPr>
        <p:txBody>
          <a:bodyPr/>
          <a:lstStyle/>
          <a:p>
            <a:pPr marL="495300" indent="-495300" eaLnBrk="1" hangingPunct="1">
              <a:buFont typeface="Wingdings" panose="05000000000000000000" pitchFamily="2" charset="2"/>
              <a:buNone/>
            </a:pPr>
            <a:r>
              <a:rPr lang="cs-CZ" altLang="cs-CZ" sz="2200"/>
              <a:t>1. kouření</a:t>
            </a:r>
          </a:p>
          <a:p>
            <a:pPr marL="495300" indent="-495300" eaLnBrk="1" hangingPunct="1">
              <a:buFont typeface="Wingdings" panose="05000000000000000000" pitchFamily="2" charset="2"/>
              <a:buNone/>
            </a:pPr>
            <a:r>
              <a:rPr lang="cs-CZ" altLang="cs-CZ" sz="2200"/>
              <a:t>2. nadměrná konzumace alkoholu</a:t>
            </a:r>
          </a:p>
          <a:p>
            <a:pPr marL="495300" indent="-495300" eaLnBrk="1" hangingPunct="1">
              <a:buFont typeface="Wingdings" panose="05000000000000000000" pitchFamily="2" charset="2"/>
              <a:buNone/>
            </a:pPr>
            <a:r>
              <a:rPr lang="cs-CZ" altLang="cs-CZ" sz="2200"/>
              <a:t>3. nadváha</a:t>
            </a:r>
          </a:p>
          <a:p>
            <a:pPr marL="495300" indent="-495300" eaLnBrk="1" hangingPunct="1">
              <a:buFont typeface="Wingdings" panose="05000000000000000000" pitchFamily="2" charset="2"/>
              <a:buNone/>
            </a:pPr>
            <a:r>
              <a:rPr lang="cs-CZ" altLang="cs-CZ" sz="2200"/>
              <a:t>4. pracovní rizika</a:t>
            </a:r>
          </a:p>
          <a:p>
            <a:pPr marL="495300" indent="-495300" eaLnBrk="1" hangingPunct="1">
              <a:buFont typeface="Wingdings" panose="05000000000000000000" pitchFamily="2" charset="2"/>
              <a:buNone/>
            </a:pPr>
            <a:r>
              <a:rPr lang="cs-CZ" altLang="cs-CZ" sz="2200"/>
              <a:t>5. nedostatek zeleniny a ovoce ve výživě</a:t>
            </a:r>
          </a:p>
          <a:p>
            <a:pPr marL="495300" indent="-495300" eaLnBrk="1" hangingPunct="1">
              <a:buFont typeface="Wingdings" panose="05000000000000000000" pitchFamily="2" charset="2"/>
              <a:buNone/>
            </a:pPr>
            <a:r>
              <a:rPr lang="cs-CZ" altLang="cs-CZ" sz="2200"/>
              <a:t>6. chudoba</a:t>
            </a:r>
          </a:p>
        </p:txBody>
      </p:sp>
      <p:sp>
        <p:nvSpPr>
          <p:cNvPr id="26628" name="Rectangle 5"/>
          <p:cNvSpPr>
            <a:spLocks noGrp="1" noChangeArrowheads="1"/>
          </p:cNvSpPr>
          <p:nvPr>
            <p:ph type="body" sz="half" idx="2"/>
          </p:nvPr>
        </p:nvSpPr>
        <p:spPr>
          <a:xfrm>
            <a:off x="4648200" y="2133600"/>
            <a:ext cx="4038600" cy="4535488"/>
          </a:xfrm>
        </p:spPr>
        <p:txBody>
          <a:bodyPr/>
          <a:lstStyle/>
          <a:p>
            <a:pPr marL="495300" indent="-495300" eaLnBrk="1" hangingPunct="1">
              <a:buFont typeface="Wingdings" panose="05000000000000000000" pitchFamily="2" charset="2"/>
              <a:buNone/>
            </a:pPr>
            <a:r>
              <a:rPr lang="cs-CZ" altLang="cs-CZ" sz="2200"/>
              <a:t>7. nezaměstnanost</a:t>
            </a:r>
          </a:p>
          <a:p>
            <a:pPr marL="495300" indent="-495300" eaLnBrk="1" hangingPunct="1">
              <a:buFont typeface="Wingdings" panose="05000000000000000000" pitchFamily="2" charset="2"/>
              <a:buNone/>
            </a:pPr>
            <a:r>
              <a:rPr lang="cs-CZ" altLang="cs-CZ" sz="2200"/>
              <a:t>8. závislost na drogách</a:t>
            </a:r>
          </a:p>
          <a:p>
            <a:pPr marL="495300" indent="-495300" eaLnBrk="1" hangingPunct="1">
              <a:buFont typeface="Wingdings" panose="05000000000000000000" pitchFamily="2" charset="2"/>
              <a:buNone/>
            </a:pPr>
            <a:r>
              <a:rPr lang="cs-CZ" altLang="cs-CZ" sz="2200"/>
              <a:t>9. dopravní úrazy</a:t>
            </a:r>
          </a:p>
          <a:p>
            <a:pPr marL="495300" indent="-495300" eaLnBrk="1" hangingPunct="1">
              <a:buFont typeface="Wingdings" panose="05000000000000000000" pitchFamily="2" charset="2"/>
              <a:buNone/>
            </a:pPr>
            <a:r>
              <a:rPr lang="cs-CZ" altLang="cs-CZ" sz="2200"/>
              <a:t>10. nedostatek pohybu</a:t>
            </a:r>
          </a:p>
          <a:p>
            <a:pPr marL="495300" indent="-495300" eaLnBrk="1" hangingPunct="1">
              <a:buFont typeface="Wingdings" panose="05000000000000000000" pitchFamily="2" charset="2"/>
              <a:buNone/>
            </a:pPr>
            <a:r>
              <a:rPr lang="cs-CZ" altLang="cs-CZ" sz="2200"/>
              <a:t>11. přemíra živočišných tuků ve výživě</a:t>
            </a:r>
          </a:p>
          <a:p>
            <a:pPr marL="495300" indent="-495300" eaLnBrk="1" hangingPunct="1">
              <a:buFont typeface="Wingdings" panose="05000000000000000000" pitchFamily="2" charset="2"/>
              <a:buNone/>
            </a:pPr>
            <a:r>
              <a:rPr lang="cs-CZ" altLang="cs-CZ" sz="2200"/>
              <a:t>12. exhalace v ovzduší</a:t>
            </a:r>
          </a:p>
          <a:p>
            <a:pPr marL="495300" indent="-495300" eaLnBrk="1" hangingPunct="1">
              <a:buFont typeface="Wingdings" panose="05000000000000000000" pitchFamily="2" charset="2"/>
              <a:buNone/>
            </a:pPr>
            <a:endParaRPr lang="cs-CZ" altLang="cs-CZ" sz="1800" b="1">
              <a:solidFill>
                <a:schemeClr val="tx2"/>
              </a:solidFill>
            </a:endParaRPr>
          </a:p>
          <a:p>
            <a:pPr marL="495300" indent="-495300" eaLnBrk="1" hangingPunct="1">
              <a:buFont typeface="Wingdings" panose="05000000000000000000" pitchFamily="2" charset="2"/>
              <a:buNone/>
            </a:pPr>
            <a:r>
              <a:rPr lang="cs-CZ" altLang="cs-CZ" sz="1800" b="1">
                <a:solidFill>
                  <a:schemeClr val="tx2"/>
                </a:solidFill>
              </a:rPr>
              <a:t>Pozn.</a:t>
            </a:r>
            <a:r>
              <a:rPr lang="cs-CZ" altLang="cs-CZ" sz="1800" b="1"/>
              <a:t> </a:t>
            </a:r>
          </a:p>
          <a:p>
            <a:pPr marL="495300" indent="-495300" eaLnBrk="1" hangingPunct="1">
              <a:buFont typeface="Wingdings" panose="05000000000000000000" pitchFamily="2" charset="2"/>
              <a:buNone/>
            </a:pPr>
            <a:r>
              <a:rPr lang="cs-CZ" altLang="cs-CZ" sz="1800" b="1">
                <a:solidFill>
                  <a:schemeClr val="tx2"/>
                </a:solidFill>
              </a:rPr>
              <a:t>výživa a pohyb! </a:t>
            </a:r>
          </a:p>
          <a:p>
            <a:pPr marL="495300" indent="-495300" eaLnBrk="1" hangingPunct="1">
              <a:buFont typeface="Wingdings" panose="05000000000000000000" pitchFamily="2" charset="2"/>
              <a:buNone/>
            </a:pPr>
            <a:r>
              <a:rPr lang="cs-CZ" altLang="cs-CZ" sz="1600">
                <a:solidFill>
                  <a:schemeClr val="tx2"/>
                </a:solidFill>
              </a:rPr>
              <a:t>Zdraví 2020 (Evropa) – význam pohybu</a:t>
            </a:r>
          </a:p>
        </p:txBody>
      </p:sp>
      <p:sp>
        <p:nvSpPr>
          <p:cNvPr id="26629" name="AutoShape 6"/>
          <p:cNvSpPr>
            <a:spLocks noChangeArrowheads="1"/>
          </p:cNvSpPr>
          <p:nvPr/>
        </p:nvSpPr>
        <p:spPr bwMode="auto">
          <a:xfrm>
            <a:off x="5435600" y="5300663"/>
            <a:ext cx="431800" cy="215900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cs-CZ" altLang="cs-CZ"/>
          </a:p>
        </p:txBody>
      </p:sp>
    </p:spTree>
  </p:cSld>
  <p:clrMapOvr>
    <a:masterClrMapping/>
  </p:clrMapOvr>
  <p:transition spd="med">
    <p:zoom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2238"/>
            <a:ext cx="7543800" cy="930275"/>
          </a:xfrm>
        </p:spPr>
        <p:txBody>
          <a:bodyPr/>
          <a:lstStyle/>
          <a:p>
            <a:pPr eaLnBrk="1" hangingPunct="1"/>
            <a:r>
              <a:rPr lang="cs-CZ" altLang="cs-CZ" u="sng"/>
              <a:t>Zdravý způsob života</a:t>
            </a:r>
            <a:r>
              <a:rPr lang="cs-CZ" altLang="cs-CZ"/>
              <a:t> 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68413"/>
            <a:ext cx="8507413" cy="5589587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cs-CZ" altLang="cs-CZ" sz="2400" b="1" dirty="0"/>
              <a:t>vyrovnaný a pravidelný denní režim</a:t>
            </a:r>
            <a:r>
              <a:rPr lang="cs-CZ" altLang="cs-CZ" sz="2400" dirty="0"/>
              <a:t>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400" b="1" dirty="0"/>
              <a:t>dostatek pohybové aktivity</a:t>
            </a:r>
            <a:r>
              <a:rPr lang="cs-CZ" altLang="cs-CZ" sz="2400" dirty="0"/>
              <a:t>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400" b="1" dirty="0"/>
              <a:t>pestrá, plnohodnotná a pravidelná výživa </a:t>
            </a:r>
            <a:r>
              <a:rPr lang="cs-CZ" altLang="cs-CZ" sz="2400" dirty="0"/>
              <a:t>(vč. pitného režimu)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400" b="1" dirty="0"/>
              <a:t>dodržování zásad osobní hygieny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400" b="1" dirty="0"/>
              <a:t>ochrana před nakažlivými nemocemi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400" b="1" dirty="0"/>
              <a:t>co nejmenší styk se škodlivinami prostředí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400" b="1" dirty="0"/>
              <a:t>ochrana před úrazy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400" b="1" dirty="0"/>
              <a:t>odpovědné chování v nejrůznějších životních situacích</a:t>
            </a:r>
            <a:r>
              <a:rPr lang="cs-CZ" altLang="cs-CZ" sz="2400" dirty="0"/>
              <a:t> (např. odpovědné sexuální chování, odpovědné rodičovské chování)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400" b="1" dirty="0"/>
              <a:t>odolnost vůči škodlivým vlivům a návykům </a:t>
            </a:r>
            <a:r>
              <a:rPr lang="cs-CZ" altLang="cs-CZ" sz="2400" dirty="0"/>
              <a:t>(závislosti)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400" b="1" dirty="0"/>
              <a:t>duševní pohoda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400" b="1" dirty="0"/>
              <a:t>pohoda v mezilidských vztazích</a:t>
            </a:r>
            <a:r>
              <a:rPr lang="cs-CZ" altLang="cs-CZ" sz="2400" dirty="0"/>
              <a:t> </a:t>
            </a: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cs-CZ" altLang="cs-CZ" sz="2400" b="1" dirty="0"/>
          </a:p>
          <a:p>
            <a:pPr eaLnBrk="1" hangingPunct="1">
              <a:lnSpc>
                <a:spcPct val="90000"/>
              </a:lnSpc>
              <a:defRPr/>
            </a:pPr>
            <a:endParaRPr lang="cs-CZ" altLang="cs-CZ" sz="2400" dirty="0"/>
          </a:p>
        </p:txBody>
      </p:sp>
    </p:spTree>
  </p:cSld>
  <p:clrMapOvr>
    <a:masterClrMapping/>
  </p:clrMapOvr>
  <p:transition spd="med">
    <p:zoom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0" y="0"/>
            <a:ext cx="7543800" cy="1295400"/>
          </a:xfrm>
        </p:spPr>
        <p:txBody>
          <a:bodyPr/>
          <a:lstStyle/>
          <a:p>
            <a:pPr eaLnBrk="1" hangingPunct="1"/>
            <a:r>
              <a:rPr lang="cs-CZ" altLang="cs-CZ" sz="3200" u="sng"/>
              <a:t>Proč výchova ke zdraví na</a:t>
            </a:r>
            <a:br>
              <a:rPr lang="cs-CZ" altLang="cs-CZ" sz="3200" u="sng"/>
            </a:br>
            <a:r>
              <a:rPr lang="cs-CZ" altLang="cs-CZ" sz="3200" u="sng"/>
              <a:t> 1. stupni ZŠ?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512" y="1557338"/>
            <a:ext cx="8784976" cy="583247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1800" dirty="0"/>
              <a:t>děti na začátku školní docházky mají výrazný sklon napodobovat dospělé, k dospělým mají většinou důvěřivý vztah a jsou velice citlivé na jejich mínění, </a:t>
            </a:r>
            <a:r>
              <a:rPr lang="cs-CZ" altLang="cs-CZ" sz="1800" b="1" dirty="0"/>
              <a:t>učitel je pro děti velkou autoritou</a:t>
            </a:r>
            <a:r>
              <a:rPr lang="cs-CZ" altLang="cs-CZ" sz="1800" dirty="0"/>
              <a:t> 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1800" dirty="0"/>
              <a:t>u dětí se projevuje velká sugestibilita (zvýšená ovlivnitelnost, náchylnost k přijímání myšlenek druhých)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1800" dirty="0"/>
              <a:t>rozvíjí se smysl pro rozpoznávání dobrého a špatného a také smysl pro povinnost, je to období vštěpování návyků (návyky osvojené v raném dětství a na počátku školní docházky jsou v mysli dětí pevně zakotveny)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1800" dirty="0"/>
              <a:t>začíná se utvářet ráz charakteru a osobnosti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1800" dirty="0"/>
              <a:t>počátek prevence „civilizačních“ chorob 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1800" b="1" dirty="0"/>
              <a:t>procento dětí se zvýšenou hmotností (tj. nadváha + obezita) nejvíce narůstá na začátku školní docházky</a:t>
            </a:r>
            <a:r>
              <a:rPr lang="cs-CZ" altLang="cs-CZ" sz="1800" dirty="0"/>
              <a:t> (Studie Zdraví dětí 2016)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1800" dirty="0"/>
              <a:t>období, kdy se dětem výrazně zhoršuje tělesný a zdravotní stav (z důvodů obtížné adaptace na školu, z důvodů spojených s prepubertou – disharmonie tělesného vývoje, především z důvodů změny pohybové aktivity – sezení ve školních lavicích…)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1800" dirty="0"/>
              <a:t>růst dětí (osifikace, výměna mléčného chrupu za trvalý) -  mimořádná důležitost správné výživy</a:t>
            </a:r>
          </a:p>
        </p:txBody>
      </p:sp>
    </p:spTree>
  </p:cSld>
  <p:clrMapOvr>
    <a:masterClrMapping/>
  </p:clrMapOvr>
  <p:transition spd="med">
    <p:zoom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u="sng"/>
              <a:t>Proč výchova ke zdraví na</a:t>
            </a:r>
            <a:br>
              <a:rPr lang="cs-CZ" altLang="cs-CZ" sz="3200" u="sng"/>
            </a:br>
            <a:r>
              <a:rPr lang="cs-CZ" altLang="cs-CZ" sz="3200" u="sng"/>
              <a:t> 1. stupni ZŠ?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19263"/>
            <a:ext cx="8229600" cy="49498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2100" dirty="0"/>
              <a:t>začátek experimentování s drogami (včetně legálními) již na 1. stupni (asi 1/3 dětí na 1. stupni má zkušenost s cigaretou, více jak polovina s alkoholem)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100" dirty="0"/>
              <a:t>šikana se vyskytuje i na 1. stupni ZŠ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100" b="1" dirty="0"/>
              <a:t>nejčastější příčinou úmrtí dítěte jsou úrazy 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100" dirty="0"/>
              <a:t>sexuální výchova je nutná již u dětí mladšího školního věku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100" dirty="0"/>
              <a:t>zneužívané, týrané a zanedbávané děti nejsou v naší společnosti ojedinělé 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100" dirty="0"/>
              <a:t>učitel děti zná a může působit i na rodiče (tř. schůzky na 1. stupni navštěvuje více rodičů jak na 2. stupni ZŠ)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100" dirty="0"/>
              <a:t>jeden učitel  - tematiku výchovy ke zdraví může propojovat do různých předmětů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100" dirty="0"/>
              <a:t>učitel se potřebuje naučit spolupracovat s poradenskými centry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100" dirty="0"/>
              <a:t>projekty s tématy ochrany a podpory zdraví stále více orientovány na 1. stupeň ZŠ</a:t>
            </a:r>
          </a:p>
        </p:txBody>
      </p:sp>
    </p:spTree>
  </p:cSld>
  <p:clrMapOvr>
    <a:masterClrMapping/>
  </p:clrMapOvr>
  <p:transition spd="med">
    <p:zoom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4"/>
          <p:cNvSpPr>
            <a:spLocks noGrp="1" noChangeArrowheads="1"/>
          </p:cNvSpPr>
          <p:nvPr>
            <p:ph type="title"/>
          </p:nvPr>
        </p:nvSpPr>
        <p:spPr>
          <a:xfrm>
            <a:off x="250825" y="765175"/>
            <a:ext cx="8424863" cy="1295400"/>
          </a:xfrm>
        </p:spPr>
        <p:txBody>
          <a:bodyPr/>
          <a:lstStyle/>
          <a:p>
            <a:pPr eaLnBrk="1" hangingPunct="1"/>
            <a:r>
              <a:rPr lang="cs-CZ" altLang="cs-CZ" sz="3500" u="sng"/>
              <a:t>Závěr </a:t>
            </a:r>
            <a:br>
              <a:rPr lang="cs-CZ" altLang="cs-CZ" sz="3500" u="sng"/>
            </a:br>
            <a:r>
              <a:rPr lang="cs-CZ" altLang="cs-CZ" sz="1600"/>
              <a:t>Učitelé 1. stupně ZŠ mohou významně ovlivňovat zdraví dětí – zvyšovat jejich zdravotní gramotnost, ovlivňovat postoje a přispívat ke správnému chování s ohledem na zdraví (postoje dětí k závislostem, prevence úrazů, výživové chování, hygiena, pohybová aktivita).</a:t>
            </a:r>
          </a:p>
        </p:txBody>
      </p:sp>
      <p:sp>
        <p:nvSpPr>
          <p:cNvPr id="30723" name="Rectangle 6"/>
          <p:cNvSpPr>
            <a:spLocks noGrp="1" noChangeArrowheads="1"/>
          </p:cNvSpPr>
          <p:nvPr>
            <p:ph type="body" sz="half" idx="2"/>
          </p:nvPr>
        </p:nvSpPr>
        <p:spPr>
          <a:xfrm>
            <a:off x="4932363" y="2205038"/>
            <a:ext cx="4211637" cy="4652962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altLang="cs-CZ" sz="1800" i="1"/>
              <a:t>Zdraví není všechno, ale všechno ostatní bez zdraví nestojí za nic.“ (Halfdan Mahler)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800" i="1"/>
              <a:t>„Zdravý člověk má mnoho přání, nemocný jen jedno.“ (indické přísloví)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800" i="1"/>
              <a:t>„Díky nemocem známe hodnotu zdraví, díky zlu hodnotu dobra, díky hladu sytosti, díky únavě odpočinek.“ (Hérakleitos)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800" i="1"/>
              <a:t>„ O významu zdraví nejlépe svědčí to, že zdravý žebrák je šťastnější než nemocný král.“ (Arthur Schopenhauer)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800" i="1"/>
              <a:t>„Kdo nemá dluhy, je bohatý, kdo žije bez nemoci, je šťastný.“ (mongolské přísloví)</a:t>
            </a:r>
            <a:endParaRPr lang="cs-CZ" altLang="cs-CZ" sz="1800"/>
          </a:p>
          <a:p>
            <a:pPr eaLnBrk="1" hangingPunct="1">
              <a:lnSpc>
                <a:spcPct val="80000"/>
              </a:lnSpc>
            </a:pPr>
            <a:r>
              <a:rPr lang="cs-CZ" altLang="cs-CZ" sz="1800" i="1"/>
              <a:t>„Zdraví je předpokladem všeho.“ (Miloš Kopecký)</a:t>
            </a:r>
            <a:endParaRPr lang="cs-CZ" altLang="cs-CZ" sz="1800" b="1" i="1">
              <a:hlinkClick r:id="rId2" tooltip="Miloš Kopecký citáty"/>
            </a:endParaRPr>
          </a:p>
          <a:p>
            <a:pPr eaLnBrk="1" hangingPunct="1">
              <a:lnSpc>
                <a:spcPct val="80000"/>
              </a:lnSpc>
            </a:pPr>
            <a:endParaRPr lang="cs-CZ" altLang="cs-CZ" sz="1800"/>
          </a:p>
        </p:txBody>
      </p:sp>
      <p:pic>
        <p:nvPicPr>
          <p:cNvPr id="30724" name="Picture 7" descr="Obezita"/>
          <p:cNvPicPr>
            <a:picLocks noGrp="1" noChangeAspect="1" noChangeArrowheads="1"/>
          </p:cNvPicPr>
          <p:nvPr>
            <p:ph type="body"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2570163"/>
            <a:ext cx="4859338" cy="32607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>
    <p:zoom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2238"/>
            <a:ext cx="7543800" cy="1146175"/>
          </a:xfrm>
        </p:spPr>
        <p:txBody>
          <a:bodyPr/>
          <a:lstStyle/>
          <a:p>
            <a:pPr eaLnBrk="1" hangingPunct="1"/>
            <a:r>
              <a:rPr lang="cs-CZ" altLang="cs-CZ" u="sng"/>
              <a:t>Obsah předmětu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73238"/>
            <a:ext cx="8229600" cy="4357687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altLang="cs-CZ" sz="2400" b="1" dirty="0"/>
              <a:t>JS 2018: Teorie a didaktika výchovy ke zdraví 1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sz="2400" b="1" dirty="0"/>
          </a:p>
          <a:p>
            <a:pPr eaLnBrk="1" hangingPunct="1">
              <a:lnSpc>
                <a:spcPct val="80000"/>
              </a:lnSpc>
            </a:pPr>
            <a:r>
              <a:rPr lang="cs-CZ" altLang="cs-CZ" sz="2400" dirty="0"/>
              <a:t>Zdraví a jeho determinanty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400" dirty="0"/>
              <a:t>Výživa člověka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400" dirty="0"/>
              <a:t>Prevence chronických neinfekčních „civilizačních“ chorob. Problematika obezity.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400" dirty="0"/>
              <a:t>Prevence závislostí (kouření, alkohol)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400" dirty="0"/>
              <a:t>Prevence úrazů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400" dirty="0"/>
              <a:t>Zásady sexuální výchovy, syndrom CAN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400" dirty="0"/>
              <a:t>Výchova ke zdraví v prostředí základní školy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sz="2400" b="1" dirty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2000" dirty="0"/>
              <a:t>	</a:t>
            </a:r>
            <a:endParaRPr lang="cs-CZ" altLang="cs-CZ" sz="1600" dirty="0">
              <a:solidFill>
                <a:schemeClr val="tx2"/>
              </a:solidFill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sz="1600" dirty="0"/>
          </a:p>
        </p:txBody>
      </p:sp>
    </p:spTree>
  </p:cSld>
  <p:clrMapOvr>
    <a:masterClrMapping/>
  </p:clrMapOvr>
  <p:transition spd="med">
    <p:zoom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u="sng"/>
              <a:t>Obsah předmětu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28775"/>
            <a:ext cx="8435975" cy="4824413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altLang="cs-CZ" sz="2400" b="1" dirty="0"/>
              <a:t>PS 2018: Teorie a didaktika výchovy ke zdraví 2 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2000" dirty="0"/>
              <a:t>(metodické zaměření)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sz="2400" dirty="0"/>
          </a:p>
          <a:p>
            <a:pPr eaLnBrk="1" hangingPunct="1">
              <a:lnSpc>
                <a:spcPct val="80000"/>
              </a:lnSpc>
              <a:buFont typeface="Symbol" panose="05050102010706020507" pitchFamily="18" charset="2"/>
              <a:buChar char="-"/>
            </a:pPr>
            <a:r>
              <a:rPr lang="cs-CZ" altLang="cs-CZ" sz="2400" dirty="0"/>
              <a:t>Výchova ke zdraví v aktuálních školských dokumentech</a:t>
            </a:r>
          </a:p>
          <a:p>
            <a:pPr eaLnBrk="1" hangingPunct="1">
              <a:lnSpc>
                <a:spcPct val="80000"/>
              </a:lnSpc>
              <a:buFont typeface="Symbol" panose="05050102010706020507" pitchFamily="18" charset="2"/>
              <a:buChar char="-"/>
            </a:pPr>
            <a:r>
              <a:rPr lang="cs-CZ" altLang="cs-CZ" sz="2400" dirty="0"/>
              <a:t>Metody a možnosti výchovy ke zdraví</a:t>
            </a:r>
          </a:p>
          <a:p>
            <a:pPr eaLnBrk="1" hangingPunct="1">
              <a:lnSpc>
                <a:spcPct val="80000"/>
              </a:lnSpc>
              <a:buFont typeface="Symbol" panose="05050102010706020507" pitchFamily="18" charset="2"/>
              <a:buChar char="-"/>
            </a:pPr>
            <a:r>
              <a:rPr lang="cs-CZ" altLang="cs-CZ" sz="2400" dirty="0"/>
              <a:t>Didaktická transformace následujících témat: lidské tělo, péče o zdraví, zdraví a nemoc, výživa člověka, příprava pokrmů, rodina, sexuální výchova, návykové látky a chování, osobní bezpečí, krizové situace, mimořádné události</a:t>
            </a:r>
          </a:p>
          <a:p>
            <a:pPr lvl="2" eaLnBrk="1" hangingPunct="1">
              <a:lnSpc>
                <a:spcPct val="80000"/>
              </a:lnSpc>
              <a:buFont typeface="Symbol" panose="05050102010706020507" pitchFamily="18" charset="2"/>
              <a:buChar char="-"/>
            </a:pPr>
            <a:endParaRPr lang="cs-CZ" altLang="cs-CZ" sz="1700" dirty="0"/>
          </a:p>
          <a:p>
            <a:pPr marL="693737" lvl="2" indent="0" eaLnBrk="1" hangingPunct="1">
              <a:lnSpc>
                <a:spcPct val="80000"/>
              </a:lnSpc>
              <a:buNone/>
            </a:pPr>
            <a:r>
              <a:rPr lang="cs-CZ" altLang="cs-CZ" sz="1700" dirty="0"/>
              <a:t>	</a:t>
            </a:r>
            <a:r>
              <a:rPr lang="cs-CZ" altLang="cs-CZ" sz="2000" dirty="0">
                <a:solidFill>
                  <a:srgbClr val="7030A0"/>
                </a:solidFill>
              </a:rPr>
              <a:t>VO Člověk a jeho svět – TO Člověk a jeho zdraví</a:t>
            </a:r>
            <a:endParaRPr lang="cs-CZ" altLang="cs-CZ" sz="1700" dirty="0">
              <a:solidFill>
                <a:srgbClr val="7030A0"/>
              </a:solidFill>
            </a:endParaRP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1600" dirty="0"/>
              <a:t>	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1600" b="1" dirty="0">
                <a:solidFill>
                  <a:schemeClr val="tx2"/>
                </a:solidFill>
              </a:rPr>
              <a:t>	Ukončení předmětu: kolokvium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sz="1600" b="1" dirty="0">
              <a:solidFill>
                <a:schemeClr val="tx2"/>
              </a:solidFill>
            </a:endParaRPr>
          </a:p>
        </p:txBody>
      </p:sp>
      <p:sp>
        <p:nvSpPr>
          <p:cNvPr id="2" name="Šipka: doprava 1">
            <a:extLst>
              <a:ext uri="{FF2B5EF4-FFF2-40B4-BE49-F238E27FC236}">
                <a16:creationId xmlns="" xmlns:a16="http://schemas.microsoft.com/office/drawing/2014/main" id="{6EAB2C5A-1E76-4A53-BB23-A46C03BDF33B}"/>
              </a:ext>
            </a:extLst>
          </p:cNvPr>
          <p:cNvSpPr/>
          <p:nvPr/>
        </p:nvSpPr>
        <p:spPr>
          <a:xfrm>
            <a:off x="971600" y="5229200"/>
            <a:ext cx="432048" cy="216024"/>
          </a:xfrm>
          <a:prstGeom prst="rightArrow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ransition spd="med">
    <p:zoom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260350"/>
            <a:ext cx="7316787" cy="720378"/>
          </a:xfrm>
        </p:spPr>
        <p:txBody>
          <a:bodyPr/>
          <a:lstStyle/>
          <a:p>
            <a:pPr eaLnBrk="1" hangingPunct="1"/>
            <a:r>
              <a:rPr lang="cs-CZ" altLang="cs-CZ" sz="2900" dirty="0"/>
              <a:t/>
            </a:r>
            <a:br>
              <a:rPr lang="cs-CZ" altLang="cs-CZ" sz="2900" dirty="0"/>
            </a:br>
            <a:r>
              <a:rPr lang="cs-CZ" altLang="cs-CZ" sz="3200" u="sng" dirty="0"/>
              <a:t>Základní doporučená literatura:</a:t>
            </a:r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80728"/>
            <a:ext cx="8507413" cy="5688361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endParaRPr lang="cs-CZ" altLang="cs-CZ" sz="1600" b="1" dirty="0">
              <a:solidFill>
                <a:schemeClr val="tx2"/>
              </a:solidFill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cs-CZ" sz="1600" b="1" dirty="0">
                <a:solidFill>
                  <a:schemeClr val="tx2"/>
                </a:solidFill>
              </a:rPr>
              <a:t>MACHOVÁ, J., KUBÁTOVÁ, D. a kol. </a:t>
            </a:r>
            <a:r>
              <a:rPr lang="cs-CZ" altLang="cs-CZ" sz="1600" b="1" i="1" dirty="0">
                <a:solidFill>
                  <a:schemeClr val="tx2"/>
                </a:solidFill>
              </a:rPr>
              <a:t>Výchova ke zdraví. </a:t>
            </a:r>
            <a:r>
              <a:rPr lang="cs-CZ" altLang="cs-CZ" sz="1600" b="1" dirty="0">
                <a:solidFill>
                  <a:schemeClr val="tx2"/>
                </a:solidFill>
              </a:rPr>
              <a:t>Praha :</a:t>
            </a:r>
            <a:r>
              <a:rPr lang="cs-CZ" altLang="cs-CZ" sz="1600" b="1" i="1" dirty="0">
                <a:solidFill>
                  <a:schemeClr val="tx2"/>
                </a:solidFill>
              </a:rPr>
              <a:t> </a:t>
            </a:r>
            <a:r>
              <a:rPr lang="cs-CZ" altLang="cs-CZ" sz="1600" b="1" dirty="0" err="1">
                <a:solidFill>
                  <a:schemeClr val="tx2"/>
                </a:solidFill>
              </a:rPr>
              <a:t>Grada</a:t>
            </a:r>
            <a:r>
              <a:rPr lang="cs-CZ" altLang="cs-CZ" sz="1600" b="1" dirty="0">
                <a:solidFill>
                  <a:schemeClr val="tx2"/>
                </a:solidFill>
              </a:rPr>
              <a:t>, 2009, </a:t>
            </a:r>
            <a:r>
              <a:rPr lang="cs-CZ" altLang="cs-CZ" sz="1600" b="1" dirty="0" smtClean="0">
                <a:solidFill>
                  <a:schemeClr val="tx2"/>
                </a:solidFill>
              </a:rPr>
              <a:t>2015</a:t>
            </a:r>
            <a:endParaRPr lang="cs-CZ" altLang="cs-CZ" sz="1600" dirty="0">
              <a:solidFill>
                <a:schemeClr val="tx2"/>
              </a:solidFill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cs-CZ" sz="1600" dirty="0">
                <a:solidFill>
                  <a:schemeClr val="tx2"/>
                </a:solidFill>
              </a:rPr>
              <a:t>ostatní literatura a studijní materiály uvedené u tématu</a:t>
            </a:r>
          </a:p>
          <a:p>
            <a:pPr eaLnBrk="1" hangingPunct="1">
              <a:lnSpc>
                <a:spcPct val="80000"/>
              </a:lnSpc>
              <a:defRPr/>
            </a:pPr>
            <a:endParaRPr lang="cs-CZ" altLang="cs-CZ" sz="1600" dirty="0">
              <a:solidFill>
                <a:schemeClr val="tx2"/>
              </a:solidFill>
            </a:endParaRPr>
          </a:p>
          <a:p>
            <a:pPr lvl="2" eaLnBrk="1" hangingPunct="1">
              <a:lnSpc>
                <a:spcPct val="80000"/>
              </a:lnSpc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/>
            </a:pPr>
            <a:r>
              <a:rPr lang="cs-CZ" altLang="cs-CZ" sz="16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Vyhláška o hygienických požadavcích na prostory a provoz zařízení a provozoven pro výchovu a vzdělávání dětí a mladistvých - Sb.410/2005 a novelizace </a:t>
            </a:r>
            <a:r>
              <a:rPr lang="cs-CZ" altLang="cs-CZ" sz="16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Sb.343/2009, 465/2016 </a:t>
            </a:r>
            <a:r>
              <a:rPr lang="cs-CZ" altLang="cs-CZ" sz="1600" dirty="0">
                <a:solidFill>
                  <a:schemeClr val="tx2"/>
                </a:solidFill>
              </a:rPr>
              <a:t>(</a:t>
            </a:r>
            <a:r>
              <a:rPr lang="cs-CZ" altLang="cs-CZ" sz="1600" dirty="0" smtClean="0">
                <a:solidFill>
                  <a:schemeClr val="tx2"/>
                </a:solidFill>
                <a:hlinkClick r:id="rId2"/>
              </a:rPr>
              <a:t>www.epravo.cz</a:t>
            </a:r>
            <a:r>
              <a:rPr lang="cs-CZ" altLang="cs-CZ" sz="1600" dirty="0" smtClean="0">
                <a:solidFill>
                  <a:schemeClr val="tx2"/>
                </a:solidFill>
              </a:rPr>
              <a:t>,</a:t>
            </a:r>
            <a:r>
              <a:rPr lang="cs-CZ" altLang="cs-CZ" sz="1600" dirty="0" smtClean="0"/>
              <a:t> </a:t>
            </a:r>
            <a:r>
              <a:rPr lang="cs-CZ" altLang="cs-CZ" sz="1600" dirty="0">
                <a:hlinkClick r:id="rId3"/>
              </a:rPr>
              <a:t>https://</a:t>
            </a:r>
            <a:r>
              <a:rPr lang="cs-CZ" altLang="cs-CZ" sz="1600" dirty="0" smtClean="0">
                <a:hlinkClick r:id="rId3"/>
              </a:rPr>
              <a:t>www.zakonyprolidi.cz/cs/2005-410</a:t>
            </a:r>
            <a:endParaRPr lang="cs-CZ" altLang="cs-CZ" sz="1600" dirty="0">
              <a:solidFill>
                <a:schemeClr val="tx2"/>
              </a:solidFill>
            </a:endParaRPr>
          </a:p>
          <a:p>
            <a:pPr lvl="2" eaLnBrk="1" hangingPunct="1">
              <a:lnSpc>
                <a:spcPct val="80000"/>
              </a:lnSpc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/>
            </a:pPr>
            <a:r>
              <a:rPr lang="cs-CZ" altLang="cs-CZ" sz="1600" dirty="0" smtClean="0">
                <a:solidFill>
                  <a:srgbClr val="7030A0"/>
                </a:solidFill>
              </a:rPr>
              <a:t>Zpráva </a:t>
            </a:r>
            <a:r>
              <a:rPr lang="cs-CZ" altLang="cs-CZ" sz="1600" dirty="0">
                <a:solidFill>
                  <a:srgbClr val="7030A0"/>
                </a:solidFill>
              </a:rPr>
              <a:t>o zdraví obyvatel ČR </a:t>
            </a:r>
            <a:r>
              <a:rPr lang="cs-CZ" altLang="cs-CZ" sz="1600" dirty="0">
                <a:solidFill>
                  <a:schemeClr val="tx2"/>
                </a:solidFill>
                <a:hlinkClick r:id="rId4"/>
              </a:rPr>
              <a:t>	http://www.szu.cz/zprava-o-zdravi-obyvatel-cr?highlightWords=zdrav%C3%AD</a:t>
            </a:r>
            <a:endParaRPr lang="cs-CZ" altLang="cs-CZ" sz="1600" dirty="0">
              <a:solidFill>
                <a:schemeClr val="tx2"/>
              </a:solidFill>
            </a:endParaRPr>
          </a:p>
          <a:p>
            <a:pPr lvl="2" eaLnBrk="1" hangingPunct="1">
              <a:lnSpc>
                <a:spcPct val="80000"/>
              </a:lnSpc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/>
            </a:pPr>
            <a:r>
              <a:rPr lang="cs-CZ" altLang="cs-CZ" sz="1600" dirty="0">
                <a:solidFill>
                  <a:schemeClr val="tx2"/>
                </a:solidFill>
                <a:hlinkClick r:id="rId5"/>
              </a:rPr>
              <a:t>www.szu.cz</a:t>
            </a:r>
            <a:endParaRPr lang="cs-CZ" altLang="cs-CZ" sz="1600" dirty="0">
              <a:solidFill>
                <a:schemeClr val="tx2"/>
              </a:solidFill>
            </a:endParaRPr>
          </a:p>
          <a:p>
            <a:pPr lvl="2" eaLnBrk="1" hangingPunct="1">
              <a:lnSpc>
                <a:spcPct val="80000"/>
              </a:lnSpc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/>
            </a:pPr>
            <a:r>
              <a:rPr lang="cs-CZ" altLang="cs-CZ" sz="1600" dirty="0">
                <a:solidFill>
                  <a:schemeClr val="tx2"/>
                </a:solidFill>
                <a:hlinkClick r:id="rId6"/>
              </a:rPr>
              <a:t>http://www.szu.cz/tema/podpora-zdravi/zdravejsi-zivotni-styl?highlightWords=Dlouhodob%C3%BD+program+zlep%C5%A1ov%C3%A1n%C3%AD</a:t>
            </a:r>
            <a:endParaRPr lang="cs-CZ" altLang="cs-CZ" sz="1600" dirty="0">
              <a:solidFill>
                <a:schemeClr val="tx2"/>
              </a:solidFill>
            </a:endParaRPr>
          </a:p>
          <a:p>
            <a:pPr lvl="2" eaLnBrk="1" hangingPunct="1">
              <a:lnSpc>
                <a:spcPct val="80000"/>
              </a:lnSpc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/>
            </a:pPr>
            <a:r>
              <a:rPr lang="cs-CZ" sz="1600" dirty="0">
                <a:solidFill>
                  <a:srgbClr val="7030A0"/>
                </a:solidFill>
              </a:rPr>
              <a:t>Studie Zdraví dětí 2016 </a:t>
            </a:r>
            <a:r>
              <a:rPr lang="cs-CZ" sz="1600" u="sng" dirty="0">
                <a:hlinkClick r:id="rId7"/>
              </a:rPr>
              <a:t>http://www.szu.cz/publikace/zdravideti?highlightWords=zdrav%C3%AD+d%C4%9Bt%C3%AD+2016</a:t>
            </a:r>
            <a:endParaRPr lang="cs-CZ" altLang="cs-CZ" sz="1600" dirty="0">
              <a:solidFill>
                <a:schemeClr val="tx2"/>
              </a:solidFill>
            </a:endParaRPr>
          </a:p>
          <a:p>
            <a:pPr lvl="2" eaLnBrk="1" hangingPunct="1">
              <a:lnSpc>
                <a:spcPct val="80000"/>
              </a:lnSpc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/>
            </a:pPr>
            <a:r>
              <a:rPr lang="cs-CZ" altLang="cs-CZ" sz="1600" dirty="0">
                <a:solidFill>
                  <a:schemeClr val="tx2"/>
                </a:solidFill>
                <a:hlinkClick r:id="rId8"/>
              </a:rPr>
              <a:t>www.who.cz</a:t>
            </a:r>
            <a:endParaRPr lang="cs-CZ" altLang="cs-CZ" sz="1600" dirty="0">
              <a:solidFill>
                <a:schemeClr val="tx2"/>
              </a:solidFill>
            </a:endParaRPr>
          </a:p>
          <a:p>
            <a:pPr lvl="2" eaLnBrk="1" hangingPunct="1">
              <a:lnSpc>
                <a:spcPct val="80000"/>
              </a:lnSpc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/>
            </a:pPr>
            <a:r>
              <a:rPr lang="cs-CZ" altLang="cs-CZ" sz="1600" dirty="0">
                <a:solidFill>
                  <a:srgbClr val="7030A0"/>
                </a:solidFill>
              </a:rPr>
              <a:t>Rámcový vzdělávací program pro základní vzdělávání </a:t>
            </a:r>
            <a:r>
              <a:rPr lang="cs-CZ" altLang="cs-CZ" sz="1600" dirty="0">
                <a:solidFill>
                  <a:schemeClr val="tx2"/>
                </a:solidFill>
                <a:hlinkClick r:id="rId9"/>
              </a:rPr>
              <a:t>http://www.nuv.cz/uploads/RVP_ZV_2017_verze_cerven.pdf</a:t>
            </a:r>
            <a:endParaRPr lang="cs-CZ" altLang="cs-CZ" sz="1600" dirty="0">
              <a:solidFill>
                <a:schemeClr val="tx2"/>
              </a:solidFill>
            </a:endParaRPr>
          </a:p>
          <a:p>
            <a:pPr lvl="2" eaLnBrk="1" hangingPunct="1">
              <a:lnSpc>
                <a:spcPct val="80000"/>
              </a:lnSpc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/>
            </a:pPr>
            <a:r>
              <a:rPr lang="cs-CZ" sz="1600" dirty="0">
                <a:solidFill>
                  <a:schemeClr val="tx2"/>
                </a:solidFill>
                <a:hlinkClick r:id="rId10"/>
              </a:rPr>
              <a:t>www.uzis.cz</a:t>
            </a:r>
            <a:endParaRPr lang="cs-CZ" sz="1600" dirty="0">
              <a:solidFill>
                <a:schemeClr val="tx2"/>
              </a:solidFill>
            </a:endParaRPr>
          </a:p>
          <a:p>
            <a:pPr lvl="2" eaLnBrk="1" hangingPunct="1">
              <a:lnSpc>
                <a:spcPct val="80000"/>
              </a:lnSpc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/>
            </a:pPr>
            <a:r>
              <a:rPr lang="cs-CZ" sz="1600" dirty="0">
                <a:solidFill>
                  <a:schemeClr val="tx2"/>
                </a:solidFill>
                <a:hlinkClick r:id="rId11"/>
              </a:rPr>
              <a:t>www.ec.europa.eu/health-eu</a:t>
            </a:r>
            <a:endParaRPr lang="cs-CZ" sz="1600" dirty="0">
              <a:solidFill>
                <a:schemeClr val="tx2"/>
              </a:solidFill>
            </a:endParaRPr>
          </a:p>
          <a:p>
            <a:pPr lvl="2" eaLnBrk="1" hangingPunct="1">
              <a:lnSpc>
                <a:spcPct val="80000"/>
              </a:lnSpc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/>
            </a:pPr>
            <a:r>
              <a:rPr lang="cs-CZ" sz="1600" dirty="0">
                <a:solidFill>
                  <a:schemeClr val="tx2"/>
                </a:solidFill>
                <a:hlinkClick r:id="rId12"/>
              </a:rPr>
              <a:t>http://hbsc.upol.cz/</a:t>
            </a:r>
            <a:endParaRPr lang="cs-CZ" sz="1600" dirty="0">
              <a:solidFill>
                <a:schemeClr val="tx2"/>
              </a:solidFill>
            </a:endParaRPr>
          </a:p>
          <a:p>
            <a:pPr lvl="2" eaLnBrk="1" hangingPunct="1">
              <a:lnSpc>
                <a:spcPct val="80000"/>
              </a:lnSpc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/>
            </a:pPr>
            <a:r>
              <a:rPr lang="cs-CZ" sz="1600" dirty="0">
                <a:solidFill>
                  <a:schemeClr val="tx2"/>
                </a:solidFill>
              </a:rPr>
              <a:t>Pohyb a výživa - </a:t>
            </a:r>
            <a:r>
              <a:rPr lang="cs-CZ" altLang="cs-CZ" sz="1600" dirty="0">
                <a:solidFill>
                  <a:schemeClr val="tx2"/>
                </a:solidFill>
                <a:hlinkClick r:id="rId13"/>
              </a:rPr>
              <a:t>https://pav.rvp.cz/</a:t>
            </a:r>
            <a:endParaRPr lang="cs-CZ" altLang="cs-CZ" sz="1600" dirty="0">
              <a:solidFill>
                <a:schemeClr val="tx2"/>
              </a:solidFill>
            </a:endParaRPr>
          </a:p>
          <a:p>
            <a:pPr marL="693737" lvl="2" indent="0" eaLnBrk="1" hangingPunct="1">
              <a:lnSpc>
                <a:spcPct val="80000"/>
              </a:lnSpc>
              <a:buClr>
                <a:schemeClr val="hlink"/>
              </a:buClr>
              <a:buSzPct val="60000"/>
              <a:buNone/>
              <a:defRPr/>
            </a:pPr>
            <a:endParaRPr lang="cs-CZ" altLang="cs-CZ" sz="1600" dirty="0">
              <a:solidFill>
                <a:schemeClr val="tx2"/>
              </a:solidFill>
            </a:endParaRPr>
          </a:p>
          <a:p>
            <a:pPr marL="693737" lvl="2" indent="0" eaLnBrk="1" hangingPunct="1">
              <a:lnSpc>
                <a:spcPct val="80000"/>
              </a:lnSpc>
              <a:buClr>
                <a:schemeClr val="hlink"/>
              </a:buClr>
              <a:buSzPct val="60000"/>
              <a:buNone/>
              <a:defRPr/>
            </a:pPr>
            <a:endParaRPr lang="cs-CZ" altLang="cs-CZ" sz="1600" dirty="0">
              <a:solidFill>
                <a:schemeClr val="tx2"/>
              </a:solidFill>
            </a:endParaRPr>
          </a:p>
          <a:p>
            <a:pPr lvl="2" eaLnBrk="1" hangingPunct="1">
              <a:lnSpc>
                <a:spcPct val="80000"/>
              </a:lnSpc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/>
            </a:pPr>
            <a:endParaRPr lang="cs-CZ" altLang="cs-CZ" sz="1600" dirty="0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lvl="2" eaLnBrk="1" hangingPunct="1">
              <a:lnSpc>
                <a:spcPct val="80000"/>
              </a:lnSpc>
              <a:buClr>
                <a:schemeClr val="hlink"/>
              </a:buClr>
              <a:buSzPct val="60000"/>
              <a:buFont typeface="Wingdings" panose="05000000000000000000" pitchFamily="2" charset="2"/>
              <a:buNone/>
              <a:defRPr/>
            </a:pPr>
            <a:endParaRPr lang="cs-CZ" altLang="cs-CZ" sz="1600" dirty="0">
              <a:solidFill>
                <a:schemeClr val="tx2"/>
              </a:solidFill>
            </a:endParaRP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cs-CZ" altLang="cs-CZ" sz="1400" dirty="0">
                <a:solidFill>
                  <a:schemeClr val="tx2"/>
                </a:solidFill>
              </a:rPr>
              <a:t>	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cs-CZ" altLang="cs-CZ" sz="1000" dirty="0">
                <a:solidFill>
                  <a:schemeClr val="tx2"/>
                </a:solidFill>
              </a:rPr>
              <a:t>	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endParaRPr lang="cs-CZ" altLang="cs-CZ" sz="1000" dirty="0">
              <a:solidFill>
                <a:schemeClr val="tx2"/>
              </a:solidFill>
            </a:endParaRPr>
          </a:p>
          <a:p>
            <a:pPr eaLnBrk="1" hangingPunct="1">
              <a:lnSpc>
                <a:spcPct val="80000"/>
              </a:lnSpc>
              <a:defRPr/>
            </a:pPr>
            <a:endParaRPr lang="cs-CZ" altLang="cs-CZ" sz="1400" dirty="0"/>
          </a:p>
        </p:txBody>
      </p:sp>
    </p:spTree>
  </p:cSld>
  <p:clrMapOvr>
    <a:masterClrMapping/>
  </p:clrMapOvr>
  <p:transition spd="med">
    <p:zoom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4400"/>
              <a:t>Proč výchova ke zdraví?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buFont typeface="Wingdings" panose="05000000000000000000" pitchFamily="2" charset="2"/>
              <a:buNone/>
            </a:pPr>
            <a:endParaRPr lang="cs-CZ" altLang="cs-CZ"/>
          </a:p>
          <a:p>
            <a:pPr algn="ctr" eaLnBrk="1" hangingPunct="1">
              <a:buFont typeface="Wingdings" panose="05000000000000000000" pitchFamily="2" charset="2"/>
              <a:buNone/>
            </a:pPr>
            <a:endParaRPr lang="cs-CZ" altLang="cs-CZ"/>
          </a:p>
        </p:txBody>
      </p:sp>
      <p:pic>
        <p:nvPicPr>
          <p:cNvPr id="9220" name="Picture 5" descr="80f3a89cdf_89652651_u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650" y="1806575"/>
            <a:ext cx="7416800" cy="4502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>
    <p:zoom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827584" y="122238"/>
            <a:ext cx="7173416" cy="1577975"/>
          </a:xfrm>
        </p:spPr>
        <p:txBody>
          <a:bodyPr/>
          <a:lstStyle/>
          <a:p>
            <a:pPr eaLnBrk="1" hangingPunct="1"/>
            <a:r>
              <a:rPr lang="cs-CZ" altLang="cs-CZ" sz="4000" dirty="0"/>
              <a:t>Roviny výchovy ke zdraví:</a:t>
            </a:r>
            <a:br>
              <a:rPr lang="cs-CZ" altLang="cs-CZ" sz="4000" dirty="0"/>
            </a:br>
            <a:r>
              <a:rPr lang="cs-CZ" altLang="cs-CZ" sz="2000" b="0" dirty="0"/>
              <a:t>	</a:t>
            </a:r>
            <a:endParaRPr lang="cs-CZ" altLang="cs-CZ" sz="3200" b="0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84784"/>
            <a:ext cx="8229600" cy="4646141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2000" b="1" dirty="0">
                <a:solidFill>
                  <a:schemeClr val="tx2"/>
                </a:solidFill>
              </a:rPr>
              <a:t>	</a:t>
            </a:r>
            <a:endParaRPr lang="cs-CZ" altLang="cs-CZ" sz="2700" b="1" dirty="0"/>
          </a:p>
          <a:p>
            <a:pPr lvl="1" eaLnBrk="1" hangingPunct="1"/>
            <a:r>
              <a:rPr lang="cs-CZ" altLang="cs-CZ" sz="2400" dirty="0"/>
              <a:t>zdravotní gramotnost učitele ZŠ (ale také učitel jako vzor)</a:t>
            </a:r>
          </a:p>
          <a:p>
            <a:pPr lvl="1" eaLnBrk="1" hangingPunct="1"/>
            <a:r>
              <a:rPr lang="cs-CZ" altLang="cs-CZ" sz="2400" dirty="0"/>
              <a:t>zdravé prostředí ZŠ, výchova ke zdraví v ZŠ</a:t>
            </a:r>
          </a:p>
          <a:p>
            <a:pPr lvl="1" eaLnBrk="1" hangingPunct="1"/>
            <a:r>
              <a:rPr lang="cs-CZ" altLang="cs-CZ" sz="2400" dirty="0"/>
              <a:t>zdravé děti, prevence infekčních, chronických neinfekčních  tzv. „civilizačních“ onemocnění a úrazů </a:t>
            </a:r>
          </a:p>
          <a:p>
            <a:pPr lvl="1" eaLnBrk="1" hangingPunct="1"/>
            <a:r>
              <a:rPr lang="cs-CZ" altLang="cs-CZ" sz="2400" dirty="0"/>
              <a:t>komunitní zdraví (fyzické, psychické a sociální zdraví, ovlivnění rodiny dítěte)</a:t>
            </a:r>
          </a:p>
          <a:p>
            <a:pPr lvl="1" eaLnBrk="1" hangingPunct="1"/>
            <a:endParaRPr lang="cs-CZ" altLang="cs-CZ" sz="2400" dirty="0"/>
          </a:p>
          <a:p>
            <a:pPr eaLnBrk="1" hangingPunct="1"/>
            <a:endParaRPr lang="cs-CZ" altLang="cs-CZ" sz="2600" dirty="0"/>
          </a:p>
        </p:txBody>
      </p:sp>
    </p:spTree>
  </p:cSld>
  <p:clrMapOvr>
    <a:masterClrMapping/>
  </p:clrMapOvr>
  <p:transition spd="med">
    <p:zoom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Kam spějeme?</a:t>
            </a:r>
          </a:p>
        </p:txBody>
      </p:sp>
      <p:pic>
        <p:nvPicPr>
          <p:cNvPr id="11267" name="Picture 3" descr="PF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971550" y="2889250"/>
            <a:ext cx="7129463" cy="30511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>
    <p:zoom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Kam spějeme?</a:t>
            </a:r>
          </a:p>
        </p:txBody>
      </p:sp>
      <p:pic>
        <p:nvPicPr>
          <p:cNvPr id="12291" name="Picture 2" descr="0000037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11188" y="3090863"/>
            <a:ext cx="8281987" cy="32194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>
    <p:zoom/>
  </p:transition>
</p:sld>
</file>

<file path=ppt/theme/theme1.xml><?xml version="1.0" encoding="utf-8"?>
<a:theme xmlns:a="http://schemas.openxmlformats.org/drawingml/2006/main" name="Síť">
  <a:themeElements>
    <a:clrScheme name="Síť 10">
      <a:dk1>
        <a:srgbClr val="000000"/>
      </a:dk1>
      <a:lt1>
        <a:srgbClr val="FFFFFF"/>
      </a:lt1>
      <a:dk2>
        <a:srgbClr val="330066"/>
      </a:dk2>
      <a:lt2>
        <a:srgbClr val="808080"/>
      </a:lt2>
      <a:accent1>
        <a:srgbClr val="CCCC00"/>
      </a:accent1>
      <a:accent2>
        <a:srgbClr val="669999"/>
      </a:accent2>
      <a:accent3>
        <a:srgbClr val="FFFFFF"/>
      </a:accent3>
      <a:accent4>
        <a:srgbClr val="000000"/>
      </a:accent4>
      <a:accent5>
        <a:srgbClr val="E2E2AA"/>
      </a:accent5>
      <a:accent6>
        <a:srgbClr val="5C8A8A"/>
      </a:accent6>
      <a:hlink>
        <a:srgbClr val="7E9CE8"/>
      </a:hlink>
      <a:folHlink>
        <a:srgbClr val="D8D8EC"/>
      </a:folHlink>
    </a:clrScheme>
    <a:fontScheme name="Síť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Síť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íť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íť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íť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íť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íť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íť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íť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íť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íť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Network</Template>
  <TotalTime>859</TotalTime>
  <Words>992</Words>
  <Application>Microsoft Office PowerPoint</Application>
  <PresentationFormat>Předvádění na obrazovce (4:3)</PresentationFormat>
  <Paragraphs>260</Paragraphs>
  <Slides>29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29</vt:i4>
      </vt:variant>
    </vt:vector>
  </HeadingPairs>
  <TitlesOfParts>
    <vt:vector size="35" baseType="lpstr">
      <vt:lpstr>Arial</vt:lpstr>
      <vt:lpstr>Calibri</vt:lpstr>
      <vt:lpstr>Symbol</vt:lpstr>
      <vt:lpstr>Tahoma</vt:lpstr>
      <vt:lpstr>Wingdings</vt:lpstr>
      <vt:lpstr>Síť</vt:lpstr>
      <vt:lpstr>Teorie a didaktika výchovy ke zdraví 1</vt:lpstr>
      <vt:lpstr>Obsah a organizace  předmětu</vt:lpstr>
      <vt:lpstr>Obsah předmětu</vt:lpstr>
      <vt:lpstr>Obsah předmětu</vt:lpstr>
      <vt:lpstr> Základní doporučená literatura:</vt:lpstr>
      <vt:lpstr>Proč výchova ke zdraví?</vt:lpstr>
      <vt:lpstr>Roviny výchovy ke zdraví:  </vt:lpstr>
      <vt:lpstr>Kam spějeme?</vt:lpstr>
      <vt:lpstr>Kam spějeme?</vt:lpstr>
      <vt:lpstr>Z čeho plyne potřeba výchovy ke zdraví?</vt:lpstr>
      <vt:lpstr>Národní program</vt:lpstr>
      <vt:lpstr>Zdraví 21 - konkrétní úkoly týkající se dětí školního věku</vt:lpstr>
      <vt:lpstr>Zdraví 2020</vt:lpstr>
      <vt:lpstr>Vzdělávací dokumenty pro ZŠ</vt:lpstr>
      <vt:lpstr>Pojem ZDRAVÍ</vt:lpstr>
      <vt:lpstr>Definice ZDRAVÍ</vt:lpstr>
      <vt:lpstr>Determinanty ZDRAVÍ</vt:lpstr>
      <vt:lpstr>Co nejvíce ovlivňuje zdraví?</vt:lpstr>
      <vt:lpstr>Co nejvíce ovlivňuje zdraví?</vt:lpstr>
      <vt:lpstr>Determinanty zdraví (Machová, Kubátová 2016)</vt:lpstr>
      <vt:lpstr>Ovlivnitelné prvky životního stylu</vt:lpstr>
      <vt:lpstr>Působení faktorů životního stylu na zdraví</vt:lpstr>
      <vt:lpstr>Nevhodný způsob života</vt:lpstr>
      <vt:lpstr>Zlepšení zdravotního stavu populace </vt:lpstr>
      <vt:lpstr>Žebříček faktorů dle významu, kterým se podílejí na úmrtí (podle WHO):</vt:lpstr>
      <vt:lpstr>Zdravý způsob života </vt:lpstr>
      <vt:lpstr>Proč výchova ke zdraví na  1. stupni ZŠ?</vt:lpstr>
      <vt:lpstr>Proč výchova ke zdraví na  1. stupni ZŠ?</vt:lpstr>
      <vt:lpstr>Závěr  Učitelé 1. stupně ZŠ mohou významně ovlivňovat zdraví dětí – zvyšovat jejich zdravotní gramotnost, ovlivňovat postoje a přispívat ke správnému chování s ohledem na zdraví (postoje dětí k závislostem, prevence úrazů, výživové chování, hygiena, pohybová aktivita).</vt:lpstr>
    </vt:vector>
  </TitlesOfParts>
  <Company>PedF MU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Teorie a didaktika výchovy ke zdraví 1</dc:title>
  <dc:creator>Leona Mužíková</dc:creator>
  <cp:lastModifiedBy>Muzikova</cp:lastModifiedBy>
  <cp:revision>53</cp:revision>
  <dcterms:created xsi:type="dcterms:W3CDTF">2008-02-27T14:43:05Z</dcterms:created>
  <dcterms:modified xsi:type="dcterms:W3CDTF">2018-02-20T08:57:29Z</dcterms:modified>
</cp:coreProperties>
</file>