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257" r:id="rId9"/>
    <p:sldId id="258" r:id="rId10"/>
    <p:sldId id="259" r:id="rId11"/>
    <p:sldId id="260" r:id="rId12"/>
    <p:sldId id="261" r:id="rId13"/>
    <p:sldId id="262" r:id="rId14"/>
    <p:sldId id="263" r:id="rId15"/>
    <p:sldId id="275" r:id="rId16"/>
    <p:sldId id="277" r:id="rId17"/>
    <p:sldId id="278" r:id="rId18"/>
    <p:sldId id="279" r:id="rId19"/>
    <p:sldId id="283" r:id="rId20"/>
    <p:sldId id="264" r:id="rId21"/>
    <p:sldId id="276" r:id="rId22"/>
    <p:sldId id="289" r:id="rId23"/>
    <p:sldId id="282" r:id="rId24"/>
    <p:sldId id="280" r:id="rId25"/>
    <p:sldId id="265" r:id="rId26"/>
    <p:sldId id="284" r:id="rId27"/>
    <p:sldId id="285" r:id="rId28"/>
    <p:sldId id="286" r:id="rId29"/>
    <p:sldId id="266" r:id="rId30"/>
    <p:sldId id="267" r:id="rId31"/>
    <p:sldId id="287" r:id="rId32"/>
    <p:sldId id="288" r:id="rId33"/>
    <p:sldId id="268" r:id="rId34"/>
    <p:sldId id="269" r:id="rId35"/>
    <p:sldId id="270" r:id="rId36"/>
    <p:sldId id="271" r:id="rId37"/>
    <p:sldId id="272" r:id="rId38"/>
    <p:sldId id="273" r:id="rId39"/>
    <p:sldId id="274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8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0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567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7E207-3ACD-436D-8CA3-D7BBC64D9BF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39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7E210-91DD-4969-9B11-F457DFBBD9D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07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5C0BE-7FAC-4171-966E-0B1E76B0A17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21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CE027-A0A5-4E10-A93B-6FB8A7628D4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09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F89090-FF38-4894-96FB-4D78D1DB9ABD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80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94F7-2034-442B-A16E-585DF82B86A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3AADC-AB86-4747-942C-568BABF35B6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4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B8011-B34F-40B4-93F9-EDA304B33D2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3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898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90BD8-AD5A-480A-BF8C-0C146A5188D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02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402C7-F68F-4785-8F4B-40B1A3EE18A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8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B6B82-75CE-4D5C-BF44-11BA3B586F3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6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7E207-3ACD-436D-8CA3-D7BBC64D9BF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3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7E210-91DD-4969-9B11-F457DFBBD9D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01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5C0BE-7FAC-4171-966E-0B1E76B0A17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45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CE027-A0A5-4E10-A93B-6FB8A7628D4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8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F89090-FF38-4894-96FB-4D78D1DB9ABD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61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94F7-2034-442B-A16E-585DF82B86A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23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3AADC-AB86-4747-942C-568BABF35B6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5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400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B8011-B34F-40B4-93F9-EDA304B33D2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59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90BD8-AD5A-480A-BF8C-0C146A5188D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29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402C7-F68F-4785-8F4B-40B1A3EE18A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82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B6B82-75CE-4D5C-BF44-11BA3B586F3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2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7E207-3ACD-436D-8CA3-D7BBC64D9BF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51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7E210-91DD-4969-9B11-F457DFBBD9D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75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5C0BE-7FAC-4171-966E-0B1E76B0A17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81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CE027-A0A5-4E10-A93B-6FB8A7628D4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03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F89090-FF38-4894-96FB-4D78D1DB9ABD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8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94F7-2034-442B-A16E-585DF82B86A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5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768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3AADC-AB86-4747-942C-568BABF35B6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26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B8011-B34F-40B4-93F9-EDA304B33D2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02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90BD8-AD5A-480A-BF8C-0C146A5188D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56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402C7-F68F-4785-8F4B-40B1A3EE18A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12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B6B82-75CE-4D5C-BF44-11BA3B586F3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4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DD6FE-AE75-45EE-B1A0-42DCDD4F55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02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581D0-8459-4DB9-AAB2-D14A93CE5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2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8BE9A-2223-44C8-BFB2-095AC41C09F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11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75FE-E2DD-4C91-9C8F-64B23C72D2A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832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39E2F-5F2D-4CFE-921C-8E7F4FFDCC1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7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457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C230-E68A-44A5-9951-CA888F5A434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169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3C874-CFC2-4643-AB13-DB652E2FB8F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559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9182F8-A9C5-4F34-8F73-49C045B03E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35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BBF1C-C6F8-40FA-9E85-8C41AC9E76D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07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43F80-7D97-4C12-B0CE-A6DFA913012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12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1CFAE-71D6-48C9-8FB7-46D10999F08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2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DD6FE-AE75-45EE-B1A0-42DCDD4F55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22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581D0-8459-4DB9-AAB2-D14A93CE5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85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8BE9A-2223-44C8-BFB2-095AC41C09F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993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75FE-E2DD-4C91-9C8F-64B23C72D2A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694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39E2F-5F2D-4CFE-921C-8E7F4FFDCC1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62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C230-E68A-44A5-9951-CA888F5A434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32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3C874-CFC2-4643-AB13-DB652E2FB8F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95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9182F8-A9C5-4F34-8F73-49C045B03E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47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BBF1C-C6F8-40FA-9E85-8C41AC9E76D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973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43F80-7D97-4C12-B0CE-A6DFA913012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55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1CFAE-71D6-48C9-8FB7-46D10999F08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23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DD6FE-AE75-45EE-B1A0-42DCDD4F55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0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581D0-8459-4DB9-AAB2-D14A93CE5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200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8BE9A-2223-44C8-BFB2-095AC41C09F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0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4032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75FE-E2DD-4C91-9C8F-64B23C72D2A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842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39E2F-5F2D-4CFE-921C-8E7F4FFDCC1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089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C230-E68A-44A5-9951-CA888F5A434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027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3C874-CFC2-4643-AB13-DB652E2FB8F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58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9182F8-A9C5-4F34-8F73-49C045B03E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73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BBF1C-C6F8-40FA-9E85-8C41AC9E76D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36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43F80-7D97-4C12-B0CE-A6DFA913012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93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1CFAE-71D6-48C9-8FB7-46D10999F08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122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E30DD-6F7D-4821-A3CE-A9C6353EAAA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31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ABBB3C-1E7E-4999-AA79-82CB664B059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7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1576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8273D-B0E4-41F1-A2C1-DE5E4E2050F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807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CCF5FC-B847-47D7-8B41-9B8C12FD593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221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236DB0-5A71-45AC-8CF8-CF874EA1110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041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621B4-D808-437A-8632-E2983D6AFDA8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352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E1FED-79DB-405C-964F-B5834735BD6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655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4A4061-A35F-451C-9B22-3FD20A05487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91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FCC2A6-3EA6-4005-9A0B-2D6FC37AC6B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64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E9A0C-7C47-461E-80D6-82FB65D95A5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12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FF9468-F511-42FF-9D02-63BB0FF87FBA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9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55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7E609-C6B2-400E-ACC7-F05936BD6F6C}" type="datetimeFigureOut">
              <a:rPr lang="cs-CZ" smtClean="0"/>
              <a:t>19.02.2019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43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B6E8F-7514-45AD-9D48-FCEF2A2497E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1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B6E8F-7514-45AD-9D48-FCEF2A2497E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B6E8F-7514-45AD-9D48-FCEF2A2497E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CAA19-4394-457F-B73C-92028B41822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0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CAA19-4394-457F-B73C-92028B41822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8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CAA19-4394-457F-B73C-92028B41822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7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87E374-C03B-4A00-BB14-81AF184CCDC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4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263"/>
            <a:ext cx="12192000" cy="6926263"/>
          </a:xfrm>
          <a:prstGeom prst="rect">
            <a:avLst/>
          </a:prstGeom>
        </p:spPr>
      </p:pic>
      <p:sp useBgFill="1">
        <p:nvSpPr>
          <p:cNvPr id="7" name="TextovéPole 6"/>
          <p:cNvSpPr txBox="1"/>
          <p:nvPr/>
        </p:nvSpPr>
        <p:spPr>
          <a:xfrm>
            <a:off x="2415859" y="-82063"/>
            <a:ext cx="6117637" cy="30777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2060"/>
                </a:solidFill>
              </a:rPr>
              <a:t>   </a:t>
            </a:r>
            <a:r>
              <a:rPr lang="cs-CZ" sz="3200" b="1" dirty="0" smtClean="0">
                <a:solidFill>
                  <a:srgbClr val="002060"/>
                </a:solidFill>
              </a:rPr>
              <a:t>ZÁKLADY HISTOLOGIE </a:t>
            </a:r>
          </a:p>
          <a:p>
            <a:pPr algn="just"/>
            <a:endParaRPr lang="cs-CZ" sz="4800" b="1" dirty="0" smtClean="0">
              <a:solidFill>
                <a:srgbClr val="002060"/>
              </a:solidFill>
            </a:endParaRP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doc. RNDr. Alena Žákovská, Ph.D.</a:t>
            </a: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Mgr. Monika Dušková, Ph.D.</a:t>
            </a: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RNDr. Helena Nejezchlebová, Ph.D</a:t>
            </a:r>
            <a:r>
              <a:rPr lang="cs-CZ" sz="3200" b="1" dirty="0" smtClean="0"/>
              <a:t>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53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Kubický epitel – výstelka folikulů štítné žlázy člověka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913298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524000" y="6003926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Cylindrický epitel – resorpční epitel na příčném řezu střevem králíka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52370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Řasinkový (jednovrstevný cylindrický) epitel – hepatopankreas hlemýždě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82331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r="5714"/>
          <a:stretch/>
        </p:blipFill>
        <p:spPr>
          <a:xfrm>
            <a:off x="676894" y="522514"/>
            <a:ext cx="11086233" cy="599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388"/>
            <a:ext cx="9126538" cy="65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739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359150" y="6216650"/>
            <a:ext cx="5741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</a:rPr>
              <a:t>Přechodní epitel – výstelka močovodu králíka na příčném řezu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714779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227638"/>
            <a:ext cx="5786438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620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Vrstevnatý epitel – rohovka savce (morče, králík?) zvenku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509608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1447" y="736978"/>
            <a:ext cx="6823879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Epitel vícevrstevný: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Nerohovatějící – vlhké sliznice, povrchové buňky</a:t>
            </a:r>
          </a:p>
          <a:p>
            <a:r>
              <a:rPr lang="cs-CZ" sz="2400" dirty="0"/>
              <a:t>    ploché mají jádra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Rohovatějící – suchý, povrchové buňky odumřelé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keratinizace, povrch kůže</a:t>
            </a:r>
          </a:p>
          <a:p>
            <a:endParaRPr lang="cs-CZ" sz="2400" dirty="0"/>
          </a:p>
          <a:p>
            <a:r>
              <a:rPr lang="cs-CZ" sz="2400" dirty="0" smtClean="0"/>
              <a:t>Kůže: pokožka (epitel) a škára (pojivo)</a:t>
            </a:r>
          </a:p>
          <a:p>
            <a:r>
              <a:rPr lang="cs-CZ" sz="2400" dirty="0" smtClean="0"/>
              <a:t>Vrstvy epitelu: </a:t>
            </a:r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basale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spinosum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granulosum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lucidum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corneum</a:t>
            </a: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3074" name="Picture 2" descr="http://www.sci.muni.cz/ptacek/HISTOLOGIE2_soubory/image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70" y="81623"/>
            <a:ext cx="3491192" cy="41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ci.muni.cz/ptacek/HISTOLOGIE2_soubory/image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45" y="4348116"/>
            <a:ext cx="2414591" cy="25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3476807" y="5201392"/>
            <a:ext cx="1736461" cy="694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567354" y="4607169"/>
            <a:ext cx="1371600" cy="4232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1524000" y="6216651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Rohovatějící vrstevnatý dlaždicový epitel – kůže z břicha člověka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  <a:endParaRPr lang="cs-CZ" altLang="cs-CZ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n-lt"/>
              </a:rPr>
              <a:t/>
            </a:r>
            <a:br>
              <a:rPr lang="cs-CZ" sz="2400" dirty="0" smtClean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169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Histologie</a:t>
            </a:r>
            <a:r>
              <a:rPr lang="cs-CZ" sz="2400" dirty="0" smtClean="0"/>
              <a:t> – nauka o tkáních</a:t>
            </a:r>
          </a:p>
          <a:p>
            <a:pPr marL="0" indent="0"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Podle množství buněk a mezibuněčné hmoty se rozlišují: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 4 základní typy tkání : </a:t>
            </a:r>
          </a:p>
          <a:p>
            <a:r>
              <a:rPr lang="cs-CZ" sz="2400" dirty="0" smtClean="0"/>
              <a:t>epitelová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ojivová</a:t>
            </a:r>
          </a:p>
          <a:p>
            <a:r>
              <a:rPr lang="cs-CZ" sz="2400" dirty="0"/>
              <a:t>s</a:t>
            </a:r>
            <a:r>
              <a:rPr lang="cs-CZ" sz="2400" dirty="0" smtClean="0"/>
              <a:t>valová</a:t>
            </a:r>
          </a:p>
          <a:p>
            <a:r>
              <a:rPr lang="cs-CZ" sz="2400" dirty="0" smtClean="0"/>
              <a:t>nervová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 descr="http://www.sci.muni.cz/ptacek/HISTOLOGIE2_soubory/image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1933351"/>
            <a:ext cx="2837360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ci.muni.cz/ptacek/HISTOLOGIE2_soubory/image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1933351"/>
            <a:ext cx="2858476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ci.muni.cz/ptacek/HISTOLOGIE2_soubory/image2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4427452"/>
            <a:ext cx="2837360" cy="19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F09_06"/>
          <p:cNvPicPr>
            <a:picLocks noChangeAspect="1" noChangeArrowheads="1"/>
          </p:cNvPicPr>
          <p:nvPr/>
        </p:nvPicPr>
        <p:blipFill>
          <a:blip r:embed="rId5">
            <a:lum bright="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4427452"/>
            <a:ext cx="2858476" cy="19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34184" y="4058120"/>
            <a:ext cx="71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epitel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584372" y="4029157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pojivo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431010" y="6371288"/>
            <a:ext cx="132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svalová tkáň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63707" y="6371288"/>
            <a:ext cx="140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  <a:r>
              <a:rPr lang="cs-CZ" dirty="0" smtClean="0"/>
              <a:t>ervová tkáň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8969" y="5085795"/>
            <a:ext cx="455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Tkáň – orgán – orgánová soustava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367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Nerohovatějící vrstevnatý dlaždicový epitel – kůže skokana se slizovou žlázkou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798961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919288" y="6370638"/>
            <a:ext cx="87487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Nerohovatějící vrstevnatý dlaždicový epitel – jícen holuba (foto: M. Nakládal)</a:t>
            </a: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60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6047" y="430384"/>
            <a:ext cx="6087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Víceřadý cylindrický epitel: 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Všechny buňky v kontaktu s bazální laminou, k apikálnímu  povrchu dosahují jen některé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 dýchacích cestách (nosní dutina, průdušnice, bronchy)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 descr="http://www.sci.muni.cz/ptacek/HISTOLOGIE2_soubory/image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8" y="3495000"/>
            <a:ext cx="2464585" cy="28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914532" y="4710993"/>
            <a:ext cx="266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 : vrstva epitelové tkáně</a:t>
            </a:r>
          </a:p>
          <a:p>
            <a:r>
              <a:rPr lang="cs-CZ" dirty="0" smtClean="0"/>
              <a:t>B: řasinky</a:t>
            </a:r>
          </a:p>
          <a:p>
            <a:r>
              <a:rPr lang="cs-CZ" dirty="0" smtClean="0"/>
              <a:t>C: jádra epitelových buněk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01300" y="430384"/>
            <a:ext cx="49268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Přechodný epitel: </a:t>
            </a:r>
          </a:p>
          <a:p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Změna počtu vrstev podle dilatace orgánu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 močovém ústrojí</a:t>
            </a:r>
          </a:p>
          <a:p>
            <a:endParaRPr lang="cs-CZ" dirty="0"/>
          </a:p>
        </p:txBody>
      </p:sp>
      <p:pic>
        <p:nvPicPr>
          <p:cNvPr id="10" name="Picture 5" descr="epitel močový sché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77" y="3292705"/>
            <a:ext cx="5605636" cy="234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3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10" y="71254"/>
            <a:ext cx="6445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" y="166395"/>
            <a:ext cx="389510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/>
              <a:t>2.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Resorpční </a:t>
            </a:r>
            <a:r>
              <a:rPr lang="cs-CZ" altLang="cs-CZ" sz="2400" b="1" dirty="0" smtClean="0"/>
              <a:t>– vstřebávání živin, mikroklky – žíhaný lem, fagocytóza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3.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Řasinkové </a:t>
            </a:r>
            <a:r>
              <a:rPr lang="cs-CZ" altLang="cs-CZ" sz="2400" b="1" dirty="0" smtClean="0"/>
              <a:t>– povrch těla nebo střevní dutina, přijímání potravy, dýchací cesta, výstelka vejcovodů, chámovodů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 smtClean="0"/>
              <a:t>4</a:t>
            </a:r>
            <a:r>
              <a:rPr lang="cs-CZ" altLang="cs-CZ" sz="2400" b="1" dirty="0"/>
              <a:t>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smyslové</a:t>
            </a:r>
            <a:r>
              <a:rPr lang="cs-CZ" altLang="cs-CZ" sz="2400" b="1" dirty="0" smtClean="0"/>
              <a:t> – přijímání podnětů, smyslové b., chuťové pupeny, čichový epitel, vnitřní ucho</a:t>
            </a:r>
          </a:p>
          <a:p>
            <a:pPr>
              <a:spcBef>
                <a:spcPct val="50000"/>
              </a:spcBef>
            </a:pPr>
            <a:r>
              <a:rPr lang="cs-CZ" altLang="cs-CZ" sz="2400" b="1" dirty="0" smtClean="0"/>
              <a:t>5.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Svalové</a:t>
            </a:r>
            <a:r>
              <a:rPr lang="cs-CZ" altLang="cs-CZ" sz="2400" b="1" dirty="0" smtClean="0"/>
              <a:t> – kontraktilní bílkoviny, u nižších bezobratlých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5.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Žlázové</a:t>
            </a:r>
            <a:r>
              <a:rPr lang="cs-CZ" altLang="cs-CZ" sz="2400" b="1" dirty="0" smtClean="0"/>
              <a:t> - sekrece</a:t>
            </a:r>
            <a:endParaRPr lang="cs-CZ" alt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895107" y="71254"/>
            <a:ext cx="211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Epitely podle funkce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/>
              <a:t>5. zárodečné epitely – epitely gonád! </a:t>
            </a:r>
            <a:br>
              <a:rPr lang="cs-CZ" altLang="cs-CZ" sz="3200" b="1"/>
            </a:br>
            <a:r>
              <a:rPr lang="cs-CZ" altLang="cs-CZ" sz="3200" b="1"/>
              <a:t>(např. varlat)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463676"/>
            <a:ext cx="808672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824788" y="649128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(foto: M. Nakládal)</a:t>
            </a: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94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/>
              <a:t>5. pigmentové epitely – např. sítnice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268413"/>
            <a:ext cx="7788275" cy="52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88164" y="6491288"/>
            <a:ext cx="3132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(foto: M. Nakládal)</a:t>
            </a: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15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rgbClr val="C00000"/>
                </a:solidFill>
              </a:rPr>
              <a:t>Žlázové epitely</a:t>
            </a:r>
            <a:endParaRPr lang="cs-CZ" sz="4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2707" y="1511727"/>
            <a:ext cx="10515600" cy="2268703"/>
          </a:xfrm>
        </p:spPr>
        <p:txBody>
          <a:bodyPr>
            <a:noAutofit/>
          </a:bodyPr>
          <a:lstStyle/>
          <a:p>
            <a:r>
              <a:rPr lang="cs-CZ" sz="2400" dirty="0" smtClean="0"/>
              <a:t>Žlázové buňky jsou přeměněné buňky epitelové</a:t>
            </a:r>
          </a:p>
          <a:p>
            <a:r>
              <a:rPr lang="cs-CZ" sz="2400" dirty="0" smtClean="0"/>
              <a:t>Tvoří sekrety, které vylučují mimo buňku: </a:t>
            </a:r>
            <a:r>
              <a:rPr lang="cs-CZ" sz="2400" dirty="0" smtClean="0">
                <a:solidFill>
                  <a:srgbClr val="FF0000"/>
                </a:solidFill>
              </a:rPr>
              <a:t>proteinové</a:t>
            </a:r>
            <a:r>
              <a:rPr lang="cs-CZ" sz="2400" dirty="0" smtClean="0"/>
              <a:t> (pankreas), </a:t>
            </a:r>
            <a:r>
              <a:rPr lang="cs-CZ" sz="2400" dirty="0" smtClean="0">
                <a:solidFill>
                  <a:srgbClr val="FF0000"/>
                </a:solidFill>
              </a:rPr>
              <a:t>lipidové </a:t>
            </a:r>
            <a:r>
              <a:rPr lang="cs-CZ" sz="2400" dirty="0" smtClean="0"/>
              <a:t>(mazové žlázy, nadledviny) </a:t>
            </a:r>
            <a:r>
              <a:rPr lang="cs-CZ" sz="2400" dirty="0" smtClean="0">
                <a:solidFill>
                  <a:srgbClr val="FF0000"/>
                </a:solidFill>
              </a:rPr>
              <a:t>polysacharidové spolu s proteiny </a:t>
            </a:r>
            <a:r>
              <a:rPr lang="cs-CZ" sz="2400" dirty="0" smtClean="0"/>
              <a:t>(slinné žlázy)</a:t>
            </a:r>
          </a:p>
          <a:p>
            <a:r>
              <a:rPr lang="cs-CZ" sz="2400" dirty="0" smtClean="0"/>
              <a:t>Sekret: </a:t>
            </a:r>
            <a:r>
              <a:rPr lang="cs-CZ" sz="2400" dirty="0" err="1" smtClean="0"/>
              <a:t>mucinózní</a:t>
            </a:r>
            <a:r>
              <a:rPr lang="cs-CZ" sz="2400" dirty="0" smtClean="0"/>
              <a:t> (glykan), serózní (</a:t>
            </a:r>
            <a:r>
              <a:rPr lang="cs-CZ" sz="2400" dirty="0" err="1" smtClean="0"/>
              <a:t>bílk</a:t>
            </a:r>
            <a:r>
              <a:rPr lang="cs-CZ" sz="2400" dirty="0" smtClean="0"/>
              <a:t>), smíšený </a:t>
            </a:r>
          </a:p>
          <a:p>
            <a:endParaRPr lang="cs-CZ" sz="2400" dirty="0"/>
          </a:p>
          <a:p>
            <a:r>
              <a:rPr lang="cs-CZ" sz="2400" dirty="0" smtClean="0"/>
              <a:t>Typy sekrece: </a:t>
            </a:r>
          </a:p>
          <a:p>
            <a:pPr marL="0" indent="0">
              <a:buNone/>
            </a:pPr>
            <a:r>
              <a:rPr lang="cs-CZ" sz="2400" dirty="0" smtClean="0"/>
              <a:t>apokrinní (mléčná žláza)</a:t>
            </a:r>
          </a:p>
          <a:p>
            <a:pPr marL="0" indent="0">
              <a:buNone/>
            </a:pPr>
            <a:r>
              <a:rPr lang="cs-CZ" sz="2400" dirty="0" err="1" smtClean="0"/>
              <a:t>merokrinní</a:t>
            </a:r>
            <a:r>
              <a:rPr lang="cs-CZ" sz="2400" dirty="0" smtClean="0"/>
              <a:t> (pankreas)</a:t>
            </a:r>
          </a:p>
          <a:p>
            <a:pPr marL="0" indent="0">
              <a:buNone/>
            </a:pPr>
            <a:r>
              <a:rPr lang="cs-CZ" sz="2400" dirty="0" err="1"/>
              <a:t>h</a:t>
            </a:r>
            <a:r>
              <a:rPr lang="cs-CZ" sz="2400" dirty="0" err="1" smtClean="0"/>
              <a:t>olokrinní</a:t>
            </a:r>
            <a:r>
              <a:rPr lang="cs-CZ" sz="2400" dirty="0" smtClean="0"/>
              <a:t> (mazová žláza)</a:t>
            </a:r>
          </a:p>
          <a:p>
            <a:pPr marL="0" indent="0">
              <a:buNone/>
            </a:pPr>
            <a:r>
              <a:rPr lang="cs-CZ" sz="2400" dirty="0" err="1" smtClean="0"/>
              <a:t>Ekrinní</a:t>
            </a:r>
            <a:r>
              <a:rPr lang="cs-CZ" sz="2400" dirty="0" smtClean="0"/>
              <a:t> (potní žlázy) – voda, </a:t>
            </a:r>
            <a:r>
              <a:rPr lang="cs-CZ" sz="2400" dirty="0" err="1" smtClean="0"/>
              <a:t>NaCl</a:t>
            </a:r>
            <a:r>
              <a:rPr lang="cs-CZ" sz="2400" dirty="0" smtClean="0"/>
              <a:t> 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66" y="3260077"/>
            <a:ext cx="7014892" cy="33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50" y="2889848"/>
            <a:ext cx="7742150" cy="39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483" y="207215"/>
            <a:ext cx="10515600" cy="919672"/>
          </a:xfrm>
        </p:spPr>
        <p:txBody>
          <a:bodyPr/>
          <a:lstStyle/>
          <a:p>
            <a:pPr algn="ctr"/>
            <a:r>
              <a:rPr lang="cs-CZ" b="1" dirty="0"/>
              <a:t>Žlázové epitely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483" y="1126886"/>
            <a:ext cx="10515600" cy="4351338"/>
          </a:xfrm>
        </p:spPr>
        <p:txBody>
          <a:bodyPr/>
          <a:lstStyle/>
          <a:p>
            <a:r>
              <a:rPr lang="cs-CZ" dirty="0" smtClean="0"/>
              <a:t>Exokrinní a endokrinní žlázy</a:t>
            </a:r>
          </a:p>
          <a:p>
            <a:r>
              <a:rPr lang="cs-CZ" dirty="0" smtClean="0"/>
              <a:t>Jednobuněčné a mnohobuněčné</a:t>
            </a:r>
          </a:p>
          <a:p>
            <a:r>
              <a:rPr lang="cs-CZ" dirty="0" smtClean="0"/>
              <a:t>Tubulózní, alveolární a </a:t>
            </a:r>
            <a:r>
              <a:rPr lang="cs-CZ" dirty="0" err="1" smtClean="0"/>
              <a:t>tuboalveolární</a:t>
            </a:r>
            <a:endParaRPr lang="cs-CZ" dirty="0" smtClean="0"/>
          </a:p>
          <a:p>
            <a:r>
              <a:rPr lang="cs-CZ" dirty="0" err="1" smtClean="0"/>
              <a:t>Endoepiteliální</a:t>
            </a:r>
            <a:r>
              <a:rPr lang="cs-CZ" dirty="0" smtClean="0"/>
              <a:t> a </a:t>
            </a:r>
            <a:r>
              <a:rPr lang="cs-CZ" dirty="0" err="1" smtClean="0"/>
              <a:t>exoepiteliální</a:t>
            </a:r>
            <a:r>
              <a:rPr lang="cs-CZ" dirty="0" smtClean="0"/>
              <a:t> </a:t>
            </a:r>
          </a:p>
          <a:p>
            <a:r>
              <a:rPr lang="cs-CZ" dirty="0" smtClean="0"/>
              <a:t>Apokrinní, </a:t>
            </a:r>
            <a:r>
              <a:rPr lang="cs-CZ" dirty="0" err="1" smtClean="0"/>
              <a:t>merokrinní</a:t>
            </a:r>
            <a:r>
              <a:rPr lang="cs-CZ" dirty="0" smtClean="0"/>
              <a:t>, </a:t>
            </a:r>
            <a:r>
              <a:rPr lang="cs-CZ" dirty="0" err="1" smtClean="0"/>
              <a:t>holokrinní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9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" b="3850"/>
          <a:stretch/>
        </p:blipFill>
        <p:spPr>
          <a:xfrm>
            <a:off x="0" y="131663"/>
            <a:ext cx="6163726" cy="607374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5238"/>
          <a:stretch/>
        </p:blipFill>
        <p:spPr>
          <a:xfrm>
            <a:off x="6373505" y="678065"/>
            <a:ext cx="5600131" cy="55273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151077" y="6170238"/>
            <a:ext cx="440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Podčelistní slinná žláza – smíšený typ sekrece</a:t>
            </a:r>
          </a:p>
          <a:p>
            <a:r>
              <a:rPr lang="cs-CZ" dirty="0" smtClean="0"/>
              <a:t>(serózní a </a:t>
            </a:r>
            <a:r>
              <a:rPr lang="cs-CZ" dirty="0" err="1" smtClean="0"/>
              <a:t>mucinózní</a:t>
            </a:r>
            <a:r>
              <a:rPr lang="cs-CZ" dirty="0" smtClean="0"/>
              <a:t> či smíšený)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6878" y="6205407"/>
            <a:ext cx="546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Vznik exokrinních a endokrinních žláz (provazce, folikuly)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83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9677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2144" y="129396"/>
            <a:ext cx="29933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U 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bezobratlých</a:t>
            </a:r>
            <a:r>
              <a:rPr lang="cs-CZ" sz="2400" dirty="0" smtClean="0"/>
              <a:t> je </a:t>
            </a:r>
            <a:r>
              <a:rPr lang="cs-CZ" sz="2400" dirty="0" smtClean="0">
                <a:solidFill>
                  <a:srgbClr val="FF0000"/>
                </a:solidFill>
              </a:rPr>
              <a:t>hypodermis</a:t>
            </a:r>
          </a:p>
          <a:p>
            <a:r>
              <a:rPr lang="cs-CZ" sz="2400" dirty="0" smtClean="0"/>
              <a:t>jednovrstevný epitel mnohdy </a:t>
            </a:r>
            <a:r>
              <a:rPr lang="cs-CZ" sz="2400" dirty="0" err="1" smtClean="0"/>
              <a:t>obrven</a:t>
            </a:r>
            <a:r>
              <a:rPr lang="cs-CZ" sz="2400" dirty="0" smtClean="0"/>
              <a:t> (pohyb, potrava)</a:t>
            </a:r>
          </a:p>
          <a:p>
            <a:r>
              <a:rPr lang="cs-CZ" sz="2400" dirty="0" smtClean="0"/>
              <a:t>Epidermis vylučuje nebuněčnou vrstvu kutikulu.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Kutikula: </a:t>
            </a:r>
            <a:r>
              <a:rPr lang="cs-CZ" sz="2400" dirty="0" smtClean="0"/>
              <a:t>vrstevnatá, vlákna kolagenu, </a:t>
            </a:r>
            <a:r>
              <a:rPr lang="cs-CZ" sz="2400" dirty="0" err="1" smtClean="0"/>
              <a:t>chytinu</a:t>
            </a:r>
            <a:r>
              <a:rPr lang="cs-CZ" sz="2400" dirty="0" smtClean="0"/>
              <a:t> v amorfní matrix (bílkoviny, cukry) </a:t>
            </a:r>
            <a:r>
              <a:rPr lang="cs-CZ" sz="2400" dirty="0" err="1" smtClean="0"/>
              <a:t>vystužená</a:t>
            </a:r>
            <a:r>
              <a:rPr lang="cs-CZ" sz="2400" dirty="0" smtClean="0"/>
              <a:t> Ca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3181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194" y="67665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cs-CZ" sz="3200" b="1" dirty="0" smtClean="0"/>
              <a:t>                                        </a:t>
            </a:r>
            <a:r>
              <a:rPr lang="cs-CZ" sz="4000" b="1" dirty="0" smtClean="0"/>
              <a:t>Epitelová tkáň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194" y="1306286"/>
            <a:ext cx="11850806" cy="51642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400" b="1" dirty="0" smtClean="0"/>
              <a:t>Původ v embryogenezi ze všech tří zárodečných listů:</a:t>
            </a:r>
          </a:p>
          <a:p>
            <a:pPr marL="0" indent="0">
              <a:buNone/>
            </a:pPr>
            <a:r>
              <a:rPr lang="cs-CZ" sz="2400" b="1" i="1" dirty="0" smtClean="0"/>
              <a:t>Ektoderm: </a:t>
            </a:r>
            <a:r>
              <a:rPr lang="cs-CZ" sz="2400" dirty="0" smtClean="0"/>
              <a:t>pokožka, potní žlázy, výstelka dutin komunikujících s povrchem</a:t>
            </a:r>
          </a:p>
          <a:p>
            <a:pPr marL="0" indent="0">
              <a:buNone/>
            </a:pPr>
            <a:r>
              <a:rPr lang="cs-CZ" sz="2400" b="1" i="1" dirty="0" smtClean="0"/>
              <a:t>Endoderm: </a:t>
            </a:r>
            <a:r>
              <a:rPr lang="cs-CZ" sz="2400" dirty="0" smtClean="0"/>
              <a:t>výstelka trávicího traktu, dýchacího systému, játra, slinivka</a:t>
            </a:r>
          </a:p>
          <a:p>
            <a:pPr marL="0" indent="0">
              <a:buNone/>
            </a:pPr>
            <a:r>
              <a:rPr lang="cs-CZ" sz="2400" b="1" i="1" dirty="0" smtClean="0"/>
              <a:t>Mezoderm: </a:t>
            </a:r>
            <a:r>
              <a:rPr lang="cs-CZ" sz="2400" dirty="0" smtClean="0"/>
              <a:t>výstelka cév (endotel) a tělních dutin (</a:t>
            </a:r>
            <a:r>
              <a:rPr lang="cs-CZ" sz="2400" dirty="0" err="1" smtClean="0"/>
              <a:t>mezotel</a:t>
            </a:r>
            <a:r>
              <a:rPr lang="cs-CZ" sz="2400" dirty="0" smtClean="0"/>
              <a:t>), pohlavního a močového ústrojí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Funkce: </a:t>
            </a:r>
            <a:r>
              <a:rPr lang="cs-CZ" sz="2400" dirty="0" smtClean="0"/>
              <a:t>krycí, výstelková, absorpční, sekreční, transportní</a:t>
            </a: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Vlastnosti: </a:t>
            </a:r>
          </a:p>
          <a:p>
            <a:pPr marL="0" indent="0">
              <a:buNone/>
            </a:pPr>
            <a:r>
              <a:rPr lang="cs-CZ" sz="2400" dirty="0" smtClean="0"/>
              <a:t>Buňky těsně u sebe, minimum mezibuněčné hmoty, buněčné kontakty</a:t>
            </a:r>
          </a:p>
          <a:p>
            <a:pPr marL="0" indent="0">
              <a:buNone/>
            </a:pPr>
            <a:r>
              <a:rPr lang="cs-CZ" sz="2400" dirty="0" smtClean="0"/>
              <a:t>Polarita buněk </a:t>
            </a:r>
          </a:p>
          <a:p>
            <a:pPr marL="0" indent="0">
              <a:buNone/>
            </a:pPr>
            <a:r>
              <a:rPr lang="cs-CZ" sz="2400" dirty="0" smtClean="0"/>
              <a:t>– </a:t>
            </a:r>
            <a:r>
              <a:rPr lang="cs-CZ" sz="2400" dirty="0" smtClean="0">
                <a:solidFill>
                  <a:srgbClr val="0070C0"/>
                </a:solidFill>
              </a:rPr>
              <a:t>apikální</a:t>
            </a:r>
            <a:r>
              <a:rPr lang="cs-CZ" sz="2400" dirty="0" smtClean="0"/>
              <a:t> -  na zevním, vnitřním povrchu, rozhraní dvou prostředí (řasinky, bičíky, mikroklky, kartáčový lem…), </a:t>
            </a:r>
            <a:r>
              <a:rPr lang="cs-CZ" sz="2400" dirty="0" err="1" smtClean="0"/>
              <a:t>fce</a:t>
            </a:r>
            <a:r>
              <a:rPr lang="cs-CZ" sz="2400" dirty="0" smtClean="0"/>
              <a:t>: sekrece, absorpce, pohyb obsahu </a:t>
            </a:r>
            <a:r>
              <a:rPr lang="cs-CZ" sz="2400" dirty="0" err="1" smtClean="0"/>
              <a:t>lumina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/>
              <a:t>–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smtClean="0">
                <a:solidFill>
                  <a:srgbClr val="0070C0"/>
                </a:solidFill>
              </a:rPr>
              <a:t>bazální </a:t>
            </a:r>
            <a:r>
              <a:rPr lang="cs-CZ" sz="2400" dirty="0" smtClean="0"/>
              <a:t>-  kontakt s bazální laminou, nejblíž krev. zásobení</a:t>
            </a:r>
          </a:p>
          <a:p>
            <a:pPr marL="0" indent="0">
              <a:buNone/>
            </a:pPr>
            <a:r>
              <a:rPr lang="cs-CZ" sz="2400" dirty="0"/>
              <a:t>– </a:t>
            </a:r>
            <a:r>
              <a:rPr lang="cs-CZ" sz="2400" dirty="0">
                <a:solidFill>
                  <a:srgbClr val="0070C0"/>
                </a:solidFill>
              </a:rPr>
              <a:t>laterální </a:t>
            </a:r>
            <a:r>
              <a:rPr lang="cs-CZ" sz="2400" dirty="0" smtClean="0">
                <a:solidFill>
                  <a:srgbClr val="0070C0"/>
                </a:solidFill>
              </a:rPr>
              <a:t>strana </a:t>
            </a:r>
            <a:r>
              <a:rPr lang="cs-CZ" sz="2400" dirty="0" smtClean="0"/>
              <a:t>– vzájemné spojení pomocí spojů</a:t>
            </a:r>
          </a:p>
          <a:p>
            <a:pPr marL="0" indent="0">
              <a:buNone/>
            </a:pPr>
            <a:r>
              <a:rPr lang="cs-CZ" sz="2400" dirty="0" err="1" smtClean="0"/>
              <a:t>Avaskularizace</a:t>
            </a:r>
            <a:r>
              <a:rPr lang="cs-CZ" sz="2400" dirty="0" smtClean="0"/>
              <a:t> – epitely jsou bezcévné, výživa z pojiva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2050" name="Picture 2" descr="http://www.sci.muni.cz/ptacek/HISTOLOGIE2_soubory/image03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43" y="67665"/>
            <a:ext cx="2019034" cy="19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0"/>
            <a:ext cx="7802563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273133"/>
            <a:ext cx="2105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Stavba kůže vodního</a:t>
            </a:r>
          </a:p>
          <a:p>
            <a:r>
              <a:rPr lang="cs-CZ" dirty="0" smtClean="0"/>
              <a:t>obratlovce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8164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"/>
            <a:ext cx="651827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975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500" b="1"/>
              <a:t>Použité zdroje: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lnSpc>
                <a:spcPct val="80000"/>
              </a:lnSpc>
            </a:pPr>
            <a:r>
              <a:rPr lang="cs-CZ" altLang="cs-CZ" sz="3000" b="1"/>
              <a:t>Knoz, J.: </a:t>
            </a:r>
            <a:r>
              <a:rPr lang="cs-CZ" altLang="cs-CZ" sz="3000" b="1" i="1"/>
              <a:t>Obecná zoologie. I, Taxonomie, látkové složení, cytologie a histologie [Knoz, 1990]</a:t>
            </a:r>
            <a:r>
              <a:rPr lang="cs-CZ" altLang="cs-CZ" sz="3000" b="1"/>
              <a:t>. 4. vyd. Praha: SPN, 1990. 328 s.: skriptum.</a:t>
            </a:r>
            <a:endParaRPr lang="cs-CZ" altLang="cs-CZ" sz="3000"/>
          </a:p>
          <a:p>
            <a:pPr marL="533400" indent="-533400">
              <a:lnSpc>
                <a:spcPct val="80000"/>
              </a:lnSpc>
            </a:pPr>
            <a:r>
              <a:rPr lang="cs-CZ" altLang="cs-CZ" sz="3000" b="1"/>
              <a:t>Pravda, O.: </a:t>
            </a:r>
            <a:r>
              <a:rPr lang="cs-CZ" altLang="cs-CZ" sz="3000" b="1" i="1"/>
              <a:t>Zoologie. [D] 3, Obecná zoologie</a:t>
            </a:r>
            <a:r>
              <a:rPr lang="cs-CZ" altLang="cs-CZ" sz="3000" b="1"/>
              <a:t>. Praha: SPN, 1982. 323 s.: i. Edice Učebnice pro vysoké školy. Určeno posluchačům pedagogických a přírodovědeckých fakult.</a:t>
            </a:r>
            <a:r>
              <a:rPr lang="cs-CZ" altLang="cs-CZ" sz="3000"/>
              <a:t> </a:t>
            </a:r>
          </a:p>
          <a:p>
            <a:pPr marL="533400" indent="-533400">
              <a:lnSpc>
                <a:spcPct val="80000"/>
              </a:lnSpc>
            </a:pPr>
            <a:r>
              <a:rPr lang="cs-CZ" altLang="cs-CZ" sz="3000" b="1"/>
              <a:t>Rosypal, S. a kol.: </a:t>
            </a:r>
            <a:r>
              <a:rPr lang="cs-CZ" altLang="cs-CZ" sz="3000" b="1" i="1"/>
              <a:t>Nový přehled biologie</a:t>
            </a:r>
            <a:r>
              <a:rPr lang="cs-CZ" altLang="cs-CZ" sz="3000" b="1"/>
              <a:t>.</a:t>
            </a:r>
            <a:r>
              <a:rPr lang="cs-CZ" altLang="cs-CZ" sz="3000" b="1" i="1"/>
              <a:t> </a:t>
            </a:r>
            <a:r>
              <a:rPr lang="cs-CZ" altLang="cs-CZ" sz="3000" b="1"/>
              <a:t>Praha: Scientia, 2003. 797 s.</a:t>
            </a:r>
          </a:p>
        </p:txBody>
      </p:sp>
    </p:spTree>
    <p:extLst>
      <p:ext uri="{BB962C8B-B14F-4D97-AF65-F5344CB8AC3E}">
        <p14:creationId xmlns:p14="http://schemas.microsoft.com/office/powerpoint/2010/main" val="94895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80" y="2551681"/>
            <a:ext cx="7845936" cy="43063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1369"/>
            <a:ext cx="10515600" cy="100585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Buněčné kontakty, </a:t>
            </a:r>
            <a:r>
              <a:rPr lang="cs-CZ" sz="2800" b="1" dirty="0" err="1" smtClean="0"/>
              <a:t>mezib</a:t>
            </a:r>
            <a:r>
              <a:rPr lang="cs-CZ" sz="2800" b="1" dirty="0" smtClean="0"/>
              <a:t>. komunikace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951718"/>
            <a:ext cx="11004791" cy="1929505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 smtClean="0">
                <a:solidFill>
                  <a:srgbClr val="00B0F0"/>
                </a:solidFill>
              </a:rPr>
              <a:t>Těsná spojení </a:t>
            </a:r>
            <a:r>
              <a:rPr lang="cs-CZ" sz="2400" dirty="0" smtClean="0"/>
              <a:t>(</a:t>
            </a:r>
            <a:r>
              <a:rPr lang="cs-CZ" sz="2400" dirty="0" err="1" smtClean="0"/>
              <a:t>tight</a:t>
            </a:r>
            <a:r>
              <a:rPr lang="cs-CZ" sz="2400" dirty="0" smtClean="0"/>
              <a:t> </a:t>
            </a:r>
            <a:r>
              <a:rPr lang="cs-CZ" sz="2400" dirty="0" err="1" smtClean="0"/>
              <a:t>junction</a:t>
            </a:r>
            <a:r>
              <a:rPr lang="cs-CZ" sz="2400" dirty="0" smtClean="0"/>
              <a:t> - </a:t>
            </a:r>
            <a:r>
              <a:rPr lang="cs-CZ" sz="2400" dirty="0" err="1" smtClean="0"/>
              <a:t>zonula</a:t>
            </a:r>
            <a:r>
              <a:rPr lang="cs-CZ" sz="2400" dirty="0" smtClean="0"/>
              <a:t> </a:t>
            </a:r>
            <a:r>
              <a:rPr lang="cs-CZ" sz="2400" dirty="0" err="1" smtClean="0"/>
              <a:t>occludens</a:t>
            </a:r>
            <a:r>
              <a:rPr lang="cs-CZ" sz="2400" dirty="0" smtClean="0"/>
              <a:t>) </a:t>
            </a:r>
            <a:r>
              <a:rPr lang="cs-CZ" sz="2000" dirty="0" smtClean="0"/>
              <a:t>pásek obkružující celou buňku, </a:t>
            </a:r>
            <a:r>
              <a:rPr lang="cs-CZ" sz="1900" dirty="0" smtClean="0"/>
              <a:t>opakovaná místní splynutí zevních vrstev, </a:t>
            </a:r>
            <a:r>
              <a:rPr lang="cs-CZ" sz="1900" dirty="0"/>
              <a:t>t</a:t>
            </a:r>
            <a:r>
              <a:rPr lang="cs-CZ" sz="1900" dirty="0" smtClean="0"/>
              <a:t>vorba zatmelení</a:t>
            </a:r>
          </a:p>
          <a:p>
            <a:r>
              <a:rPr lang="cs-CZ" sz="2400" dirty="0" smtClean="0">
                <a:solidFill>
                  <a:srgbClr val="00B0F0"/>
                </a:solidFill>
              </a:rPr>
              <a:t>Adhezní spojení </a:t>
            </a:r>
            <a:r>
              <a:rPr lang="cs-CZ" sz="2400" dirty="0" smtClean="0"/>
              <a:t>(a) </a:t>
            </a:r>
            <a:r>
              <a:rPr lang="cs-CZ" sz="2400" dirty="0" err="1" smtClean="0"/>
              <a:t>zonula</a:t>
            </a:r>
            <a:r>
              <a:rPr lang="cs-CZ" sz="2400" dirty="0" smtClean="0"/>
              <a:t> </a:t>
            </a:r>
            <a:r>
              <a:rPr lang="cs-CZ" sz="2400" dirty="0" err="1" smtClean="0"/>
              <a:t>adherens</a:t>
            </a:r>
            <a:r>
              <a:rPr lang="cs-CZ" sz="2400" dirty="0" smtClean="0"/>
              <a:t> - pásový </a:t>
            </a:r>
            <a:r>
              <a:rPr lang="cs-CZ" sz="2400" dirty="0" err="1" smtClean="0"/>
              <a:t>desmosom</a:t>
            </a:r>
            <a:r>
              <a:rPr lang="cs-CZ" sz="2400" dirty="0" smtClean="0"/>
              <a:t>, b) desmozom, c) </a:t>
            </a:r>
            <a:r>
              <a:rPr lang="cs-CZ" sz="2400" dirty="0" err="1" smtClean="0"/>
              <a:t>hemidesmozom</a:t>
            </a:r>
            <a:r>
              <a:rPr lang="cs-CZ" sz="2400" dirty="0" smtClean="0"/>
              <a:t>) 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a)</a:t>
            </a:r>
            <a:r>
              <a:rPr lang="cs-CZ" sz="2000" dirty="0" smtClean="0"/>
              <a:t>podoba pásku, </a:t>
            </a:r>
            <a:r>
              <a:rPr lang="cs-CZ" sz="2000" dirty="0" err="1" smtClean="0"/>
              <a:t>elektrodenzní</a:t>
            </a:r>
            <a:r>
              <a:rPr lang="cs-CZ" sz="2000" dirty="0" smtClean="0"/>
              <a:t> ploténky z každé buňky, kde se upínají aktinové filamenty, mezi ploténkami </a:t>
            </a:r>
            <a:r>
              <a:rPr lang="cs-CZ" sz="2000" dirty="0" err="1" smtClean="0"/>
              <a:t>cadheriny</a:t>
            </a:r>
            <a:r>
              <a:rPr lang="cs-CZ" sz="2000" dirty="0" smtClean="0"/>
              <a:t> (</a:t>
            </a:r>
            <a:r>
              <a:rPr lang="cs-CZ" sz="2000" dirty="0" err="1" smtClean="0"/>
              <a:t>transmemb</a:t>
            </a:r>
            <a:r>
              <a:rPr lang="cs-CZ" sz="2000" dirty="0" smtClean="0"/>
              <a:t>. proteiny) b) bodové spojení, zrnité ploténky, intermediální </a:t>
            </a:r>
            <a:r>
              <a:rPr lang="cs-CZ" sz="2000" dirty="0" err="1" smtClean="0"/>
              <a:t>filamenta</a:t>
            </a:r>
            <a:r>
              <a:rPr lang="cs-CZ" sz="2000" dirty="0" smtClean="0"/>
              <a:t> c) na bazální straně</a:t>
            </a:r>
          </a:p>
          <a:p>
            <a:r>
              <a:rPr lang="cs-CZ" sz="2400" dirty="0" smtClean="0">
                <a:solidFill>
                  <a:srgbClr val="00B0F0"/>
                </a:solidFill>
              </a:rPr>
              <a:t>Komunikační spojení </a:t>
            </a:r>
            <a:r>
              <a:rPr lang="cs-CZ" sz="2400" dirty="0" smtClean="0"/>
              <a:t>(nexus - gap </a:t>
            </a:r>
            <a:r>
              <a:rPr lang="cs-CZ" sz="2400" dirty="0" err="1" smtClean="0"/>
              <a:t>junction</a:t>
            </a:r>
            <a:r>
              <a:rPr lang="cs-CZ" sz="2400" dirty="0" smtClean="0"/>
              <a:t>) – cirkulární políčka, </a:t>
            </a:r>
            <a:r>
              <a:rPr lang="cs-CZ" sz="2400" dirty="0" err="1" smtClean="0"/>
              <a:t>transmembránové</a:t>
            </a:r>
            <a:r>
              <a:rPr lang="cs-CZ" sz="2400" dirty="0" smtClean="0"/>
              <a:t> proteiny probíhají napříč membránami. Vznik pórů mezi buňkami, přenos iontů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82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8518" y="-642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Bazální strana buněk 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>
          <a:xfrm>
            <a:off x="4193121" y="1949571"/>
            <a:ext cx="8001296" cy="4651160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49071" y="856162"/>
            <a:ext cx="11215047" cy="218681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cs-CZ" sz="8000" b="1" dirty="0" smtClean="0"/>
              <a:t>Bazální lamina x bazální membrána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 smtClean="0"/>
              <a:t>BL: </a:t>
            </a:r>
            <a:r>
              <a:rPr lang="cs-CZ" sz="8000" dirty="0" smtClean="0">
                <a:solidFill>
                  <a:srgbClr val="00B0F0"/>
                </a:solidFill>
              </a:rPr>
              <a:t>lamina </a:t>
            </a:r>
            <a:r>
              <a:rPr lang="cs-CZ" sz="8000" dirty="0" err="1" smtClean="0">
                <a:solidFill>
                  <a:srgbClr val="00B0F0"/>
                </a:solidFill>
              </a:rPr>
              <a:t>densa</a:t>
            </a:r>
            <a:r>
              <a:rPr lang="cs-CZ" sz="8000" dirty="0" smtClean="0">
                <a:solidFill>
                  <a:srgbClr val="00B0F0"/>
                </a:solidFill>
              </a:rPr>
              <a:t> </a:t>
            </a:r>
            <a:r>
              <a:rPr lang="cs-CZ" sz="8000" dirty="0" smtClean="0"/>
              <a:t>a </a:t>
            </a:r>
            <a:r>
              <a:rPr lang="cs-CZ" sz="8000" dirty="0" smtClean="0">
                <a:solidFill>
                  <a:srgbClr val="00B0F0"/>
                </a:solidFill>
              </a:rPr>
              <a:t>lamina </a:t>
            </a:r>
            <a:r>
              <a:rPr lang="cs-CZ" sz="8000" dirty="0" err="1" smtClean="0">
                <a:solidFill>
                  <a:srgbClr val="00B0F0"/>
                </a:solidFill>
              </a:rPr>
              <a:t>lucida</a:t>
            </a:r>
            <a:r>
              <a:rPr lang="cs-CZ" sz="8000" dirty="0" smtClean="0">
                <a:solidFill>
                  <a:srgbClr val="00B0F0"/>
                </a:solidFill>
              </a:rPr>
              <a:t> </a:t>
            </a:r>
            <a:r>
              <a:rPr lang="cs-CZ" sz="8000" dirty="0" smtClean="0"/>
              <a:t>(obě z epitelu) a </a:t>
            </a:r>
            <a:r>
              <a:rPr lang="cs-CZ" sz="8000" dirty="0" smtClean="0">
                <a:solidFill>
                  <a:srgbClr val="00B0F0"/>
                </a:solidFill>
              </a:rPr>
              <a:t>lamina </a:t>
            </a:r>
            <a:r>
              <a:rPr lang="cs-CZ" sz="8000" dirty="0" err="1" smtClean="0">
                <a:solidFill>
                  <a:srgbClr val="00B0F0"/>
                </a:solidFill>
              </a:rPr>
              <a:t>reticularis</a:t>
            </a:r>
            <a:r>
              <a:rPr lang="cs-CZ" sz="8000" dirty="0" smtClean="0">
                <a:solidFill>
                  <a:srgbClr val="00B0F0"/>
                </a:solidFill>
              </a:rPr>
              <a:t> </a:t>
            </a:r>
            <a:r>
              <a:rPr lang="cs-CZ" sz="8000" dirty="0" smtClean="0"/>
              <a:t>(z pojiva)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 smtClean="0"/>
              <a:t>BM: zdvojená bazální lamina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 smtClean="0"/>
              <a:t>Složení: </a:t>
            </a:r>
            <a:r>
              <a:rPr lang="cs-CZ" sz="8000" dirty="0" err="1" smtClean="0"/>
              <a:t>Glykosaminoglykany</a:t>
            </a:r>
            <a:r>
              <a:rPr lang="cs-CZ" sz="8000" dirty="0" smtClean="0"/>
              <a:t>, </a:t>
            </a:r>
            <a:r>
              <a:rPr lang="cs-CZ" sz="8000" dirty="0" err="1" smtClean="0"/>
              <a:t>retik</a:t>
            </a:r>
            <a:r>
              <a:rPr lang="cs-CZ" sz="8000" dirty="0" smtClean="0"/>
              <a:t> a </a:t>
            </a:r>
            <a:r>
              <a:rPr lang="cs-CZ" sz="8000" dirty="0" err="1" smtClean="0"/>
              <a:t>kolag</a:t>
            </a:r>
            <a:r>
              <a:rPr lang="cs-CZ" sz="8000" dirty="0" smtClean="0"/>
              <a:t>. vlákna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9675" y="4136388"/>
            <a:ext cx="48876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B0F0"/>
                </a:solidFill>
              </a:rPr>
              <a:t>Funkce: 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</a:t>
            </a:r>
            <a:r>
              <a:rPr lang="cs-CZ" sz="2400" dirty="0"/>
              <a:t>výměny </a:t>
            </a:r>
            <a:r>
              <a:rPr lang="cs-CZ" sz="2400" dirty="0" smtClean="0"/>
              <a:t>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dělení </a:t>
            </a:r>
            <a:r>
              <a:rPr lang="cs-CZ" sz="2400" dirty="0"/>
              <a:t>a migrace </a:t>
            </a:r>
            <a:r>
              <a:rPr lang="cs-CZ" sz="2400" dirty="0" smtClean="0"/>
              <a:t>buněk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mezibuněčné komunikace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mechanická </a:t>
            </a:r>
            <a:r>
              <a:rPr lang="cs-CZ" sz="2400" dirty="0"/>
              <a:t>opora buněk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1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80" y="1504887"/>
            <a:ext cx="6021087" cy="535311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904" y="104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             Apikální strana 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5557" y="242351"/>
            <a:ext cx="4787828" cy="5204785"/>
          </a:xfrm>
        </p:spPr>
        <p:txBody>
          <a:bodyPr>
            <a:normAutofit lnSpcReduction="10000"/>
          </a:bodyPr>
          <a:lstStyle/>
          <a:p>
            <a:r>
              <a:rPr lang="cs-CZ" sz="2400" b="1" dirty="0" smtClean="0"/>
              <a:t>Mikroklky</a:t>
            </a:r>
            <a:r>
              <a:rPr lang="cs-CZ" sz="2400" dirty="0" smtClean="0"/>
              <a:t> (</a:t>
            </a:r>
            <a:r>
              <a:rPr lang="cs-CZ" sz="2400" dirty="0" err="1" smtClean="0"/>
              <a:t>microvilli</a:t>
            </a:r>
            <a:r>
              <a:rPr lang="cs-CZ" sz="2400" dirty="0" smtClean="0"/>
              <a:t>):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1 µm, aktinová mikrofilamenta ukotvená do terminální sítě, jednotlivé, až stovky - kartáčový lem. 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b="1" dirty="0" err="1" smtClean="0"/>
              <a:t>Stereocilie</a:t>
            </a:r>
            <a:r>
              <a:rPr lang="cs-CZ" sz="2400" b="1" dirty="0" smtClean="0"/>
              <a:t> - nepohyblivé m.</a:t>
            </a:r>
          </a:p>
          <a:p>
            <a:pPr>
              <a:lnSpc>
                <a:spcPct val="100000"/>
              </a:lnSpc>
            </a:pPr>
            <a:r>
              <a:rPr lang="cs-CZ" sz="2400" b="1" dirty="0" smtClean="0"/>
              <a:t>Řasinky</a:t>
            </a:r>
            <a:r>
              <a:rPr lang="cs-CZ" sz="2400" dirty="0" smtClean="0"/>
              <a:t> (</a:t>
            </a:r>
            <a:r>
              <a:rPr lang="cs-CZ" sz="2400" dirty="0" err="1" smtClean="0"/>
              <a:t>kinocilie</a:t>
            </a:r>
            <a:r>
              <a:rPr lang="cs-CZ" sz="2400" dirty="0" smtClean="0"/>
              <a:t>):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až 10µm, bazální tělísko, </a:t>
            </a:r>
            <a:r>
              <a:rPr lang="cs-CZ" sz="2400" dirty="0" smtClean="0">
                <a:solidFill>
                  <a:srgbClr val="00B0F0"/>
                </a:solidFill>
              </a:rPr>
              <a:t>centrální dvojice mikrotubulů</a:t>
            </a:r>
            <a:r>
              <a:rPr lang="cs-CZ" sz="2400" dirty="0" smtClean="0"/>
              <a:t> a kolem </a:t>
            </a:r>
            <a:r>
              <a:rPr lang="cs-CZ" sz="2400" dirty="0" smtClean="0">
                <a:solidFill>
                  <a:srgbClr val="00B0F0"/>
                </a:solidFill>
              </a:rPr>
              <a:t>9 párů mikrotubulů </a:t>
            </a:r>
            <a:endParaRPr lang="cs-CZ" sz="2400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400" b="1" dirty="0" smtClean="0"/>
              <a:t>Bičíky – </a:t>
            </a:r>
            <a:r>
              <a:rPr lang="cs-CZ" sz="2400" dirty="0" smtClean="0"/>
              <a:t>delší, pohybují celou buňkou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solidFill>
                <a:srgbClr val="00B0F0"/>
              </a:solidFill>
            </a:endParaRPr>
          </a:p>
        </p:txBody>
      </p:sp>
      <p:pic>
        <p:nvPicPr>
          <p:cNvPr id="8" name="Picture 5" descr="řasinka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63" y="4791459"/>
            <a:ext cx="3257036" cy="20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ci.muni.cz/ptacek/HISTOLOGIE2_soubory/image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28" y="1406975"/>
            <a:ext cx="1891408" cy="22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452" y="282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Typy epitelů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42666" y="1353787"/>
            <a:ext cx="10515600" cy="5391397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funkce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cs-CZ" sz="2400" dirty="0" smtClean="0"/>
              <a:t>krycí a žlázové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uspořádání buněk</a:t>
            </a:r>
            <a:r>
              <a:rPr lang="cs-CZ" sz="2400" b="1" dirty="0" smtClean="0"/>
              <a:t>: </a:t>
            </a:r>
            <a:r>
              <a:rPr lang="cs-CZ" sz="2400" dirty="0" smtClean="0"/>
              <a:t>plošný (endotel), </a:t>
            </a:r>
            <a:r>
              <a:rPr lang="cs-CZ" sz="2400" dirty="0" err="1" smtClean="0"/>
              <a:t>trámčitý</a:t>
            </a:r>
            <a:r>
              <a:rPr lang="cs-CZ" sz="2400" dirty="0" smtClean="0"/>
              <a:t> (játra), retikulární (brzlík)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počtu vrstev: </a:t>
            </a:r>
            <a:r>
              <a:rPr lang="cs-CZ" sz="2400" dirty="0" smtClean="0"/>
              <a:t>jednovrstevný (žaludek, střevo) a </a:t>
            </a:r>
            <a:r>
              <a:rPr lang="cs-CZ" sz="2400" dirty="0" err="1" smtClean="0"/>
              <a:t>vrstevný</a:t>
            </a:r>
            <a:r>
              <a:rPr lang="cs-CZ" sz="2400" dirty="0" smtClean="0"/>
              <a:t> (pokožka, jícen)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tvaru buněk</a:t>
            </a:r>
            <a:r>
              <a:rPr lang="cs-CZ" sz="2400" b="1" dirty="0" smtClean="0"/>
              <a:t>: </a:t>
            </a:r>
            <a:r>
              <a:rPr lang="cs-CZ" sz="2400" dirty="0" smtClean="0"/>
              <a:t>dlaždicový (endotel), kubický (tubuly ledvin), cylindrický (střevo) 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funkce: </a:t>
            </a:r>
            <a:r>
              <a:rPr lang="cs-CZ" sz="2400" dirty="0" smtClean="0"/>
              <a:t>krycí (pokožka) a výstelkové (dutiny), resorpční (střevo), řasinkové (průdušnice), smyslové (čichový epitel), respirační (plicní alveoly), zárodečné (gonády), pigmentové (sítnice), žlázové (</a:t>
            </a:r>
            <a:r>
              <a:rPr lang="cs-CZ" sz="2400" dirty="0" err="1" smtClean="0"/>
              <a:t>endo</a:t>
            </a:r>
            <a:r>
              <a:rPr lang="cs-CZ" sz="2400" dirty="0" smtClean="0"/>
              <a:t> a exokrinní žlázy)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154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55113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4576764"/>
            <a:ext cx="4951413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27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Dlaždicový epitel – přepážka mezi plicními alveoly kočky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28910423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1118</Words>
  <Application>Microsoft Office PowerPoint</Application>
  <PresentationFormat>Širokoúhlá obrazovka</PresentationFormat>
  <Paragraphs>151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Motiv Office</vt:lpstr>
      <vt:lpstr>Výchozí návrh</vt:lpstr>
      <vt:lpstr>1_Výchozí návrh</vt:lpstr>
      <vt:lpstr>2_Výchozí návrh</vt:lpstr>
      <vt:lpstr>3_Výchozí návrh</vt:lpstr>
      <vt:lpstr>4_Výchozí návrh</vt:lpstr>
      <vt:lpstr>5_Výchozí návrh</vt:lpstr>
      <vt:lpstr>6_Výchozí návrh</vt:lpstr>
      <vt:lpstr>Prezentace aplikace PowerPoint</vt:lpstr>
      <vt:lpstr> </vt:lpstr>
      <vt:lpstr>                                        Epitelová tkáň</vt:lpstr>
      <vt:lpstr>Buněčné kontakty, mezib. komunikace</vt:lpstr>
      <vt:lpstr>Bazální strana buněk </vt:lpstr>
      <vt:lpstr>             Apikální strana </vt:lpstr>
      <vt:lpstr>Typy epitelů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5. zárodečné epitely – epitely gonád!  (např. varlat)</vt:lpstr>
      <vt:lpstr>5. pigmentové epitely – např. sítnice</vt:lpstr>
      <vt:lpstr>Žlázové epitely</vt:lpstr>
      <vt:lpstr>Žlázové epitely</vt:lpstr>
      <vt:lpstr>Prezentace aplikace PowerPoint</vt:lpstr>
      <vt:lpstr>Prezentace aplikace PowerPoint</vt:lpstr>
      <vt:lpstr>Prezentace aplikace PowerPoint</vt:lpstr>
      <vt:lpstr>Prezentace aplikace PowerPoint</vt:lpstr>
      <vt:lpstr>Použité zdroje: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Žákovská</cp:lastModifiedBy>
  <cp:revision>2</cp:revision>
  <dcterms:created xsi:type="dcterms:W3CDTF">2019-02-19T09:19:08Z</dcterms:created>
  <dcterms:modified xsi:type="dcterms:W3CDTF">2019-02-19T09:54:43Z</dcterms:modified>
</cp:coreProperties>
</file>