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7" r:id="rId3"/>
    <p:sldId id="319" r:id="rId4"/>
    <p:sldId id="318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48" r:id="rId24"/>
    <p:sldId id="349" r:id="rId25"/>
    <p:sldId id="338" r:id="rId26"/>
    <p:sldId id="339" r:id="rId27"/>
    <p:sldId id="341" r:id="rId28"/>
    <p:sldId id="340" r:id="rId29"/>
    <p:sldId id="342" r:id="rId30"/>
    <p:sldId id="346" r:id="rId31"/>
    <p:sldId id="347" r:id="rId32"/>
    <p:sldId id="343" r:id="rId33"/>
    <p:sldId id="345" r:id="rId34"/>
    <p:sldId id="344" r:id="rId35"/>
    <p:sldId id="350" r:id="rId36"/>
    <p:sldId id="351" r:id="rId37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0714" autoAdjust="0"/>
  </p:normalViewPr>
  <p:slideViewPr>
    <p:cSldViewPr snapToGrid="0">
      <p:cViewPr varScale="1">
        <p:scale>
          <a:sx n="105" d="100"/>
          <a:sy n="105" d="100"/>
        </p:scale>
        <p:origin x="1896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042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8.emf"/><Relationship Id="rId7" Type="http://schemas.openxmlformats.org/officeDocument/2006/relationships/image" Target="../media/image26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jpg"/><Relationship Id="rId4" Type="http://schemas.openxmlformats.org/officeDocument/2006/relationships/image" Target="../media/image5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br>
              <a:rPr lang="cs-CZ" alt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Dynamika</a:t>
            </a:r>
            <a:endParaRPr lang="cs-CZ" alt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Newtonovy pohybové zákony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Pokud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cs-CZ" sz="1800" dirty="0" smtClean="0"/>
                  <a:t>, </a:t>
                </a:r>
                <a:r>
                  <a:rPr lang="cs-CZ" sz="1800" dirty="0"/>
                  <a:t>je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𝒅𝒑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cs-CZ" sz="1800" dirty="0"/>
                  <a:t>a tedy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𝒌𝒐𝒏𝒔𝒕</m:t>
                        </m:r>
                      </m:e>
                    </m:acc>
                  </m:oMath>
                </a14:m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Jinak </a:t>
                </a:r>
                <a:r>
                  <a:rPr lang="cs-CZ" sz="1800" dirty="0"/>
                  <a:t>řečeno hmotný objekt v tomto případě </a:t>
                </a:r>
                <a:r>
                  <a:rPr lang="cs-CZ" sz="1800" dirty="0" smtClean="0"/>
                  <a:t>setrvává v </a:t>
                </a:r>
                <a:r>
                  <a:rPr lang="cs-CZ" sz="1800" dirty="0"/>
                  <a:t>klidu nebo v rovnoměrném přímočarém pohybu (</a:t>
                </a:r>
                <a:r>
                  <a:rPr lang="cs-CZ" sz="1800" dirty="0">
                    <a:solidFill>
                      <a:srgbClr val="00287D"/>
                    </a:solidFill>
                  </a:rPr>
                  <a:t>zákon setrvačnosti</a:t>
                </a:r>
                <a:r>
                  <a:rPr lang="cs-CZ" sz="1800" dirty="0" smtClean="0"/>
                  <a:t>).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/>
                  <a:t>Při působení více sil na těleso je musíme sčítat. Ale protože síla je</a:t>
                </a:r>
              </a:p>
              <a:p>
                <a:pPr marL="0" indent="0">
                  <a:buNone/>
                </a:pPr>
                <a:r>
                  <a:rPr lang="cs-CZ" sz="1800" dirty="0"/>
                  <a:t>vektorová veličina, </a:t>
                </a:r>
                <a:r>
                  <a:rPr lang="cs-CZ" sz="1800" b="1" dirty="0"/>
                  <a:t>musíme síly sčítat vektorovým součtem</a:t>
                </a:r>
                <a:r>
                  <a:rPr lang="cs-CZ" sz="1800" dirty="0" smtClean="0"/>
                  <a:t>.</a:t>
                </a:r>
              </a:p>
              <a:p>
                <a:pPr marL="0" indent="0">
                  <a:buNone/>
                </a:pPr>
                <a:endParaRPr lang="cs-CZ" sz="1800" b="1" dirty="0"/>
              </a:p>
              <a:p>
                <a:pPr marL="0" indent="0">
                  <a:buNone/>
                </a:pPr>
                <a:r>
                  <a:rPr lang="cs-CZ" sz="1800" b="1" dirty="0"/>
                  <a:t>	</a:t>
                </a:r>
                <a:r>
                  <a:rPr lang="cs-CZ" sz="1800" b="1" dirty="0" smtClean="0"/>
                  <a:t>	</a:t>
                </a:r>
              </a:p>
              <a:p>
                <a:pPr marL="0" indent="0">
                  <a:buNone/>
                </a:pPr>
                <a:endParaRPr lang="cs-CZ" sz="18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800" b="1" i="1" dirty="0" smtClean="0">
                  <a:latin typeface="Cambria Math" panose="02040503050406030204" pitchFamily="18" charset="0"/>
                </a:endParaRPr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 smtClean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 rotWithShape="0">
                <a:blip r:embed="rId2"/>
                <a:stretch>
                  <a:fillRect l="-1811" t="-10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856" y="3956711"/>
            <a:ext cx="1584748" cy="9782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055" y="4352325"/>
            <a:ext cx="3781865" cy="6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Newtonovy pohybové zákony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dirty="0" smtClean="0">
                    <a:solidFill>
                      <a:srgbClr val="00287D"/>
                    </a:solidFill>
                  </a:rPr>
                  <a:t>3. </a:t>
                </a:r>
                <a:r>
                  <a:rPr lang="cs-CZ" sz="1800" b="1" dirty="0">
                    <a:solidFill>
                      <a:srgbClr val="00287D"/>
                    </a:solidFill>
                  </a:rPr>
                  <a:t>Newtonův pohybový zákon – zákon </a:t>
                </a:r>
                <a:r>
                  <a:rPr lang="cs-CZ" sz="1800" b="1" dirty="0" smtClean="0">
                    <a:solidFill>
                      <a:srgbClr val="00287D"/>
                    </a:solidFill>
                  </a:rPr>
                  <a:t>akce a reakce</a:t>
                </a:r>
                <a:endParaRPr lang="cs-CZ" sz="1800" b="1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:r>
                  <a:rPr lang="cs-CZ" sz="1800" dirty="0" smtClean="0"/>
                  <a:t>Síla </a:t>
                </a:r>
                <a:r>
                  <a:rPr lang="cs-CZ" sz="1800" dirty="0"/>
                  <a:t>se projevuje </a:t>
                </a:r>
                <a:r>
                  <a:rPr lang="cs-CZ" sz="1800" dirty="0" smtClean="0"/>
                  <a:t>při vzájemném </a:t>
                </a:r>
                <a:r>
                  <a:rPr lang="cs-CZ" sz="1800" dirty="0"/>
                  <a:t>působení těles</a:t>
                </a:r>
                <a:r>
                  <a:rPr lang="cs-CZ" sz="1800" dirty="0" smtClean="0"/>
                  <a:t>.</a:t>
                </a:r>
              </a:p>
              <a:p>
                <a:pPr marL="685800" lvl="1"/>
                <a:r>
                  <a:rPr lang="cs-CZ" sz="1800" dirty="0"/>
                  <a:t>Síly, kterými na sebe působí dvě tělesa A </a:t>
                </a:r>
                <a:r>
                  <a:rPr lang="cs-CZ" sz="1800" dirty="0" err="1"/>
                  <a:t>a</a:t>
                </a:r>
                <a:r>
                  <a:rPr lang="cs-CZ" sz="1800" dirty="0"/>
                  <a:t> B jsou stejně veliké </a:t>
                </a:r>
                <a:r>
                  <a:rPr lang="cs-CZ" sz="1800" i="1" dirty="0"/>
                  <a:t>F</a:t>
                </a:r>
                <a:r>
                  <a:rPr lang="cs-CZ" sz="1800" i="1" baseline="-25000" dirty="0"/>
                  <a:t>A</a:t>
                </a:r>
                <a:r>
                  <a:rPr lang="cs-CZ" sz="1800" i="1" dirty="0"/>
                  <a:t> = F</a:t>
                </a:r>
                <a:r>
                  <a:rPr lang="cs-CZ" sz="1800" i="1" baseline="-25000" dirty="0"/>
                  <a:t>B</a:t>
                </a:r>
                <a:r>
                  <a:rPr lang="cs-CZ" sz="1800" dirty="0"/>
                  <a:t>.</a:t>
                </a:r>
              </a:p>
              <a:p>
                <a:pPr marL="685800" lvl="1"/>
                <a:r>
                  <a:rPr lang="cs-CZ" sz="1800" dirty="0" smtClean="0"/>
                  <a:t>Tyto </a:t>
                </a:r>
                <a:r>
                  <a:rPr lang="cs-CZ" sz="1800" dirty="0"/>
                  <a:t>síly jsou stejného směru, avšak opačné orientace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</m:e>
                    </m:acc>
                    <m:r>
                      <a:rPr lang="cs-CZ" sz="1800" b="1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</m:oMath>
                </a14:m>
                <a:r>
                  <a:rPr lang="cs-CZ" sz="1800" dirty="0"/>
                  <a:t> = </a:t>
                </a:r>
                <a14:m>
                  <m:oMath xmlns:m="http://schemas.openxmlformats.org/officeDocument/2006/math">
                    <m:r>
                      <a:rPr lang="cs-CZ" sz="18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</m:e>
                    </m:acc>
                    <m:r>
                      <a:rPr lang="cs-CZ" sz="1800" b="1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685800" lvl="1"/>
                <a:r>
                  <a:rPr lang="cs-CZ" sz="1800" dirty="0" smtClean="0"/>
                  <a:t>Obě </a:t>
                </a:r>
                <a:r>
                  <a:rPr lang="cs-CZ" sz="1800" dirty="0"/>
                  <a:t>síly současně vznikají a současně zanikají.</a:t>
                </a:r>
              </a:p>
              <a:p>
                <a:pPr marL="685800" lvl="1"/>
                <a:r>
                  <a:rPr lang="cs-CZ" sz="1800" dirty="0" smtClean="0"/>
                  <a:t>Každá </a:t>
                </a:r>
                <a:r>
                  <a:rPr lang="cs-CZ" sz="1800" dirty="0"/>
                  <a:t>z těchto sil působí na jiné těleso, proto se ve svém účinku neruší.</a:t>
                </a:r>
              </a:p>
              <a:p>
                <a:pPr marL="400050" lvl="1" indent="0">
                  <a:spcAft>
                    <a:spcPts val="600"/>
                  </a:spcAft>
                  <a:buNone/>
                </a:pPr>
                <a:r>
                  <a:rPr lang="cs-CZ" sz="1800" dirty="0" smtClean="0"/>
                  <a:t>Obecný tvar 3. Newtonova zákona </a:t>
                </a:r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 smtClean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r>
                  <a:rPr lang="cs-CZ" sz="1800" dirty="0"/>
                  <a:t>Nazveme-li jednu ze sil </a:t>
                </a:r>
                <a:r>
                  <a:rPr lang="cs-CZ" sz="1800" b="1" dirty="0"/>
                  <a:t>akce</a:t>
                </a:r>
                <a:r>
                  <a:rPr lang="cs-CZ" sz="1800" dirty="0"/>
                  <a:t> a druhou </a:t>
                </a:r>
                <a:r>
                  <a:rPr lang="cs-CZ" sz="1800" b="1" dirty="0"/>
                  <a:t>reakce</a:t>
                </a:r>
                <a:r>
                  <a:rPr lang="cs-CZ" sz="1800" dirty="0"/>
                  <a:t>, pak </a:t>
                </a:r>
                <a:r>
                  <a:rPr lang="cs-CZ" sz="1800" dirty="0" smtClean="0"/>
                  <a:t>lze napsat</a:t>
                </a:r>
                <a:r>
                  <a:rPr lang="cs-CZ" sz="1800" dirty="0"/>
                  <a:t>:</a:t>
                </a:r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 rotWithShape="0">
                <a:blip r:embed="rId2"/>
                <a:stretch>
                  <a:fillRect l="-1811" t="-2207" r="-755" b="-16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52491" y="4322855"/>
            <a:ext cx="786953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+mn-lt"/>
              </a:rPr>
              <a:t>Síly, kterými na sebe působí dvě tělesa jsou stejně veliké, stejného směru, </a:t>
            </a:r>
            <a:r>
              <a:rPr lang="cs-CZ" sz="1800" b="1" dirty="0" smtClean="0">
                <a:latin typeface="+mn-lt"/>
              </a:rPr>
              <a:t>opačné orientace </a:t>
            </a:r>
            <a:r>
              <a:rPr lang="cs-CZ" sz="1800" b="1" dirty="0">
                <a:latin typeface="+mn-lt"/>
              </a:rPr>
              <a:t>a vznikají a zanikají současně.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52491" y="5530111"/>
            <a:ext cx="786953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+mn-lt"/>
              </a:rPr>
              <a:t>Každá akce vyvolává stejně velkou reakci stejného směru, ale opačné </a:t>
            </a:r>
            <a:r>
              <a:rPr lang="cs-CZ" sz="1800" b="1" dirty="0" smtClean="0">
                <a:latin typeface="+mn-lt"/>
              </a:rPr>
              <a:t>orientace.</a:t>
            </a:r>
            <a:endParaRPr lang="cs-CZ" sz="1800" b="1" dirty="0">
              <a:latin typeface="+mn-lt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187" y="1731197"/>
            <a:ext cx="206672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Pohybové rovnice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rgbClr val="00287D"/>
                </a:solidFill>
              </a:rPr>
              <a:t>2. Newtonův pohybový zákon </a:t>
            </a:r>
            <a:r>
              <a:rPr lang="cs-CZ" sz="1800" dirty="0"/>
              <a:t>– </a:t>
            </a:r>
            <a:r>
              <a:rPr lang="cs-CZ" sz="1800" dirty="0" smtClean="0"/>
              <a:t>při působení více sil na těleso by měl zákon síly podobu</a:t>
            </a:r>
          </a:p>
          <a:p>
            <a:pPr marL="0" indent="0">
              <a:buNone/>
            </a:pPr>
            <a:r>
              <a:rPr lang="cs-CZ" sz="1800" dirty="0"/>
              <a:t>	</a:t>
            </a:r>
          </a:p>
          <a:p>
            <a:pPr marL="400050" lvl="1" indent="0">
              <a:buNone/>
            </a:pPr>
            <a:endParaRPr lang="cs-CZ" sz="1800" dirty="0" smtClean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 smtClean="0"/>
          </a:p>
          <a:p>
            <a:pPr marL="400050" lvl="1" indent="0">
              <a:buNone/>
            </a:pPr>
            <a:endParaRPr lang="cs-CZ" sz="1800" dirty="0" smtClean="0"/>
          </a:p>
          <a:p>
            <a:pPr marL="400050" lvl="1" indent="0">
              <a:buNone/>
            </a:pPr>
            <a:r>
              <a:rPr lang="cs-CZ" sz="1800" dirty="0" smtClean="0"/>
              <a:t>Pokud za síly dosadíme do 2. Newtonova zákona konkrétní síly, dostáváme </a:t>
            </a:r>
            <a:r>
              <a:rPr lang="cs-CZ" sz="1800" b="1" i="1" dirty="0" smtClean="0">
                <a:solidFill>
                  <a:srgbClr val="00287D"/>
                </a:solidFill>
              </a:rPr>
              <a:t>pohybovou rovnici</a:t>
            </a:r>
            <a:r>
              <a:rPr lang="cs-CZ" sz="1800" dirty="0" smtClean="0"/>
              <a:t>.</a:t>
            </a:r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buNone/>
            </a:pPr>
            <a:r>
              <a:rPr lang="cs-CZ" sz="1800" dirty="0" smtClean="0"/>
              <a:t>Vektorovou rovnici můžeme rozložit do různých směrů, pro jednotlivé složky, např.</a:t>
            </a:r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9589" y="3265264"/>
            <a:ext cx="786953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+mn-lt"/>
              </a:rPr>
              <a:t>Vektorový součet všech sil působících na těleso </a:t>
            </a:r>
            <a:r>
              <a:rPr lang="cs-CZ" sz="1800" b="1" dirty="0" smtClean="0">
                <a:latin typeface="+mn-lt"/>
              </a:rPr>
              <a:t>(</a:t>
            </a:r>
            <a:r>
              <a:rPr lang="cs-CZ" sz="1800" b="1" dirty="0" smtClean="0">
                <a:solidFill>
                  <a:srgbClr val="00287D"/>
                </a:solidFill>
                <a:latin typeface="+mn-lt"/>
              </a:rPr>
              <a:t>výslednice sil</a:t>
            </a:r>
            <a:r>
              <a:rPr lang="cs-CZ" sz="1800" b="1" dirty="0" smtClean="0">
                <a:latin typeface="+mn-lt"/>
              </a:rPr>
              <a:t>) způsobí </a:t>
            </a:r>
            <a:r>
              <a:rPr lang="cs-CZ" sz="1800" b="1" dirty="0">
                <a:latin typeface="+mn-lt"/>
              </a:rPr>
              <a:t>časovou změnu hybnosti </a:t>
            </a:r>
            <a:r>
              <a:rPr lang="cs-CZ" sz="1800" b="1" dirty="0" smtClean="0">
                <a:latin typeface="+mn-lt"/>
              </a:rPr>
              <a:t>tohoto tělesa.</a:t>
            </a:r>
            <a:endParaRPr lang="cs-CZ" sz="18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474858" y="2412836"/>
                <a:ext cx="2091302" cy="78047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</m:nary>
                      <m:r>
                        <a:rPr lang="cs-CZ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num>
                        <m:den>
                          <m:r>
                            <a:rPr lang="cs-CZ" sz="18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cs-CZ" sz="1800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858" y="2412836"/>
                <a:ext cx="2091302" cy="7804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889" y="5490933"/>
            <a:ext cx="4938301" cy="75746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528" y="200335"/>
            <a:ext cx="1237595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Pohybové rovnice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287D"/>
                    </a:solidFill>
                  </a:rPr>
                  <a:t>Šikmý vrh 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dirty="0" smtClean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/>
                  <a:t>– ve směru osy x: </a:t>
                </a:r>
                <a14:m>
                  <m:oMath xmlns:m="http://schemas.openxmlformats.org/officeDocument/2006/math">
                    <m:r>
                      <a:rPr lang="cs-CZ" b="0" i="0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kern="1200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0=</m:t>
                    </m:r>
                    <m:f>
                      <m:fPr>
                        <m:ctrlPr>
                          <a:rPr lang="cs-CZ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b="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kern="1200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cs-CZ" b="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cs-CZ" sz="1800" i="1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protože m ≠ 0 platí  </a:t>
                </a:r>
                <a14:m>
                  <m:oMath xmlns:m="http://schemas.openxmlformats.org/officeDocument/2006/math">
                    <m:r>
                      <a:rPr lang="cs-CZ" b="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0=</m:t>
                    </m:r>
                    <m:f>
                      <m:fPr>
                        <m:ctrlPr>
                          <a:rPr lang="cs-CZ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b="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b="0" i="1" kern="1200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cs-CZ" b="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sz="1800" dirty="0" smtClean="0"/>
                  <a:t>     tj. </a:t>
                </a:r>
                <a:r>
                  <a:rPr lang="cs-CZ" sz="1800" i="1" dirty="0" err="1" smtClean="0"/>
                  <a:t>v</a:t>
                </a:r>
                <a:r>
                  <a:rPr lang="cs-CZ" sz="1800" i="1" baseline="-25000" dirty="0" err="1" smtClean="0"/>
                  <a:t>x</a:t>
                </a:r>
                <a:r>
                  <a:rPr lang="cs-CZ" sz="1800" i="1" dirty="0" smtClean="0"/>
                  <a:t>=v</a:t>
                </a:r>
                <a:r>
                  <a:rPr lang="cs-CZ" sz="1800" i="1" baseline="-25000" dirty="0" smtClean="0"/>
                  <a:t>x0  </a:t>
                </a:r>
              </a:p>
              <a:p>
                <a:pPr marL="0" indent="0">
                  <a:buNone/>
                </a:pPr>
                <a:r>
                  <a:rPr lang="cs-CZ" sz="1800" i="1" dirty="0" smtClean="0"/>
                  <a:t>protože 			       pak	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 smtClean="0"/>
                  <a:t>Když v čase </a:t>
                </a:r>
                <a:r>
                  <a:rPr lang="cs-CZ" sz="1800" i="1" dirty="0" smtClean="0"/>
                  <a:t>t=0</a:t>
                </a:r>
                <a:r>
                  <a:rPr lang="cs-CZ" sz="1800" dirty="0" smtClean="0"/>
                  <a:t> je </a:t>
                </a:r>
                <a:r>
                  <a:rPr lang="cs-CZ" sz="1800" i="1" dirty="0" smtClean="0"/>
                  <a:t>x</a:t>
                </a:r>
                <a:r>
                  <a:rPr lang="cs-CZ" sz="1800" i="1" baseline="-25000" dirty="0" smtClean="0"/>
                  <a:t>0</a:t>
                </a:r>
                <a:r>
                  <a:rPr lang="cs-CZ" sz="1800" i="1" dirty="0" smtClean="0"/>
                  <a:t>=0</a:t>
                </a:r>
                <a:r>
                  <a:rPr lang="cs-CZ" sz="1800" dirty="0" smtClean="0"/>
                  <a:t>, a pokud úhel šikmého vrhu je </a:t>
                </a:r>
                <a:r>
                  <a:rPr lang="el-GR" sz="1800" i="1" dirty="0" smtClean="0"/>
                  <a:t>α</a:t>
                </a:r>
                <a:r>
                  <a:rPr lang="cs-CZ" sz="1800" dirty="0" smtClean="0"/>
                  <a:t> , tj. 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pak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</a:p>
              <a:p>
                <a:pPr marL="400050" lvl="1" indent="0">
                  <a:buNone/>
                </a:pPr>
                <a:endParaRPr lang="cs-CZ" sz="1800" dirty="0" smtClean="0"/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endParaRPr lang="cs-CZ" sz="1800" dirty="0" smtClean="0"/>
              </a:p>
              <a:p>
                <a:pPr marL="400050" lvl="1" indent="0">
                  <a:buNone/>
                </a:pPr>
                <a:endParaRPr lang="cs-CZ" sz="1800" dirty="0" smtClean="0"/>
              </a:p>
              <a:p>
                <a:pPr marL="400050" lvl="1" indent="0">
                  <a:buNone/>
                </a:pPr>
                <a:r>
                  <a:rPr lang="cs-CZ" sz="1800" dirty="0" smtClean="0"/>
                  <a:t>Pokud za síly dosadíme do 2. Newtonova zákona konkrétní síly, dostáváme </a:t>
                </a:r>
                <a:r>
                  <a:rPr lang="cs-CZ" sz="1800" b="1" i="1" dirty="0" smtClean="0">
                    <a:solidFill>
                      <a:srgbClr val="00287D"/>
                    </a:solidFill>
                  </a:rPr>
                  <a:t>pohybovou rovnici</a:t>
                </a:r>
                <a:r>
                  <a:rPr lang="cs-CZ" sz="1800" dirty="0" smtClean="0"/>
                  <a:t>.</a:t>
                </a:r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r>
                  <a:rPr lang="cs-CZ" sz="1800" dirty="0" smtClean="0"/>
                  <a:t>Vektorovou rovnici můžeme rozložit do různých směrů, pro jednotlivé složky, např.</a:t>
                </a:r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 rotWithShape="0">
                <a:blip r:embed="rId2"/>
                <a:stretch>
                  <a:fillRect l="-1811" t="-2207" r="-2340" b="-904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037" y="555700"/>
            <a:ext cx="3467450" cy="21694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924" y="4303971"/>
            <a:ext cx="2110725" cy="64783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036" y="4448487"/>
            <a:ext cx="1553175" cy="3588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8604" y="4951804"/>
            <a:ext cx="1632825" cy="27906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4924" y="5377117"/>
            <a:ext cx="1672650" cy="42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Pohybové rovnice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287D"/>
                    </a:solidFill>
                  </a:rPr>
                  <a:t>Šikmý vrh 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dirty="0" smtClean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/>
                  <a:t>– ve směru osy y: </a:t>
                </a:r>
                <a14:m>
                  <m:oMath xmlns:m="http://schemas.openxmlformats.org/officeDocument/2006/math">
                    <m:r>
                      <a:rPr lang="cs-CZ" b="0" i="0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kern="1200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b="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cs-CZ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b="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kern="1200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cs-CZ" b="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cs-CZ" sz="1800" i="1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protože m ≠ 0 platí  </a:t>
                </a:r>
                <a14:m>
                  <m:oMath xmlns:m="http://schemas.openxmlformats.org/officeDocument/2006/math">
                    <m:r>
                      <a:rPr lang="cs-CZ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cs-CZ" b="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b="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b="0" i="1" kern="1200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cs-CZ" b="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sz="1800" dirty="0" smtClean="0"/>
                  <a:t>     tj.		</a:t>
                </a:r>
                <a:endParaRPr lang="cs-CZ" sz="1800" i="1" baseline="-250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Když v čase </a:t>
                </a:r>
                <a:r>
                  <a:rPr lang="cs-CZ" sz="1800" i="1" dirty="0" smtClean="0"/>
                  <a:t>t=0</a:t>
                </a:r>
                <a:r>
                  <a:rPr lang="cs-CZ" sz="1800" dirty="0" smtClean="0"/>
                  <a:t> je </a:t>
                </a:r>
                <a:r>
                  <a:rPr lang="cs-CZ" sz="1800" i="1" dirty="0" smtClean="0"/>
                  <a:t>y</a:t>
                </a:r>
                <a:r>
                  <a:rPr lang="cs-CZ" sz="1800" i="1" baseline="-25000" dirty="0" smtClean="0"/>
                  <a:t>0</a:t>
                </a:r>
                <a:r>
                  <a:rPr lang="cs-CZ" sz="1800" i="1" dirty="0" smtClean="0"/>
                  <a:t>=0</a:t>
                </a:r>
                <a:r>
                  <a:rPr lang="cs-CZ" sz="1800" dirty="0" smtClean="0"/>
                  <a:t>, a pokud úhel šikmého vrhu je </a:t>
                </a:r>
                <a:r>
                  <a:rPr lang="el-GR" sz="1800" i="1" dirty="0" smtClean="0"/>
                  <a:t>α</a:t>
                </a:r>
                <a:r>
                  <a:rPr lang="cs-CZ" sz="1800" dirty="0" smtClean="0"/>
                  <a:t> , tj. 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pak			     a po další integraci 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Následně </a:t>
                </a:r>
                <a:r>
                  <a:rPr lang="cs-CZ" sz="1800" dirty="0"/>
                  <a:t>můžeme spočítat dobu výstupu, výšku výstupu, délku vrhu.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 b="-25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037" y="555700"/>
            <a:ext cx="3467450" cy="21694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104" y="3633673"/>
            <a:ext cx="2389500" cy="6179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604" y="4252471"/>
            <a:ext cx="1593000" cy="3189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917" y="4988320"/>
            <a:ext cx="677025" cy="28903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9942" y="4934778"/>
            <a:ext cx="1593000" cy="3388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900" y="4891203"/>
            <a:ext cx="2867400" cy="3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Tíhová síla a tíha tělesa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Volný </a:t>
                </a:r>
                <a:r>
                  <a:rPr lang="cs-CZ" sz="1800" dirty="0"/>
                  <a:t>pád je rovnoměrně zrychlený pohyb s konstantním zrychlením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endParaRPr lang="cs-CZ" sz="1800" b="1" i="1" dirty="0"/>
              </a:p>
              <a:p>
                <a:pPr marL="0" indent="0">
                  <a:buNone/>
                </a:pPr>
                <a:r>
                  <a:rPr lang="cs-CZ" sz="1800" dirty="0"/>
                  <a:t>nazývaným </a:t>
                </a:r>
                <a:r>
                  <a:rPr lang="cs-CZ" sz="1800" b="1" dirty="0"/>
                  <a:t>tíhové zrychlení</a:t>
                </a:r>
                <a:r>
                  <a:rPr lang="cs-CZ" sz="18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Vynásobíme-li </a:t>
                </a:r>
                <a:r>
                  <a:rPr lang="cs-CZ" sz="1800" dirty="0"/>
                  <a:t>tíhové 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cs-CZ" sz="1800" i="1" dirty="0"/>
                  <a:t> </a:t>
                </a:r>
                <a:r>
                  <a:rPr lang="cs-CZ" sz="1800" dirty="0"/>
                  <a:t>hmotností </a:t>
                </a:r>
                <a:r>
                  <a:rPr lang="cs-CZ" sz="1800" b="1" i="1" dirty="0"/>
                  <a:t>m</a:t>
                </a:r>
                <a:r>
                  <a:rPr lang="cs-CZ" sz="1800" i="1" dirty="0"/>
                  <a:t> </a:t>
                </a:r>
                <a:r>
                  <a:rPr lang="cs-CZ" sz="1800" dirty="0"/>
                  <a:t>tělesa, dostaneme podle druhého </a:t>
                </a:r>
                <a:r>
                  <a:rPr lang="cs-CZ" sz="1800" dirty="0" smtClean="0"/>
                  <a:t>Newtonova pohybového </a:t>
                </a:r>
                <a:r>
                  <a:rPr lang="cs-CZ" sz="1800" dirty="0"/>
                  <a:t>zákona sílu, která způsobuje volný pád tohoto </a:t>
                </a:r>
                <a:r>
                  <a:rPr lang="cs-CZ" sz="1800" dirty="0" smtClean="0"/>
                  <a:t>tělesa</a:t>
                </a:r>
                <a:r>
                  <a:rPr lang="cs-CZ" sz="1800" dirty="0"/>
                  <a:t>. Tato síla se nazývá </a:t>
                </a:r>
                <a:r>
                  <a:rPr lang="cs-CZ" sz="1800" b="1" dirty="0" smtClean="0"/>
                  <a:t>tíhová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cs-CZ" sz="1050" b="1" i="1" dirty="0"/>
                  <a:t> </a:t>
                </a:r>
                <a:r>
                  <a:rPr lang="cs-CZ" sz="1800" dirty="0"/>
                  <a:t>a její velikost je dána vztahem:</a:t>
                </a:r>
              </a:p>
              <a:p>
                <a:r>
                  <a:rPr lang="cs-CZ" sz="1800" i="1" dirty="0" err="1" smtClean="0"/>
                  <a:t>F</a:t>
                </a:r>
                <a:r>
                  <a:rPr lang="cs-CZ" sz="1050" i="1" dirty="0" err="1" smtClean="0"/>
                  <a:t>g</a:t>
                </a:r>
                <a:r>
                  <a:rPr lang="cs-CZ" sz="1050" i="1" dirty="0" smtClean="0"/>
                  <a:t> </a:t>
                </a:r>
                <a:r>
                  <a:rPr lang="cs-CZ" sz="1800" i="1" dirty="0"/>
                  <a:t>= m g</a:t>
                </a:r>
              </a:p>
              <a:p>
                <a:r>
                  <a:rPr lang="cs-CZ" sz="1800" dirty="0"/>
                  <a:t>Tíhová síla má vždy směr svisle </a:t>
                </a:r>
                <a:r>
                  <a:rPr lang="cs-CZ" sz="1800" dirty="0" smtClean="0"/>
                  <a:t>dolů.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 smtClean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400" dirty="0" smtClean="0"/>
                  <a:t>Na </a:t>
                </a:r>
                <a:r>
                  <a:rPr lang="cs-CZ" sz="1400" dirty="0"/>
                  <a:t>Měsíci působí na astronauta tíhová síla </a:t>
                </a:r>
                <a:r>
                  <a:rPr lang="cs-CZ" sz="1400" dirty="0" smtClean="0"/>
                  <a:t>6 krát </a:t>
                </a:r>
                <a:r>
                  <a:rPr lang="cs-CZ" sz="1400" dirty="0"/>
                  <a:t>menší než na Zemi. Je to dáno tíhovým zrychlením na Měsíci, které je 6 krát </a:t>
                </a:r>
                <a:r>
                  <a:rPr lang="cs-CZ" sz="1400" dirty="0" smtClean="0"/>
                  <a:t>menší.</a:t>
                </a:r>
                <a:endParaRPr lang="cs-CZ" sz="1400" i="1" dirty="0" smtClean="0"/>
              </a:p>
              <a:p>
                <a:pPr marL="0" indent="0">
                  <a:buNone/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 r="-21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036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Tíhová síla a tíha tělesa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Volný </a:t>
                </a:r>
                <a:r>
                  <a:rPr lang="cs-CZ" sz="1800" dirty="0"/>
                  <a:t>pád je rovnoměrně zrychlený pohyb s konstantním zrychlením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endParaRPr lang="cs-CZ" sz="1800" b="1" i="1" dirty="0"/>
              </a:p>
              <a:p>
                <a:pPr marL="0" indent="0">
                  <a:buNone/>
                </a:pPr>
                <a:r>
                  <a:rPr lang="cs-CZ" sz="1800" dirty="0"/>
                  <a:t>nazývaným </a:t>
                </a:r>
                <a:r>
                  <a:rPr lang="cs-CZ" sz="1800" b="1" dirty="0"/>
                  <a:t>tíhové zrychlení</a:t>
                </a:r>
                <a:r>
                  <a:rPr lang="cs-CZ" sz="18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Vynásobíme-li </a:t>
                </a:r>
                <a:r>
                  <a:rPr lang="cs-CZ" sz="1800" dirty="0"/>
                  <a:t>tíhové 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cs-CZ" sz="1800" i="1" dirty="0"/>
                  <a:t> </a:t>
                </a:r>
                <a:r>
                  <a:rPr lang="cs-CZ" sz="1800" dirty="0"/>
                  <a:t>hmotností </a:t>
                </a:r>
                <a:r>
                  <a:rPr lang="cs-CZ" sz="1800" b="1" i="1" dirty="0"/>
                  <a:t>m</a:t>
                </a:r>
                <a:r>
                  <a:rPr lang="cs-CZ" sz="1800" i="1" dirty="0"/>
                  <a:t> </a:t>
                </a:r>
                <a:r>
                  <a:rPr lang="cs-CZ" sz="1800" dirty="0"/>
                  <a:t>tělesa, dostaneme podle druhého </a:t>
                </a:r>
                <a:r>
                  <a:rPr lang="cs-CZ" sz="1800" dirty="0" smtClean="0"/>
                  <a:t>Newtonova pohybového </a:t>
                </a:r>
                <a:r>
                  <a:rPr lang="cs-CZ" sz="1800" dirty="0"/>
                  <a:t>zákona sílu, která způsobuje volný pád tohoto </a:t>
                </a:r>
                <a:r>
                  <a:rPr lang="cs-CZ" sz="1800" dirty="0" smtClean="0"/>
                  <a:t>tělesa</a:t>
                </a:r>
                <a:r>
                  <a:rPr lang="cs-CZ" sz="1800" dirty="0"/>
                  <a:t>. Tato síla se nazývá </a:t>
                </a:r>
                <a:r>
                  <a:rPr lang="cs-CZ" sz="1800" b="1" dirty="0" smtClean="0"/>
                  <a:t>tíhová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cs-CZ" sz="1050" b="1" i="1" dirty="0"/>
                  <a:t> </a:t>
                </a:r>
                <a:r>
                  <a:rPr lang="cs-CZ" sz="1800" dirty="0"/>
                  <a:t>a její velikost je dána vztahem:</a:t>
                </a:r>
              </a:p>
              <a:p>
                <a:r>
                  <a:rPr lang="cs-CZ" sz="1800" i="1" dirty="0"/>
                  <a:t>F</a:t>
                </a:r>
                <a:r>
                  <a:rPr lang="cs-CZ" sz="1050" i="1" dirty="0"/>
                  <a:t>G </a:t>
                </a:r>
                <a:r>
                  <a:rPr lang="cs-CZ" sz="1800" i="1" dirty="0"/>
                  <a:t>= m g</a:t>
                </a:r>
              </a:p>
              <a:p>
                <a:r>
                  <a:rPr lang="cs-CZ" sz="1800" dirty="0"/>
                  <a:t>Tíhová síla má vždy směr svisle </a:t>
                </a:r>
                <a:r>
                  <a:rPr lang="cs-CZ" sz="1800" dirty="0" smtClean="0"/>
                  <a:t>dolů.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 smtClean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400" dirty="0" smtClean="0"/>
                  <a:t>Na </a:t>
                </a:r>
                <a:r>
                  <a:rPr lang="cs-CZ" sz="1400" dirty="0"/>
                  <a:t>Měsíci působí na astronauta tíhová síla </a:t>
                </a:r>
                <a:r>
                  <a:rPr lang="cs-CZ" sz="1400" dirty="0" smtClean="0"/>
                  <a:t>6 krát </a:t>
                </a:r>
                <a:r>
                  <a:rPr lang="cs-CZ" sz="1400" dirty="0"/>
                  <a:t>menší než na Zemi. Je to dáno tíhovým zrychlením na Měsíci, které je 6 krát </a:t>
                </a:r>
                <a:r>
                  <a:rPr lang="cs-CZ" sz="1400" dirty="0" smtClean="0"/>
                  <a:t>menší.</a:t>
                </a:r>
              </a:p>
              <a:p>
                <a:pPr marL="0" indent="0">
                  <a:buNone/>
                </a:pPr>
                <a:endParaRPr lang="cs-CZ" sz="1400" i="1" dirty="0"/>
              </a:p>
              <a:p>
                <a:pPr marL="0" indent="0">
                  <a:buNone/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 r="-21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456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Tíhová síla a tíha tělesa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Tíhová síla nemá vždy na těleso účinek pohybový. 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Visíme-li </a:t>
                </a:r>
                <a:r>
                  <a:rPr lang="cs-CZ" sz="1800" dirty="0"/>
                  <a:t>na laně nebo stojíme na pevné zemi, pak na nás také působí tíhová síla. K pohybu však nedochází, </a:t>
                </a:r>
                <a:r>
                  <a:rPr lang="cs-CZ" sz="1800" dirty="0" smtClean="0"/>
                  <a:t>tíhová síla se projevuje </a:t>
                </a:r>
                <a:r>
                  <a:rPr lang="cs-CZ" sz="1800" dirty="0"/>
                  <a:t>v případě lana </a:t>
                </a:r>
                <a:r>
                  <a:rPr lang="cs-CZ" sz="1800" dirty="0" smtClean="0"/>
                  <a:t>tahem (na lano působí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tahová síla</a:t>
                </a:r>
                <a:r>
                  <a:rPr lang="cs-CZ" sz="1800" dirty="0" smtClean="0"/>
                  <a:t>), </a:t>
                </a:r>
                <a:r>
                  <a:rPr lang="cs-CZ" sz="1800" dirty="0"/>
                  <a:t>v druhém případě jako </a:t>
                </a:r>
                <a:r>
                  <a:rPr lang="cs-CZ" sz="1800" dirty="0" smtClean="0"/>
                  <a:t>tlak na podložku (na podložku působí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síla tlaková</a:t>
                </a:r>
                <a:r>
                  <a:rPr lang="cs-CZ" sz="1800" dirty="0" smtClean="0"/>
                  <a:t>).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 smtClean="0"/>
                  <a:t>Tíhovou </a:t>
                </a:r>
                <a:r>
                  <a:rPr lang="cs-CZ" sz="1800" dirty="0"/>
                  <a:t>sílu, kterou působí </a:t>
                </a:r>
                <a:r>
                  <a:rPr lang="cs-CZ" sz="1800" dirty="0" smtClean="0"/>
                  <a:t>nehybné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těleso </a:t>
                </a:r>
                <a:r>
                  <a:rPr lang="cs-CZ" sz="1800" dirty="0"/>
                  <a:t>na vodorovnou podložku </a:t>
                </a:r>
                <a:r>
                  <a:rPr lang="cs-CZ" sz="1800" dirty="0" smtClean="0"/>
                  <a:t>nebo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na </a:t>
                </a:r>
                <a:r>
                  <a:rPr lang="cs-CZ" sz="1800" dirty="0"/>
                  <a:t>svislý </a:t>
                </a:r>
                <a:r>
                  <a:rPr lang="cs-CZ" sz="1800" dirty="0" smtClean="0"/>
                  <a:t>závěs nazýváme </a:t>
                </a:r>
                <a:r>
                  <a:rPr lang="cs-CZ" sz="1800" b="1" dirty="0"/>
                  <a:t>tíhou tělesa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cs-CZ" sz="1800" i="1" dirty="0" smtClean="0"/>
                  <a:t>. </a:t>
                </a:r>
              </a:p>
              <a:p>
                <a:pPr marL="0" indent="0">
                  <a:buNone/>
                </a:pPr>
                <a:endParaRPr lang="cs-CZ" sz="1800" i="1" dirty="0" smtClean="0"/>
              </a:p>
              <a:p>
                <a:pPr marL="0" indent="0">
                  <a:buNone/>
                </a:pPr>
                <a:r>
                  <a:rPr lang="cs-CZ" sz="1800" i="1" dirty="0" smtClean="0"/>
                  <a:t>Je-li </a:t>
                </a:r>
                <a:r>
                  <a:rPr lang="cs-CZ" sz="1800" i="1" dirty="0"/>
                  <a:t>těleso v klidu, má tíha a tíhová síla stejný směr i stejnou velikost, tj. </a:t>
                </a:r>
                <a:endParaRPr lang="cs-CZ" sz="1800" i="1" dirty="0" smtClean="0"/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𝑮</m:t>
                        </m:r>
                      </m:e>
                    </m:acc>
                  </m:oMath>
                </a14:m>
                <a:r>
                  <a:rPr lang="cs-CZ" sz="18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</m:e>
                    </m:acc>
                    <m:r>
                      <a:rPr lang="cs-CZ" sz="1800" b="1" i="1" baseline="-25000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𝑮</m:t>
                    </m:r>
                  </m:oMath>
                </a14:m>
                <a:r>
                  <a:rPr lang="cs-CZ" sz="1800" dirty="0" smtClean="0"/>
                  <a:t> 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	a pro velikost   </a:t>
                </a:r>
                <a:r>
                  <a:rPr lang="cs-CZ" sz="1800" i="1" dirty="0" smtClean="0"/>
                  <a:t>G</a:t>
                </a:r>
                <a:r>
                  <a:rPr lang="cs-CZ" sz="1050" i="1" dirty="0" smtClean="0"/>
                  <a:t> </a:t>
                </a:r>
                <a:r>
                  <a:rPr lang="cs-CZ" sz="1800" i="1" dirty="0"/>
                  <a:t>= m </a:t>
                </a:r>
                <a:r>
                  <a:rPr lang="cs-CZ" sz="1800" i="1" dirty="0" smtClean="0"/>
                  <a:t>g</a:t>
                </a:r>
                <a:endParaRPr lang="cs-CZ" sz="18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 b="-17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179" y="3182112"/>
            <a:ext cx="1824485" cy="15507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664" y="3182112"/>
            <a:ext cx="1909246" cy="15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Odporové síly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287D"/>
                    </a:solidFill>
                  </a:rPr>
                  <a:t>Odporové síly</a:t>
                </a:r>
                <a:r>
                  <a:rPr lang="cs-CZ" sz="1800" dirty="0"/>
                  <a:t> působí </a:t>
                </a:r>
                <a:r>
                  <a:rPr lang="cs-CZ" sz="1800" b="1" dirty="0"/>
                  <a:t>proti směru </a:t>
                </a:r>
                <a:r>
                  <a:rPr lang="cs-CZ" sz="1800" dirty="0"/>
                  <a:t>pohybu tělesa a brzdí jeho pohyb. </a:t>
                </a: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/>
                  <a:t>Nejznámější odporové síly jsou třecí síla, odporová síla valivého odporu a</a:t>
                </a:r>
              </a:p>
              <a:p>
                <a:pPr marL="0" indent="0">
                  <a:buNone/>
                </a:pPr>
                <a:r>
                  <a:rPr lang="cs-CZ" sz="1800" dirty="0"/>
                  <a:t>odporová síla prostředí</a:t>
                </a:r>
                <a:r>
                  <a:rPr lang="cs-CZ" sz="1800" dirty="0" smtClean="0"/>
                  <a:t>.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/>
                  <a:t>Jestliže se těleso posouvá po povrchu jiného tělesa (podložky), dochází ke 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smykovému tření</a:t>
                </a:r>
                <a:r>
                  <a:rPr lang="cs-CZ" sz="1800" dirty="0"/>
                  <a:t>. Odporová síla, která pohyb brzdí se nazývá </a:t>
                </a:r>
                <a:r>
                  <a:rPr lang="cs-CZ" sz="1800" dirty="0">
                    <a:solidFill>
                      <a:srgbClr val="00287D"/>
                    </a:solidFill>
                  </a:rPr>
                  <a:t>třecí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/>
                  <a:t>a působí na stykové </a:t>
                </a:r>
                <a:r>
                  <a:rPr lang="cs-CZ" sz="1800" dirty="0" smtClean="0"/>
                  <a:t>ploše pohybujícího </a:t>
                </a:r>
                <a:r>
                  <a:rPr lang="cs-CZ" sz="1800" dirty="0"/>
                  <a:t>se tělesa a </a:t>
                </a:r>
                <a:r>
                  <a:rPr lang="cs-CZ" sz="1800" dirty="0" smtClean="0"/>
                  <a:t>podložky.</a:t>
                </a:r>
              </a:p>
              <a:p>
                <a:r>
                  <a:rPr lang="cs-CZ" sz="1800" dirty="0"/>
                  <a:t>hladké podložce posuneme </a:t>
                </a:r>
                <a:r>
                  <a:rPr lang="cs-CZ" sz="1800" dirty="0" smtClean="0"/>
                  <a:t>kvádr s menší silou </a:t>
                </a:r>
                <a:r>
                  <a:rPr lang="cs-CZ" sz="1800" dirty="0"/>
                  <a:t>než po </a:t>
                </a:r>
                <a:r>
                  <a:rPr lang="cs-CZ" sz="1800" dirty="0" smtClean="0"/>
                  <a:t>drsné</a:t>
                </a:r>
              </a:p>
              <a:p>
                <a:endParaRPr lang="cs-CZ" sz="1800" dirty="0" smtClean="0"/>
              </a:p>
              <a:p>
                <a:endParaRPr lang="cs-CZ" sz="1800" dirty="0"/>
              </a:p>
              <a:p>
                <a:endParaRPr lang="cs-CZ" sz="1800" dirty="0" smtClean="0"/>
              </a:p>
              <a:p>
                <a:r>
                  <a:rPr lang="cs-CZ" sz="1800" dirty="0" smtClean="0"/>
                  <a:t>nezáleží na velikosti třecích ploch</a:t>
                </a:r>
              </a:p>
              <a:p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 b="-18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65" y="4550278"/>
            <a:ext cx="2504151" cy="97217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593" y="4550278"/>
            <a:ext cx="2696175" cy="9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Odporové síly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r>
              <a:rPr lang="cs-CZ" sz="1800" dirty="0" smtClean="0"/>
              <a:t>záleží na hmotnosti taženého tělesa</a:t>
            </a:r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r>
              <a:rPr lang="cs-CZ" sz="1800" dirty="0" smtClean="0"/>
              <a:t>nezáleží na velikosti třecích ploch</a:t>
            </a:r>
          </a:p>
          <a:p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538" y="2340863"/>
            <a:ext cx="2468422" cy="15212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874" y="2017712"/>
            <a:ext cx="2733007" cy="258216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71" y="4702300"/>
            <a:ext cx="3134669" cy="177170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836" y="4923029"/>
            <a:ext cx="3504600" cy="174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000" b="1" dirty="0" smtClean="0"/>
              <a:t>Dynamika</a:t>
            </a:r>
            <a:r>
              <a:rPr lang="cs-CZ" sz="2000" dirty="0" smtClean="0"/>
              <a:t> 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algn="ctr"/>
            <a:r>
              <a:rPr lang="cs-CZ" sz="1800" dirty="0"/>
              <a:t>Dynamika vyšetřuje </a:t>
            </a:r>
            <a:r>
              <a:rPr lang="cs-CZ" sz="1800" dirty="0" smtClean="0"/>
              <a:t>příčiny pohybu.</a:t>
            </a:r>
            <a:endParaRPr lang="cs-CZ" sz="1800" dirty="0"/>
          </a:p>
          <a:p>
            <a:pPr algn="just"/>
            <a:endParaRPr lang="cs-CZ" sz="1800" dirty="0" smtClean="0"/>
          </a:p>
          <a:p>
            <a:pPr algn="just"/>
            <a:r>
              <a:rPr lang="cs-CZ" sz="1800" dirty="0" smtClean="0"/>
              <a:t>Při pohybu tělesa nemusí na něj působit žádná síla. </a:t>
            </a:r>
          </a:p>
          <a:p>
            <a:pPr algn="just"/>
            <a:r>
              <a:rPr lang="cs-CZ" sz="1800" dirty="0" smtClean="0"/>
              <a:t>Tělesa uvedená do pohybu se bez působení síly pohybují rovnoměrně přímočaře </a:t>
            </a:r>
            <a:r>
              <a:rPr lang="cs-CZ" sz="1800" dirty="0" smtClean="0">
                <a:solidFill>
                  <a:srgbClr val="00287D"/>
                </a:solidFill>
              </a:rPr>
              <a:t>setrvačností</a:t>
            </a:r>
            <a:r>
              <a:rPr lang="cs-CZ" sz="1800" dirty="0" smtClean="0"/>
              <a:t>. </a:t>
            </a:r>
          </a:p>
          <a:p>
            <a:pPr algn="just"/>
            <a:r>
              <a:rPr lang="cs-CZ" sz="1800" dirty="0" smtClean="0"/>
              <a:t>Pro uvedení z klidu do pohybu, při zrychlení, zpomalení, změně směru potřebujeme působit silou.</a:t>
            </a:r>
          </a:p>
          <a:p>
            <a:pPr algn="just"/>
            <a:endParaRPr lang="cs-CZ" sz="1800" b="1" dirty="0" smtClean="0"/>
          </a:p>
          <a:p>
            <a:pPr algn="just"/>
            <a:r>
              <a:rPr lang="cs-CZ" sz="1800" b="1" dirty="0" smtClean="0">
                <a:solidFill>
                  <a:srgbClr val="00287D"/>
                </a:solidFill>
              </a:rPr>
              <a:t>Síla </a:t>
            </a:r>
            <a:r>
              <a:rPr lang="cs-CZ" sz="1800" dirty="0">
                <a:solidFill>
                  <a:srgbClr val="00287D"/>
                </a:solidFill>
              </a:rPr>
              <a:t>není příčinou pohybu, ale </a:t>
            </a:r>
            <a:r>
              <a:rPr lang="cs-CZ" sz="1800" b="1" dirty="0">
                <a:solidFill>
                  <a:srgbClr val="00287D"/>
                </a:solidFill>
              </a:rPr>
              <a:t>způsobuje změnu pohybového </a:t>
            </a:r>
            <a:r>
              <a:rPr lang="cs-CZ" sz="1800" b="1" dirty="0" smtClean="0">
                <a:solidFill>
                  <a:srgbClr val="00287D"/>
                </a:solidFill>
              </a:rPr>
              <a:t>stavu.</a:t>
            </a:r>
            <a:endParaRPr lang="cs-CZ" sz="1800" b="1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Šipka dolů 5"/>
          <p:cNvSpPr/>
          <p:nvPr/>
        </p:nvSpPr>
        <p:spPr bwMode="auto">
          <a:xfrm>
            <a:off x="4363297" y="2487168"/>
            <a:ext cx="374904" cy="42976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Odporové síly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r>
              <a:rPr lang="cs-CZ" sz="1800" dirty="0" smtClean="0"/>
              <a:t>největší sílu musíme vynaložit do uvedení bedny </a:t>
            </a:r>
            <a:r>
              <a:rPr lang="cs-CZ" sz="1800" dirty="0" smtClean="0">
                <a:solidFill>
                  <a:srgbClr val="00287D"/>
                </a:solidFill>
              </a:rPr>
              <a:t>do pohybu.</a:t>
            </a:r>
          </a:p>
          <a:p>
            <a:endParaRPr lang="cs-CZ" sz="1800" dirty="0" smtClean="0"/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287D"/>
                </a:solidFill>
              </a:rPr>
              <a:t>Třecí síla</a:t>
            </a:r>
            <a:r>
              <a:rPr lang="cs-CZ" sz="1800" dirty="0" smtClean="0"/>
              <a:t> </a:t>
            </a:r>
            <a:r>
              <a:rPr lang="cs-CZ" sz="1800" b="1" i="1" dirty="0" smtClean="0">
                <a:solidFill>
                  <a:srgbClr val="00287D"/>
                </a:solidFill>
              </a:rPr>
              <a:t>F</a:t>
            </a:r>
            <a:r>
              <a:rPr lang="cs-CZ" sz="1800" b="1" i="1" baseline="-25000" dirty="0" smtClean="0">
                <a:solidFill>
                  <a:srgbClr val="00287D"/>
                </a:solidFill>
              </a:rPr>
              <a:t>t </a:t>
            </a:r>
            <a:r>
              <a:rPr lang="cs-CZ" sz="1800" dirty="0" smtClean="0"/>
              <a:t>je přímo úměrná </a:t>
            </a:r>
            <a:r>
              <a:rPr lang="cs-CZ" sz="1800" dirty="0" smtClean="0">
                <a:solidFill>
                  <a:srgbClr val="00287D"/>
                </a:solidFill>
              </a:rPr>
              <a:t>tlakové síle </a:t>
            </a:r>
            <a:r>
              <a:rPr lang="cs-CZ" sz="1800" b="1" i="1" dirty="0" err="1" smtClean="0">
                <a:solidFill>
                  <a:srgbClr val="00287D"/>
                </a:solidFill>
              </a:rPr>
              <a:t>F</a:t>
            </a:r>
            <a:r>
              <a:rPr lang="cs-CZ" sz="1800" b="1" i="1" baseline="-25000" dirty="0" err="1" smtClean="0">
                <a:solidFill>
                  <a:srgbClr val="00287D"/>
                </a:solidFill>
              </a:rPr>
              <a:t>n</a:t>
            </a:r>
            <a:r>
              <a:rPr lang="cs-CZ" sz="1800" dirty="0" smtClean="0"/>
              <a:t>, kterou působí těleso kolmo na podložku.</a:t>
            </a:r>
          </a:p>
          <a:p>
            <a:pPr marL="0" indent="0">
              <a:buNone/>
            </a:pPr>
            <a:r>
              <a:rPr lang="cs-CZ" sz="1800" dirty="0" smtClean="0"/>
              <a:t>Konstantou úměrnosti je </a:t>
            </a:r>
            <a:r>
              <a:rPr lang="cs-CZ" sz="1800" dirty="0" smtClean="0">
                <a:solidFill>
                  <a:srgbClr val="00287D"/>
                </a:solidFill>
              </a:rPr>
              <a:t>součinitel smykového tření </a:t>
            </a:r>
            <a:r>
              <a:rPr lang="cs-CZ" sz="1800" i="1" dirty="0" smtClean="0">
                <a:solidFill>
                  <a:srgbClr val="00287D"/>
                </a:solidFill>
              </a:rPr>
              <a:t>f</a:t>
            </a:r>
            <a:r>
              <a:rPr lang="cs-CZ" sz="1800" dirty="0" smtClean="0"/>
              <a:t>.</a:t>
            </a:r>
          </a:p>
          <a:p>
            <a:pPr marL="400050" lvl="1" indent="0">
              <a:buNone/>
            </a:pPr>
            <a:r>
              <a:rPr lang="cs-CZ" sz="1800" dirty="0"/>
              <a:t>Součinitel (nebo koeficient) smykového tření je bezrozměrné číslo. </a:t>
            </a:r>
            <a:endParaRPr lang="cs-CZ" sz="1800" dirty="0" smtClean="0"/>
          </a:p>
          <a:p>
            <a:pPr marL="400050" lvl="1" indent="0">
              <a:buNone/>
            </a:pPr>
            <a:r>
              <a:rPr lang="cs-CZ" sz="1800" dirty="0" smtClean="0"/>
              <a:t>V </a:t>
            </a:r>
            <a:r>
              <a:rPr lang="cs-CZ" sz="1800" dirty="0"/>
              <a:t>tabulkách se </a:t>
            </a:r>
            <a:r>
              <a:rPr lang="cs-CZ" sz="1800" dirty="0" smtClean="0"/>
              <a:t>udává vždy </a:t>
            </a:r>
            <a:r>
              <a:rPr lang="cs-CZ" sz="1800" dirty="0"/>
              <a:t>pro dvojici materiálů, které se po sobě posouvají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i="1" dirty="0" smtClean="0">
                <a:solidFill>
                  <a:srgbClr val="00287D"/>
                </a:solidFill>
              </a:rPr>
              <a:t>	</a:t>
            </a:r>
            <a:r>
              <a:rPr lang="cs-CZ" sz="1800" i="1" dirty="0" err="1" smtClean="0">
                <a:solidFill>
                  <a:srgbClr val="00287D"/>
                </a:solidFill>
              </a:rPr>
              <a:t>F</a:t>
            </a:r>
            <a:r>
              <a:rPr lang="cs-CZ" sz="1800" i="1" baseline="-25000" dirty="0" err="1" smtClean="0">
                <a:solidFill>
                  <a:srgbClr val="00287D"/>
                </a:solidFill>
              </a:rPr>
              <a:t>n</a:t>
            </a:r>
            <a:r>
              <a:rPr lang="cs-CZ" sz="1800" i="1" dirty="0" smtClean="0">
                <a:solidFill>
                  <a:srgbClr val="00287D"/>
                </a:solidFill>
              </a:rPr>
              <a:t>=f </a:t>
            </a:r>
            <a:r>
              <a:rPr lang="cs-CZ" sz="1800" i="1" dirty="0" err="1" smtClean="0">
                <a:solidFill>
                  <a:srgbClr val="00287D"/>
                </a:solidFill>
              </a:rPr>
              <a:t>F</a:t>
            </a:r>
            <a:r>
              <a:rPr lang="cs-CZ" sz="1800" i="1" baseline="-25000" dirty="0" err="1" smtClean="0">
                <a:solidFill>
                  <a:srgbClr val="00287D"/>
                </a:solidFill>
              </a:rPr>
              <a:t>n</a:t>
            </a:r>
            <a:endParaRPr lang="cs-CZ" sz="1800" i="1" baseline="-25000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b="1" dirty="0" smtClean="0"/>
              <a:t>Velikost třecí </a:t>
            </a:r>
            <a:r>
              <a:rPr lang="cs-CZ" sz="1800" b="1" dirty="0"/>
              <a:t>síly nezávisí na velikosti stykových ploch</a:t>
            </a:r>
            <a:r>
              <a:rPr lang="cs-CZ" sz="1800" dirty="0"/>
              <a:t>.</a:t>
            </a:r>
          </a:p>
          <a:p>
            <a:r>
              <a:rPr lang="cs-CZ" sz="1800" b="1" dirty="0" smtClean="0"/>
              <a:t>Klidová třecí </a:t>
            </a:r>
            <a:r>
              <a:rPr lang="cs-CZ" sz="1800" b="1" dirty="0"/>
              <a:t>síla je </a:t>
            </a:r>
            <a:r>
              <a:rPr lang="cs-CZ" sz="1800" b="1" dirty="0" smtClean="0"/>
              <a:t>větší</a:t>
            </a:r>
            <a:r>
              <a:rPr lang="cs-CZ" sz="1800" b="1" dirty="0"/>
              <a:t>, než </a:t>
            </a:r>
            <a:r>
              <a:rPr lang="cs-CZ" sz="1800" b="1" dirty="0" smtClean="0"/>
              <a:t>třecí </a:t>
            </a:r>
            <a:r>
              <a:rPr lang="cs-CZ" sz="1800" b="1" dirty="0"/>
              <a:t>síla </a:t>
            </a:r>
            <a:r>
              <a:rPr lang="cs-CZ" sz="1800" b="1" dirty="0" smtClean="0"/>
              <a:t>působící p</a:t>
            </a:r>
            <a:r>
              <a:rPr lang="cs-CZ" sz="1800" dirty="0"/>
              <a:t>ř</a:t>
            </a:r>
            <a:r>
              <a:rPr lang="cs-CZ" sz="1800" b="1" dirty="0" smtClean="0"/>
              <a:t>i </a:t>
            </a:r>
            <a:r>
              <a:rPr lang="cs-CZ" sz="1800" b="1" dirty="0"/>
              <a:t>pohybu.</a:t>
            </a:r>
            <a:endParaRPr lang="cs-CZ" sz="1800" dirty="0" smtClean="0"/>
          </a:p>
          <a:p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468" y="122594"/>
            <a:ext cx="1692108" cy="177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247" y="0"/>
            <a:ext cx="5501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Odporové síly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O </a:t>
                </a:r>
                <a:r>
                  <a:rPr lang="cs-CZ" sz="1800" b="1" dirty="0">
                    <a:solidFill>
                      <a:srgbClr val="00287D"/>
                    </a:solidFill>
                  </a:rPr>
                  <a:t>valivém </a:t>
                </a:r>
                <a:r>
                  <a:rPr lang="cs-CZ" sz="1800" b="1" dirty="0" smtClean="0">
                    <a:solidFill>
                      <a:srgbClr val="00287D"/>
                    </a:solidFill>
                  </a:rPr>
                  <a:t>odporu </a:t>
                </a:r>
                <a:r>
                  <a:rPr lang="cs-CZ" sz="1800" dirty="0" smtClean="0"/>
                  <a:t>mluvíme </a:t>
                </a:r>
                <a:r>
                  <a:rPr lang="cs-CZ" sz="1800" dirty="0"/>
                  <a:t>tehdy, jestliže se </a:t>
                </a:r>
                <a:r>
                  <a:rPr lang="cs-CZ" sz="1800" dirty="0" smtClean="0"/>
                  <a:t>těleso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 s </a:t>
                </a:r>
                <a:r>
                  <a:rPr lang="cs-CZ" sz="1800" dirty="0"/>
                  <a:t>kruhovým </a:t>
                </a:r>
                <a:r>
                  <a:rPr lang="cs-CZ" sz="1800" dirty="0" smtClean="0"/>
                  <a:t>průřezem) valí </a:t>
                </a:r>
                <a:r>
                  <a:rPr lang="cs-CZ" sz="1800" dirty="0"/>
                  <a:t>po pevné podložce</a:t>
                </a:r>
                <a:r>
                  <a:rPr lang="cs-CZ" sz="1800" dirty="0" smtClean="0"/>
                  <a:t>.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400" dirty="0"/>
                  <a:t>Při </a:t>
                </a:r>
                <a:r>
                  <a:rPr lang="cs-CZ" sz="1400" dirty="0" smtClean="0"/>
                  <a:t>tomto pohybu </a:t>
                </a:r>
                <a:r>
                  <a:rPr lang="cs-CZ" sz="1400" dirty="0"/>
                  <a:t>dochází ke stlačování a deformaci </a:t>
                </a:r>
                <a:r>
                  <a:rPr lang="cs-CZ" sz="1400" dirty="0" smtClean="0"/>
                  <a:t>podložky před </a:t>
                </a:r>
                <a:r>
                  <a:rPr lang="cs-CZ" sz="1400" dirty="0"/>
                  <a:t>valícím se tělesem, někdy i k </a:t>
                </a:r>
                <a:r>
                  <a:rPr lang="cs-CZ" sz="1400" dirty="0" smtClean="0"/>
                  <a:t>deformaci samotného </a:t>
                </a:r>
                <a:r>
                  <a:rPr lang="cs-CZ" sz="1400" dirty="0"/>
                  <a:t>tělesa. Většinou tyto </a:t>
                </a:r>
                <a:r>
                  <a:rPr lang="cs-CZ" sz="1400" dirty="0" smtClean="0"/>
                  <a:t>deformace nepozorujeme</a:t>
                </a:r>
                <a:r>
                  <a:rPr lang="cs-CZ" sz="1400" dirty="0"/>
                  <a:t>. Příčinou tohoto jevu je zase </a:t>
                </a:r>
                <a:r>
                  <a:rPr lang="cs-CZ" sz="1400" dirty="0" smtClean="0"/>
                  <a:t>kolmá tlaková </a:t>
                </a:r>
                <a:r>
                  <a:rPr lang="cs-CZ" sz="1400" dirty="0"/>
                  <a:t>síla </a:t>
                </a:r>
                <a:r>
                  <a:rPr lang="cs-CZ" sz="1400" i="1" dirty="0" err="1"/>
                  <a:t>F</a:t>
                </a:r>
                <a:r>
                  <a:rPr lang="cs-CZ" sz="1400" i="1" baseline="-25000" dirty="0" err="1"/>
                  <a:t>n</a:t>
                </a:r>
                <a:r>
                  <a:rPr lang="cs-CZ" sz="1400" dirty="0"/>
                  <a:t> .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1800" dirty="0" smtClean="0">
                    <a:solidFill>
                      <a:schemeClr val="tx1"/>
                    </a:solidFill>
                  </a:rPr>
                  <a:t>ξ</a:t>
                </a:r>
                <a14:m>
                  <m:oMath xmlns:m="http://schemas.openxmlformats.org/officeDocument/2006/math">
                    <m:r>
                      <a:rPr lang="cs-CZ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cs-CZ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cs-CZ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Odporová síla valivého odporu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F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v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/>
                  <a:t>je přímo úměrná kolmé tlakové síle </a:t>
                </a:r>
                <a:r>
                  <a:rPr lang="cs-CZ" sz="1800" i="1" dirty="0" err="1"/>
                  <a:t>F</a:t>
                </a:r>
                <a:r>
                  <a:rPr lang="cs-CZ" sz="1800" i="1" baseline="-25000" dirty="0" err="1"/>
                  <a:t>n</a:t>
                </a:r>
                <a:r>
                  <a:rPr lang="cs-CZ" sz="1800" dirty="0"/>
                  <a:t> působící </a:t>
                </a:r>
                <a:r>
                  <a:rPr lang="cs-CZ" sz="1800" dirty="0" smtClean="0"/>
                  <a:t>na podložku </a:t>
                </a:r>
                <a:r>
                  <a:rPr lang="cs-CZ" sz="1800" dirty="0"/>
                  <a:t>a nepřímo úměrná poloměru </a:t>
                </a:r>
                <a:r>
                  <a:rPr lang="cs-CZ" sz="1800" i="1" dirty="0"/>
                  <a:t>R</a:t>
                </a:r>
                <a:r>
                  <a:rPr lang="cs-CZ" sz="1800" dirty="0"/>
                  <a:t> tělesa. Konstantou úměrnosti je </a:t>
                </a:r>
                <a:r>
                  <a:rPr lang="cs-CZ" sz="1800" dirty="0">
                    <a:solidFill>
                      <a:srgbClr val="00287D"/>
                    </a:solidFill>
                  </a:rPr>
                  <a:t>rameno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valivého odporu </a:t>
                </a:r>
                <a:r>
                  <a:rPr lang="el-GR" sz="1800" dirty="0" smtClean="0">
                    <a:solidFill>
                      <a:srgbClr val="00287D"/>
                    </a:solidFill>
                  </a:rPr>
                  <a:t>ξ</a:t>
                </a:r>
                <a:r>
                  <a:rPr lang="cs-CZ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cs-CZ" sz="1400" dirty="0" smtClean="0"/>
                  <a:t>Rameno </a:t>
                </a:r>
                <a:r>
                  <a:rPr lang="cs-CZ" sz="1400" dirty="0"/>
                  <a:t>valivého odporu (dříve se používal </a:t>
                </a:r>
                <a:r>
                  <a:rPr lang="cs-CZ" sz="1400" dirty="0" smtClean="0"/>
                  <a:t>název </a:t>
                </a:r>
                <a:r>
                  <a:rPr lang="cs-CZ" sz="1400" dirty="0"/>
                  <a:t>součinitel valivého tření) </a:t>
                </a:r>
                <a:r>
                  <a:rPr lang="cs-CZ" sz="1400" dirty="0" smtClean="0"/>
                  <a:t>se vyjadřuje </a:t>
                </a:r>
                <a:r>
                  <a:rPr lang="cs-CZ" sz="1400" dirty="0"/>
                  <a:t>v metrech. </a:t>
                </a:r>
                <a:endParaRPr lang="cs-CZ" sz="14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715" y="173655"/>
            <a:ext cx="2270025" cy="25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62810"/>
                <a:ext cx="8082321" cy="384421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				Soustava S se pohybuje vůči soustavě S´ 				rychlostí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cs-CZ" sz="1800" dirty="0" smtClean="0"/>
                  <a:t> . pro bod A platí: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800" dirty="0" smtClean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acc>
                  </m:oMath>
                </a14:m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b="1" dirty="0" smtClean="0">
                    <a:solidFill>
                      <a:srgbClr val="00287D"/>
                    </a:solidFill>
                  </a:rPr>
                  <a:t>			</a:t>
                </a:r>
                <a:r>
                  <a:rPr lang="cs-CZ" sz="1800" dirty="0"/>
                  <a:t>Pro </a:t>
                </a:r>
                <a:r>
                  <a:rPr lang="cs-CZ" sz="1800" dirty="0" smtClean="0"/>
                  <a:t>rychlost tělesa v bodě A pak 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 smtClean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</m:acc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cs-CZ" sz="20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V </a:t>
                </a:r>
                <a:r>
                  <a:rPr lang="cs-CZ" sz="1800" u="sng" dirty="0" smtClean="0">
                    <a:solidFill>
                      <a:srgbClr val="00287D"/>
                    </a:solidFill>
                  </a:rPr>
                  <a:t>inerciální vztažné soustavě</a:t>
                </a:r>
                <a:r>
                  <a:rPr lang="cs-CZ" sz="1800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𝒌𝒐𝒏𝒔𝒕</m:t>
                        </m:r>
                      </m:e>
                    </m:acc>
                  </m:oMath>
                </a14:m>
                <a:r>
                  <a:rPr lang="cs-CZ" sz="1800" dirty="0" smtClean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cs-CZ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</m:acc>
                      </m:num>
                      <m:den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</m:oMath>
                </a14:m>
                <a:r>
                  <a:rPr lang="cs-CZ" sz="2000" dirty="0" smtClean="0"/>
                  <a:t> 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cs-CZ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´</m:t>
                    </m:r>
                  </m:oMath>
                </a14:m>
                <a:endParaRPr lang="cs-CZ" sz="2000" dirty="0"/>
              </a:p>
              <a:p>
                <a:pPr marL="0" indent="0">
                  <a:buNone/>
                </a:pPr>
                <a:r>
                  <a:rPr lang="cs-CZ" sz="1800" dirty="0" smtClean="0"/>
                  <a:t>Proto můžeme použít vztah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sz="1800" dirty="0" smtClean="0"/>
                  <a:t>   ,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 kde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𝑟𝑒𝑝𝑟𝑒𝑧𝑒𝑛𝑡𝑢𝑗𝑒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ý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𝑠𝑙𝑒𝑑𝑛𝑖𝑐𝑖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𝑟𝑒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ý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𝑐h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𝑠𝑖𝑙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62810"/>
                <a:ext cx="8082321" cy="3844214"/>
              </a:xfrm>
              <a:blipFill rotWithShape="0">
                <a:blip r:embed="rId2"/>
                <a:stretch>
                  <a:fillRect l="-1811" t="-20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vzhledem k inerciálním a neinerciálním soustavám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7" name="Šipka doprava 6"/>
          <p:cNvSpPr/>
          <p:nvPr/>
        </p:nvSpPr>
        <p:spPr bwMode="auto">
          <a:xfrm>
            <a:off x="1234439" y="3054095"/>
            <a:ext cx="786385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Šipka doprava 8"/>
          <p:cNvSpPr/>
          <p:nvPr/>
        </p:nvSpPr>
        <p:spPr bwMode="auto">
          <a:xfrm rot="16200000">
            <a:off x="854964" y="2674619"/>
            <a:ext cx="804671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Šipka doprava 9"/>
          <p:cNvSpPr/>
          <p:nvPr/>
        </p:nvSpPr>
        <p:spPr bwMode="auto">
          <a:xfrm rot="7664899">
            <a:off x="797714" y="3295842"/>
            <a:ext cx="576072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10212" y="2062809"/>
            <a:ext cx="224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y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67114" y="3164812"/>
            <a:ext cx="224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908711" y="3116613"/>
            <a:ext cx="224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x</a:t>
            </a:r>
            <a:endParaRPr lang="cs-CZ" sz="1400" dirty="0"/>
          </a:p>
        </p:txBody>
      </p:sp>
      <p:sp>
        <p:nvSpPr>
          <p:cNvPr id="15" name="Šipka doprava 14"/>
          <p:cNvSpPr/>
          <p:nvPr/>
        </p:nvSpPr>
        <p:spPr bwMode="auto">
          <a:xfrm>
            <a:off x="2217618" y="2367324"/>
            <a:ext cx="786385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Šipka doprava 15"/>
          <p:cNvSpPr/>
          <p:nvPr/>
        </p:nvSpPr>
        <p:spPr bwMode="auto">
          <a:xfrm rot="16200000">
            <a:off x="1838143" y="1987848"/>
            <a:ext cx="804671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Šipka doprava 16"/>
          <p:cNvSpPr/>
          <p:nvPr/>
        </p:nvSpPr>
        <p:spPr bwMode="auto">
          <a:xfrm rot="7664899">
            <a:off x="1780893" y="2609071"/>
            <a:ext cx="576072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891890" y="2429842"/>
            <a:ext cx="372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x´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705059" y="2643889"/>
            <a:ext cx="404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z´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908711" y="1642209"/>
            <a:ext cx="443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y´</a:t>
            </a:r>
            <a:endParaRPr lang="cs-CZ" sz="1400" dirty="0"/>
          </a:p>
        </p:txBody>
      </p:sp>
      <p:sp>
        <p:nvSpPr>
          <p:cNvPr id="21" name="Šipka doprava 20"/>
          <p:cNvSpPr/>
          <p:nvPr/>
        </p:nvSpPr>
        <p:spPr bwMode="auto">
          <a:xfrm rot="19502610" flipV="1">
            <a:off x="1199667" y="2704854"/>
            <a:ext cx="1156376" cy="4571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1597404" y="2342467"/>
                <a:ext cx="224226" cy="333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404" y="2342467"/>
                <a:ext cx="224226" cy="333938"/>
              </a:xfrm>
              <a:prstGeom prst="rect">
                <a:avLst/>
              </a:prstGeom>
              <a:blipFill rotWithShape="0">
                <a:blip r:embed="rId3"/>
                <a:stretch>
                  <a:fillRect r="-162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Šipka doprava 22"/>
          <p:cNvSpPr/>
          <p:nvPr/>
        </p:nvSpPr>
        <p:spPr bwMode="auto">
          <a:xfrm rot="20650230">
            <a:off x="1257945" y="2842637"/>
            <a:ext cx="1518306" cy="45719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 rot="1821002">
            <a:off x="2238327" y="2488141"/>
            <a:ext cx="533561" cy="45719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2227307" y="2752209"/>
                <a:ext cx="2242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400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400" b="0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07" y="2752209"/>
                <a:ext cx="224226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7843" r="-81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2223961" y="2424475"/>
                <a:ext cx="38100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400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400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cs-CZ" sz="1400" b="0" i="1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´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961" y="2424475"/>
                <a:ext cx="381002" cy="307777"/>
              </a:xfrm>
              <a:prstGeom prst="rect">
                <a:avLst/>
              </a:prstGeom>
              <a:blipFill rotWithShape="0">
                <a:blip r:embed="rId5"/>
                <a:stretch>
                  <a:fillRect t="-8000" r="-112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ovéPole 26"/>
          <p:cNvSpPr txBox="1"/>
          <p:nvPr/>
        </p:nvSpPr>
        <p:spPr>
          <a:xfrm>
            <a:off x="2604963" y="2635526"/>
            <a:ext cx="224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A</a:t>
            </a:r>
            <a:endParaRPr lang="cs-CZ" sz="1400" dirty="0"/>
          </a:p>
        </p:txBody>
      </p:sp>
      <p:sp>
        <p:nvSpPr>
          <p:cNvPr id="28" name="Šipka doprava 27"/>
          <p:cNvSpPr/>
          <p:nvPr/>
        </p:nvSpPr>
        <p:spPr bwMode="auto">
          <a:xfrm rot="7919233">
            <a:off x="3803905" y="4672584"/>
            <a:ext cx="237744" cy="1645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016715" y="4473562"/>
            <a:ext cx="389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=0</a:t>
            </a:r>
            <a:endParaRPr lang="cs-CZ" sz="1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4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62810"/>
                <a:ext cx="8082321" cy="384421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V </a:t>
                </a:r>
                <a:r>
                  <a:rPr lang="cs-CZ" sz="1800" u="sng" dirty="0" smtClean="0">
                    <a:solidFill>
                      <a:srgbClr val="00287D"/>
                    </a:solidFill>
                  </a:rPr>
                  <a:t>neinerciální vztažné soustavě</a:t>
                </a:r>
                <a:r>
                  <a:rPr lang="cs-CZ" sz="1800" dirty="0" smtClean="0"/>
                  <a:t>:</a:t>
                </a:r>
              </a:p>
              <a:p>
                <a:pPr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18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𝑘𝑜𝑛𝑠𝑡</m:t>
                        </m:r>
                      </m:e>
                    </m:acc>
                  </m:oMath>
                </a14:m>
                <a:r>
                  <a:rPr lang="cs-CZ" sz="1800" dirty="0" smtClean="0"/>
                  <a:t> </a:t>
                </a:r>
                <a:r>
                  <a:rPr lang="cs-CZ" sz="1800" b="1" dirty="0">
                    <a:solidFill>
                      <a:srgbClr val="00287D"/>
                    </a:solidFill>
                  </a:rPr>
                  <a:t>bez rotace</a:t>
                </a:r>
                <a:r>
                  <a:rPr lang="cs-CZ" sz="1800" b="1" dirty="0" smtClean="0"/>
                  <a:t>    </a:t>
                </a:r>
                <a:r>
                  <a:rPr lang="cs-CZ" sz="18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cs-CZ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</m:acc>
                      </m:num>
                      <m:den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cs-CZ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2000" b="0" i="1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000" dirty="0" smtClean="0"/>
                  <a:t>  </a:t>
                </a:r>
              </a:p>
              <a:p>
                <a:pPr marL="1028700" lvl="3" indent="0">
                  <a:buNone/>
                </a:pPr>
                <a:r>
                  <a:rPr lang="cs-CZ" dirty="0" smtClean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cs-CZ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b="0" i="1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sz="1800" dirty="0" smtClean="0"/>
                  <a:t>Pokud rovnici přepíšeme do tvaru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cs-CZ" sz="20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cs-CZ" sz="20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sz="20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p>
                            <m:r>
                              <a:rPr lang="cs-CZ" sz="20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cs-CZ" sz="1800" dirty="0" smtClean="0"/>
                  <a:t>  ,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 pak v soustavě </a:t>
                </a:r>
                <a:r>
                  <a:rPr lang="cs-CZ" sz="1800" dirty="0" err="1" smtClean="0"/>
                  <a:t>S´jako</a:t>
                </a:r>
                <a:r>
                  <a:rPr lang="cs-CZ" sz="1800" dirty="0" smtClean="0"/>
                  <a:t> by působila kromě reálné síly ještě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cs-CZ" sz="20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cs-CZ" sz="2000" b="0" i="1" dirty="0" smtClean="0">
                  <a:solidFill>
                    <a:srgbClr val="00287D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2000" dirty="0" smtClean="0">
                    <a:solidFill>
                      <a:srgbClr val="00287D"/>
                    </a:solidFill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cs-CZ" sz="1800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cs-CZ" sz="1800" b="0" dirty="0" smtClean="0">
                    <a:solidFill>
                      <a:srgbClr val="00287D"/>
                    </a:solidFill>
                  </a:rPr>
                  <a:t>  je zdánlivá (setrvačná) síla – </a:t>
                </a:r>
                <a:r>
                  <a:rPr lang="cs-CZ" sz="1800" b="0" dirty="0" smtClean="0"/>
                  <a:t>nemá původ v reálných tělesech</a:t>
                </a:r>
              </a:p>
              <a:p>
                <a:pPr marL="0" indent="0">
                  <a:buNone/>
                </a:pPr>
                <a:endParaRPr lang="cs-CZ" sz="1800" b="0" dirty="0" smtClean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lphaLcParenR" startAt="2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cs-CZ" sz="18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𝑘𝑜𝑛𝑠𝑡</m:t>
                        </m:r>
                      </m:e>
                    </m:acc>
                  </m:oMath>
                </a14:m>
                <a:r>
                  <a:rPr lang="cs-CZ" sz="1800" dirty="0"/>
                  <a:t> </a:t>
                </a:r>
                <a:r>
                  <a:rPr lang="cs-CZ" sz="1800" b="1" dirty="0">
                    <a:solidFill>
                      <a:srgbClr val="00287D"/>
                    </a:solidFill>
                  </a:rPr>
                  <a:t>s rotací</a:t>
                </a:r>
                <a:r>
                  <a:rPr lang="cs-CZ" sz="1800" b="1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´</m:t>
                        </m:r>
                      </m:e>
                    </m:acc>
                    <m:r>
                      <a:rPr lang="cs-CZ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f>
                          <m:fPr>
                            <m:ctrlP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num>
                          <m:den>
                            <m: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acc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</m:acc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</m:acc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</m:d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e>
                    </m:acc>
                    <m:acc>
                      <m:accPr>
                        <m:chr m:val="⃗"/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cs-CZ" sz="2000" b="1" dirty="0"/>
              </a:p>
              <a:p>
                <a:pPr marL="0" indent="0">
                  <a:buNone/>
                </a:pPr>
                <a:r>
                  <a:rPr lang="cs-CZ" sz="1800" dirty="0" smtClean="0"/>
                  <a:t>setrvačné síly: 			</a:t>
                </a:r>
                <a:r>
                  <a:rPr lang="cs-CZ" sz="1800" dirty="0" smtClean="0">
                    <a:solidFill>
                      <a:srgbClr val="00B050"/>
                    </a:solidFill>
                  </a:rPr>
                  <a:t>Eulerova        odstředivá          </a:t>
                </a:r>
                <a:r>
                  <a:rPr lang="cs-CZ" sz="1800" dirty="0" err="1" smtClean="0">
                    <a:solidFill>
                      <a:srgbClr val="00B050"/>
                    </a:solidFill>
                  </a:rPr>
                  <a:t>Coriolisova</a:t>
                </a:r>
                <a:endParaRPr lang="cs-CZ" sz="180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62810"/>
                <a:ext cx="8082321" cy="3844214"/>
              </a:xfrm>
              <a:blipFill rotWithShape="0">
                <a:blip r:embed="rId2"/>
                <a:stretch>
                  <a:fillRect l="-1811" t="-2060" b="-23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vzhledem k inerciálním a neinerciálním soustavám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866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Síla v neinerciální soustavě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Newtonovy pohybové zákony s pouze reálnými silami </a:t>
                </a:r>
                <a:r>
                  <a:rPr lang="cs-CZ" sz="1800" dirty="0"/>
                  <a:t>platí </a:t>
                </a:r>
                <a:r>
                  <a:rPr lang="cs-CZ" sz="1800" dirty="0" smtClean="0"/>
                  <a:t>v jen </a:t>
                </a:r>
                <a:r>
                  <a:rPr lang="cs-CZ" sz="1800" dirty="0"/>
                  <a:t>inerciálních </a:t>
                </a:r>
                <a:r>
                  <a:rPr lang="cs-CZ" sz="1800" dirty="0" smtClean="0"/>
                  <a:t>soustavách.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V </a:t>
                </a:r>
                <a:r>
                  <a:rPr lang="cs-CZ" sz="1800" dirty="0"/>
                  <a:t>okamžiku, kdy tramvaj začne zrychlovat </a:t>
                </a:r>
                <a:r>
                  <a:rPr lang="cs-CZ" sz="1800" dirty="0" smtClean="0"/>
                  <a:t>se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zrychlením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dirty="0" smtClean="0"/>
                  <a:t> jsou </a:t>
                </a:r>
                <a:r>
                  <a:rPr lang="cs-CZ" sz="1800" dirty="0"/>
                  <a:t>již obě </a:t>
                </a:r>
                <a:r>
                  <a:rPr lang="cs-CZ" sz="1800" dirty="0" smtClean="0"/>
                  <a:t>soustavy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neinerciální</a:t>
                </a:r>
                <a:r>
                  <a:rPr lang="cs-CZ" sz="1800" dirty="0"/>
                  <a:t>. </a:t>
                </a: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400" dirty="0" smtClean="0"/>
                  <a:t>Skateboardista </a:t>
                </a:r>
                <a:r>
                  <a:rPr lang="cs-CZ" sz="1400" dirty="0"/>
                  <a:t>se začne pohybovat ve směru proti </a:t>
                </a:r>
                <a:r>
                  <a:rPr lang="cs-CZ" sz="1400" dirty="0" smtClean="0"/>
                  <a:t>pohybu</a:t>
                </a:r>
              </a:p>
              <a:p>
                <a:pPr marL="0" indent="0">
                  <a:buNone/>
                </a:pPr>
                <a:r>
                  <a:rPr lang="cs-CZ" sz="1400" dirty="0" smtClean="0"/>
                  <a:t>tramvaje</a:t>
                </a:r>
                <a:r>
                  <a:rPr lang="cs-CZ" sz="1400" dirty="0"/>
                  <a:t>. </a:t>
                </a:r>
                <a:r>
                  <a:rPr lang="cs-CZ" sz="1400" dirty="0" smtClean="0"/>
                  <a:t>Člověk v </a:t>
                </a:r>
                <a:r>
                  <a:rPr lang="cs-CZ" sz="1400" dirty="0"/>
                  <a:t>tramvaji, který je vůči ní v klidu (sedí), </a:t>
                </a:r>
                <a:endParaRPr lang="cs-CZ" sz="1400" dirty="0" smtClean="0"/>
              </a:p>
              <a:p>
                <a:pPr marL="0" indent="0">
                  <a:buNone/>
                </a:pPr>
                <a:r>
                  <a:rPr lang="cs-CZ" sz="1400" dirty="0" smtClean="0"/>
                  <a:t>pozoruje </a:t>
                </a:r>
                <a:r>
                  <a:rPr lang="cs-CZ" sz="1400" dirty="0"/>
                  <a:t>pohyb skateboardisty jako </a:t>
                </a:r>
                <a:r>
                  <a:rPr lang="cs-CZ" sz="1400" dirty="0" smtClean="0"/>
                  <a:t>pohyb zrychlený </a:t>
                </a:r>
                <a:r>
                  <a:rPr lang="cs-CZ" sz="1400" dirty="0"/>
                  <a:t>se </a:t>
                </a:r>
                <a:endParaRPr lang="cs-CZ" sz="1400" dirty="0" smtClean="0"/>
              </a:p>
              <a:p>
                <a:pPr marL="0" indent="0">
                  <a:buNone/>
                </a:pPr>
                <a:r>
                  <a:rPr lang="cs-CZ" sz="1400" dirty="0" smtClean="0"/>
                  <a:t>zrychlením </a:t>
                </a:r>
                <a:r>
                  <a:rPr lang="cs-CZ" sz="1400" dirty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400" dirty="0"/>
                  <a:t>, tedy opačným než je zrychlení tramvaje. </a:t>
                </a:r>
              </a:p>
              <a:p>
                <a:r>
                  <a:rPr lang="cs-CZ" sz="1800" b="1" dirty="0"/>
                  <a:t>Zrychlení </a:t>
                </a:r>
                <a:r>
                  <a:rPr lang="cs-CZ" sz="1800" dirty="0"/>
                  <a:t>skateboardisty </a:t>
                </a:r>
                <a:r>
                  <a:rPr lang="cs-CZ" sz="1800" b="1" dirty="0"/>
                  <a:t>není vyvoláno silovým </a:t>
                </a:r>
                <a:r>
                  <a:rPr lang="cs-CZ" sz="1800" b="1" dirty="0" smtClean="0"/>
                  <a:t>působením </a:t>
                </a:r>
                <a:r>
                  <a:rPr lang="cs-CZ" sz="1800" b="1" dirty="0"/>
                  <a:t>žádného </a:t>
                </a:r>
                <a:r>
                  <a:rPr lang="cs-CZ" sz="1800" b="1" dirty="0" smtClean="0"/>
                  <a:t>tělesa</a:t>
                </a:r>
                <a:r>
                  <a:rPr lang="cs-CZ" sz="1800" dirty="0"/>
                  <a:t>. </a:t>
                </a:r>
                <a:endParaRPr lang="cs-CZ" sz="1800" dirty="0" smtClean="0"/>
              </a:p>
              <a:p>
                <a:r>
                  <a:rPr lang="cs-CZ" sz="1800" dirty="0" smtClean="0"/>
                  <a:t>Sílu</a:t>
                </a:r>
                <a:r>
                  <a:rPr lang="cs-CZ" sz="1800" dirty="0"/>
                  <a:t>, </a:t>
                </a:r>
                <a:r>
                  <a:rPr lang="cs-CZ" sz="1800" dirty="0" smtClean="0"/>
                  <a:t>která vyvolává </a:t>
                </a:r>
                <a:r>
                  <a:rPr lang="cs-CZ" sz="1800" dirty="0"/>
                  <a:t>jeho zrychlený pohyb, a </a:t>
                </a:r>
                <a:r>
                  <a:rPr lang="cs-CZ" sz="1800" b="1" dirty="0"/>
                  <a:t>která vzniká v </a:t>
                </a:r>
                <a:r>
                  <a:rPr lang="cs-CZ" sz="1800" b="1" dirty="0" smtClean="0"/>
                  <a:t>důsledku </a:t>
                </a:r>
                <a:r>
                  <a:rPr lang="cs-CZ" sz="1800" b="1" dirty="0"/>
                  <a:t>zrychleného pohybu </a:t>
                </a:r>
                <a:r>
                  <a:rPr lang="cs-CZ" sz="1800" b="1" dirty="0" smtClean="0"/>
                  <a:t>vztažné soustavy </a:t>
                </a:r>
                <a:r>
                  <a:rPr lang="cs-CZ" sz="1800" dirty="0"/>
                  <a:t>nazýváme </a:t>
                </a:r>
                <a:r>
                  <a:rPr lang="cs-CZ" sz="1800" b="1" dirty="0" smtClean="0"/>
                  <a:t>setrvačná </a:t>
                </a:r>
                <a:r>
                  <a:rPr lang="cs-CZ" sz="1800" b="1" dirty="0"/>
                  <a:t>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cs-CZ" sz="1800" dirty="0" smtClean="0"/>
                  <a:t>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p>
                            <m:r>
                              <a:rPr lang="cs-CZ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cs-CZ" sz="1800" dirty="0" smtClean="0"/>
                  <a:t>)</a:t>
                </a:r>
              </a:p>
              <a:p>
                <a:r>
                  <a:rPr lang="cs-CZ" sz="1800" dirty="0" smtClean="0"/>
                  <a:t>Někdy </a:t>
                </a:r>
                <a:r>
                  <a:rPr lang="cs-CZ" sz="1800" dirty="0"/>
                  <a:t>se setrvačné síly označují jako síly </a:t>
                </a:r>
                <a:r>
                  <a:rPr lang="cs-CZ" sz="1800" b="1" dirty="0"/>
                  <a:t>zdánlivé.</a:t>
                </a: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 r="-679" b="-98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078" y="2429457"/>
            <a:ext cx="3464534" cy="15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Síla v neinerciální soustavě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V neinerciální vztažné soustavě:</a:t>
                </a:r>
              </a:p>
              <a:p>
                <a:r>
                  <a:rPr lang="cs-CZ" sz="1800" dirty="0" smtClean="0"/>
                  <a:t>neplatí </a:t>
                </a:r>
                <a:r>
                  <a:rPr lang="cs-CZ" sz="1800" dirty="0"/>
                  <a:t>zákon setrvačnosti,</a:t>
                </a:r>
              </a:p>
              <a:p>
                <a:r>
                  <a:rPr lang="cs-CZ" sz="1800" dirty="0" smtClean="0"/>
                  <a:t>neplatí </a:t>
                </a:r>
                <a:r>
                  <a:rPr lang="cs-CZ" sz="1800" dirty="0"/>
                  <a:t>zákon akce a reakce</a:t>
                </a:r>
                <a:r>
                  <a:rPr lang="cs-CZ" sz="1800" dirty="0" smtClean="0"/>
                  <a:t>.</a:t>
                </a:r>
              </a:p>
              <a:p>
                <a:endParaRPr lang="cs-CZ" sz="1800" dirty="0" smtClean="0"/>
              </a:p>
              <a:p>
                <a:r>
                  <a:rPr lang="cs-CZ" sz="1800" dirty="0" smtClean="0"/>
                  <a:t>Zákon </a:t>
                </a:r>
                <a:r>
                  <a:rPr lang="cs-CZ" sz="1800" dirty="0"/>
                  <a:t>síly je možné v neinerciální </a:t>
                </a:r>
                <a:r>
                  <a:rPr lang="cs-CZ" sz="1800" dirty="0" smtClean="0"/>
                  <a:t>vztažné </a:t>
                </a:r>
                <a:r>
                  <a:rPr lang="cs-CZ" sz="1800" dirty="0"/>
                  <a:t>soustavě použít s tím, že </a:t>
                </a:r>
                <a:r>
                  <a:rPr lang="cs-CZ" sz="1800" dirty="0" smtClean="0"/>
                  <a:t>k reálným silám dodáme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setrvačnou sílu, která má opačný </a:t>
                </a:r>
                <a:r>
                  <a:rPr lang="cs-CZ" sz="1800" dirty="0">
                    <a:solidFill>
                      <a:srgbClr val="00287D"/>
                    </a:solidFill>
                  </a:rPr>
                  <a:t>směr než zrychlení</a:t>
                </a:r>
                <a:r>
                  <a:rPr lang="cs-CZ" sz="1800" dirty="0"/>
                  <a:t>, které ji vyvolává.</a:t>
                </a: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b="1" dirty="0" smtClean="0">
                    <a:solidFill>
                      <a:srgbClr val="00287D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587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Síla v neinerciální soustavě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 smtClean="0"/>
                  <a:t>Pokud </a:t>
                </a:r>
                <a:r>
                  <a:rPr lang="cs-CZ" sz="1800" dirty="0"/>
                  <a:t>by se výtah pohyboval se zrychlením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/>
                  <a:t>(volným pádem), pak by výsledná </a:t>
                </a:r>
                <a:r>
                  <a:rPr lang="cs-CZ" sz="1800" dirty="0" smtClean="0"/>
                  <a:t>síla působící </a:t>
                </a:r>
                <a:r>
                  <a:rPr lang="cs-CZ" sz="1800" dirty="0"/>
                  <a:t>na pasažéra byla nulová. Tímto způsobem je možné simulovat „beztížný stav</a:t>
                </a:r>
                <a:r>
                  <a:rPr lang="cs-CZ" sz="1800" dirty="0" smtClean="0"/>
                  <a:t>“.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9" y="1905681"/>
            <a:ext cx="3683642" cy="23137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153" y="1841437"/>
            <a:ext cx="3056973" cy="24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Síla v neinerciální soustavě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Jede-li </a:t>
                </a:r>
                <a:r>
                  <a:rPr lang="cs-CZ" sz="1800" dirty="0"/>
                  <a:t>tramvaj </a:t>
                </a:r>
                <a:r>
                  <a:rPr lang="cs-CZ" sz="1800" dirty="0" smtClean="0"/>
                  <a:t>po přímočaré </a:t>
                </a:r>
                <a:r>
                  <a:rPr lang="cs-CZ" sz="1800" dirty="0"/>
                  <a:t>dráze </a:t>
                </a:r>
                <a:r>
                  <a:rPr lang="cs-CZ" sz="1800" dirty="0" smtClean="0"/>
                  <a:t>rovnoměrným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pohybem </a:t>
                </a:r>
                <a:r>
                  <a:rPr lang="cs-CZ" sz="1800" dirty="0"/>
                  <a:t>a najednou vjede do </a:t>
                </a:r>
                <a:r>
                  <a:rPr lang="cs-CZ" sz="1800" dirty="0" smtClean="0"/>
                  <a:t>levotočivé zatáčky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při </a:t>
                </a:r>
                <a:r>
                  <a:rPr lang="cs-CZ" sz="1800" dirty="0"/>
                  <a:t>nezměněné velikosti rychlosti, jsou </a:t>
                </a:r>
                <a:r>
                  <a:rPr lang="cs-CZ" sz="1800" dirty="0" smtClean="0"/>
                  <a:t>cestující</a:t>
                </a:r>
              </a:p>
              <a:p>
                <a:pPr marL="0" indent="0">
                  <a:buNone/>
                </a:pPr>
                <a:r>
                  <a:rPr lang="cs-CZ" sz="1800" dirty="0" smtClean="0"/>
                  <a:t>vytlačování </a:t>
                </a:r>
                <a:r>
                  <a:rPr lang="cs-CZ" sz="1800" dirty="0"/>
                  <a:t>na </a:t>
                </a:r>
                <a:r>
                  <a:rPr lang="cs-CZ" sz="1800" dirty="0" smtClean="0"/>
                  <a:t>pravou stranu </a:t>
                </a:r>
                <a:r>
                  <a:rPr lang="cs-CZ" sz="1800" dirty="0"/>
                  <a:t>tramvaje. </a:t>
                </a: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Pasažéři </a:t>
                </a:r>
                <a:r>
                  <a:rPr lang="cs-CZ" sz="1800" dirty="0"/>
                  <a:t>jsou podrobeni účinku setrvačné síly, která </a:t>
                </a:r>
                <a:r>
                  <a:rPr lang="cs-CZ" sz="1800" dirty="0" smtClean="0"/>
                  <a:t>je důsledkem </a:t>
                </a:r>
                <a:r>
                  <a:rPr lang="cs-CZ" sz="1800" dirty="0"/>
                  <a:t>pohybu po křivočaré trajektorii. Tato setrvačná síla se označuje jako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síla odstředivá</a:t>
                </a:r>
                <a:r>
                  <a:rPr lang="cs-CZ" sz="1800" dirty="0" smtClean="0"/>
                  <a:t>.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r>
                  <a:rPr lang="cs-CZ" sz="1800" dirty="0">
                    <a:solidFill>
                      <a:srgbClr val="00287D"/>
                    </a:solidFill>
                  </a:rPr>
                  <a:t>Setrvačná odstředivá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baseline="-25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𝒐𝒅</m:t>
                        </m:r>
                      </m:e>
                    </m:acc>
                  </m:oMath>
                </a14:m>
                <a:r>
                  <a:rPr lang="cs-CZ" sz="1800" dirty="0"/>
                  <a:t> vzniká v neinerciální vztažné soustavě pohybující se </a:t>
                </a:r>
                <a:r>
                  <a:rPr lang="cs-CZ" sz="1800" dirty="0" smtClean="0"/>
                  <a:t>po zakřivené </a:t>
                </a:r>
                <a:r>
                  <a:rPr lang="cs-CZ" sz="1800" dirty="0"/>
                  <a:t>trajektorii</a:t>
                </a:r>
                <a:r>
                  <a:rPr lang="cs-CZ" sz="1800" dirty="0" smtClean="0"/>
                  <a:t>.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905" y="692448"/>
            <a:ext cx="2959259" cy="265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Síla v neinerciální soustavě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dirty="0" smtClean="0"/>
                  <a:t>Kolotoč</a:t>
                </a:r>
                <a:endParaRPr lang="cs-CZ" sz="1800" b="1" dirty="0"/>
              </a:p>
              <a:p>
                <a:pPr mar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/>
                  <a:t>Trajektorií pohybu člověka hmotnosti </a:t>
                </a:r>
                <a:r>
                  <a:rPr lang="cs-CZ" sz="1800" i="1" dirty="0"/>
                  <a:t>m</a:t>
                </a:r>
                <a:r>
                  <a:rPr lang="cs-CZ" sz="1800" dirty="0"/>
                  <a:t> </a:t>
                </a:r>
                <a:r>
                  <a:rPr lang="cs-CZ" sz="1800" dirty="0" smtClean="0"/>
                  <a:t>bude kružnice </a:t>
                </a:r>
                <a:r>
                  <a:rPr lang="cs-CZ" sz="1800" dirty="0"/>
                  <a:t>o poloměru </a:t>
                </a:r>
                <a:r>
                  <a:rPr lang="cs-CZ" sz="1800" i="1" dirty="0"/>
                  <a:t>r</a:t>
                </a:r>
                <a:r>
                  <a:rPr lang="cs-CZ" sz="1800" dirty="0"/>
                  <a:t>. </a:t>
                </a:r>
                <a:endParaRPr lang="cs-CZ" sz="1800" dirty="0" smtClean="0"/>
              </a:p>
              <a:p>
                <a:pPr mar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 smtClean="0"/>
              </a:p>
              <a:p>
                <a:pPr mar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 smtClean="0">
                    <a:solidFill>
                      <a:srgbClr val="C00000"/>
                    </a:solidFill>
                  </a:rPr>
                  <a:t>Inerciální vztažná soustava</a:t>
                </a:r>
              </a:p>
              <a:p>
                <a:pPr>
                  <a:spcBef>
                    <a:spcPct val="0"/>
                  </a:spcBef>
                  <a:buClrTx/>
                  <a:buSzTx/>
                </a:pPr>
                <a:r>
                  <a:rPr lang="cs-CZ" sz="1800" dirty="0" smtClean="0"/>
                  <a:t>Pohyb </a:t>
                </a:r>
                <a:r>
                  <a:rPr lang="cs-CZ" sz="1800" dirty="0"/>
                  <a:t>po kružnici je charakterizován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dostředivým 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zrychlením</a:t>
                </a:r>
                <a:r>
                  <a:rPr lang="cs-CZ" sz="1800" i="1" dirty="0" smtClean="0"/>
                  <a:t>   </a:t>
                </a:r>
                <a:r>
                  <a:rPr lang="cs-CZ" i="1" kern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cs-CZ" i="1" kern="1200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</a:t>
                </a:r>
                <a:r>
                  <a:rPr lang="cs-CZ" i="1" kern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i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cs-CZ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cs-CZ" i="1" kern="1200" dirty="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</a:pPr>
                <a:r>
                  <a:rPr lang="cs-CZ" sz="1800" dirty="0" smtClean="0"/>
                  <a:t>Zakřivení </a:t>
                </a:r>
                <a:r>
                  <a:rPr lang="cs-CZ" sz="1800" dirty="0"/>
                  <a:t>pohybu po kružnici </a:t>
                </a:r>
                <a:r>
                  <a:rPr lang="cs-CZ" sz="1800" dirty="0" smtClean="0"/>
                  <a:t>bude způsobeno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dostředivou silou </a:t>
                </a:r>
                <a14:m>
                  <m:oMath xmlns:m="http://schemas.openxmlformats.org/officeDocument/2006/math"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cs-CZ" sz="1800" b="1" i="1" baseline="-2500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cs-CZ" sz="1800" dirty="0"/>
                  <a:t>, kterou si vyjádříme pomocí druhého pohybového zákona </a:t>
                </a:r>
                <a:r>
                  <a:rPr lang="cs-CZ" sz="1800" dirty="0" smtClean="0"/>
                  <a:t>ve tvaru </a:t>
                </a:r>
                <a:r>
                  <a:rPr lang="cs-CZ" i="1" kern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sz="2000" i="1" kern="1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cs-CZ" sz="2000" i="1" kern="1200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</a:t>
                </a:r>
                <a:r>
                  <a:rPr lang="cs-CZ" sz="2000" i="1" kern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=m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cs-CZ" sz="20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20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cs-CZ" sz="2000" dirty="0" smtClean="0"/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 smtClean="0">
                  <a:solidFill>
                    <a:srgbClr val="00287D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 smtClean="0">
                    <a:solidFill>
                      <a:srgbClr val="C00000"/>
                    </a:solidFill>
                  </a:rPr>
                  <a:t>Neinerciální </a:t>
                </a:r>
                <a:r>
                  <a:rPr lang="cs-CZ" sz="1800" dirty="0">
                    <a:solidFill>
                      <a:srgbClr val="C00000"/>
                    </a:solidFill>
                  </a:rPr>
                  <a:t>vztažná soustava</a:t>
                </a:r>
              </a:p>
              <a:p>
                <a:r>
                  <a:rPr lang="cs-CZ" sz="1800" dirty="0" smtClean="0"/>
                  <a:t>Podle </a:t>
                </a:r>
                <a:r>
                  <a:rPr lang="cs-CZ" sz="1800" dirty="0"/>
                  <a:t>zákona akce a reakce bude akční síla – dostředivá síla působící na sedačku </a:t>
                </a:r>
                <a:r>
                  <a:rPr lang="cs-CZ" sz="1800" dirty="0" smtClean="0"/>
                  <a:t>vyvolávat sílu </a:t>
                </a:r>
                <a:r>
                  <a:rPr lang="cs-CZ" sz="1800" dirty="0"/>
                  <a:t>reakční</a:t>
                </a:r>
                <a:r>
                  <a:rPr lang="cs-CZ" sz="1800" dirty="0" smtClean="0"/>
                  <a:t>. </a:t>
                </a:r>
                <a:r>
                  <a:rPr lang="cs-CZ" sz="1800" dirty="0"/>
                  <a:t>Touto reakční silou </a:t>
                </a:r>
                <a:r>
                  <a:rPr lang="cs-CZ" sz="1800" dirty="0" smtClean="0"/>
                  <a:t>je právě </a:t>
                </a:r>
                <a:r>
                  <a:rPr lang="cs-CZ" sz="1800" dirty="0">
                    <a:solidFill>
                      <a:srgbClr val="00287D"/>
                    </a:solidFill>
                  </a:rPr>
                  <a:t>setrvačná síla odstředivá</a:t>
                </a:r>
                <a:r>
                  <a:rPr lang="cs-CZ" sz="1800" dirty="0"/>
                  <a:t>. Její velikost si tedy můžeme vyjádřit pomocí </a:t>
                </a:r>
                <a:r>
                  <a:rPr lang="cs-CZ" sz="1800" dirty="0" smtClean="0"/>
                  <a:t>velikosti dostředivého </a:t>
                </a:r>
                <a:r>
                  <a:rPr lang="cs-CZ" sz="1800" dirty="0"/>
                  <a:t>zrychlení </a:t>
                </a:r>
                <a:r>
                  <a:rPr lang="cs-CZ" sz="1800" dirty="0" smtClean="0"/>
                  <a:t>jako   </a:t>
                </a:r>
                <a:r>
                  <a:rPr lang="cs-CZ" sz="2000" i="1" kern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sz="2000" i="1" kern="12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cs-CZ" sz="2000" i="1" kern="1200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od</a:t>
                </a:r>
                <a:r>
                  <a:rPr lang="cs-CZ" sz="2000" i="1" kern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= m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cs-CZ" sz="20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20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 r="-2566" b="-131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892" y="35879"/>
            <a:ext cx="2520268" cy="22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Silové působení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Síla </a:t>
            </a:r>
            <a:r>
              <a:rPr lang="cs-CZ" sz="2000" b="1" dirty="0"/>
              <a:t>se projevuje vždy při </a:t>
            </a:r>
            <a:r>
              <a:rPr lang="cs-CZ" sz="2000" b="1" dirty="0" smtClean="0"/>
              <a:t>vzájemném působení </a:t>
            </a:r>
            <a:r>
              <a:rPr lang="cs-CZ" sz="2000" b="1" dirty="0"/>
              <a:t>dvou </a:t>
            </a:r>
            <a:r>
              <a:rPr lang="cs-CZ" sz="2000" b="1" dirty="0" smtClean="0"/>
              <a:t>těles.</a:t>
            </a:r>
            <a:r>
              <a:rPr lang="cs-CZ" sz="2000" dirty="0" smtClean="0"/>
              <a:t> 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>
              <a:buFont typeface="+mj-lt"/>
              <a:buAutoNum type="arabicPeriod"/>
            </a:pPr>
            <a:r>
              <a:rPr lang="cs-CZ" sz="1800" dirty="0" smtClean="0"/>
              <a:t>Vzájemné působení těles </a:t>
            </a:r>
            <a:r>
              <a:rPr lang="cs-CZ" sz="1800" i="1" dirty="0" smtClean="0">
                <a:solidFill>
                  <a:srgbClr val="00287D"/>
                </a:solidFill>
              </a:rPr>
              <a:t>přímým stykem.</a:t>
            </a:r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>
              <a:buFont typeface="+mj-lt"/>
              <a:buAutoNum type="arabicPeriod"/>
            </a:pPr>
            <a:endParaRPr lang="cs-CZ" sz="1800" i="1" dirty="0" smtClean="0">
              <a:solidFill>
                <a:srgbClr val="00287D"/>
              </a:solidFill>
            </a:endParaRPr>
          </a:p>
          <a:p>
            <a:pPr>
              <a:buFont typeface="+mj-lt"/>
              <a:buAutoNum type="arabicPeriod"/>
            </a:pPr>
            <a:endParaRPr lang="cs-CZ" sz="1800" i="1" dirty="0" smtClean="0">
              <a:solidFill>
                <a:srgbClr val="00287D"/>
              </a:solidFill>
            </a:endParaRPr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cs-CZ" sz="1800" dirty="0"/>
              <a:t>Vzájemné působení těles na dálku </a:t>
            </a:r>
            <a:r>
              <a:rPr lang="cs-CZ" sz="1800" i="1" dirty="0">
                <a:solidFill>
                  <a:srgbClr val="00287D"/>
                </a:solidFill>
              </a:rPr>
              <a:t>prostřednictvím silových polí</a:t>
            </a:r>
            <a:r>
              <a:rPr lang="cs-CZ" sz="1800" dirty="0"/>
              <a:t>. </a:t>
            </a:r>
            <a:endParaRPr lang="cs-CZ" sz="1800" dirty="0" smtClean="0"/>
          </a:p>
          <a:p>
            <a:pPr algn="just"/>
            <a:endParaRPr lang="cs-CZ" sz="1800" dirty="0"/>
          </a:p>
          <a:p>
            <a:pPr algn="just"/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Šipka dolů 5"/>
          <p:cNvSpPr/>
          <p:nvPr/>
        </p:nvSpPr>
        <p:spPr bwMode="auto">
          <a:xfrm>
            <a:off x="4363297" y="2487168"/>
            <a:ext cx="374904" cy="42976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53" y="3375614"/>
            <a:ext cx="5959851" cy="114911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411" y="5070745"/>
            <a:ext cx="2570338" cy="117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Síla v neinerciální soustavě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dirty="0" smtClean="0">
                    <a:solidFill>
                      <a:srgbClr val="00287D"/>
                    </a:solidFill>
                  </a:rPr>
                  <a:t>CORIOLISOVA síla</a:t>
                </a:r>
              </a:p>
              <a:p>
                <a:pPr marL="0" indent="0">
                  <a:buNone/>
                </a:pPr>
                <a:endParaRPr lang="cs-CZ" sz="1800" b="1" dirty="0">
                  <a:solidFill>
                    <a:srgbClr val="00287D"/>
                  </a:solidFill>
                </a:endParaRPr>
              </a:p>
              <a:p>
                <a:pPr mar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b="1" i="1" dirty="0" smtClean="0">
                  <a:solidFill>
                    <a:srgbClr val="00287D"/>
                  </a:solidFill>
                </a:endParaRPr>
              </a:p>
              <a:p>
                <a:pPr mar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b="1" i="1" dirty="0" err="1" smtClean="0">
                    <a:solidFill>
                      <a:srgbClr val="00287D"/>
                    </a:solidFill>
                  </a:rPr>
                  <a:t>Coriolisova</a:t>
                </a:r>
                <a:r>
                  <a:rPr lang="cs-CZ" sz="1800" b="1" i="1" dirty="0" smtClean="0">
                    <a:solidFill>
                      <a:srgbClr val="00287D"/>
                    </a:solidFill>
                  </a:rPr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síla</a:t>
                </a:r>
                <a:r>
                  <a:rPr lang="cs-CZ" sz="1800" dirty="0"/>
                  <a:t> je setrvačná síla působící na tělesa, která se pohybují v rotující </a:t>
                </a:r>
                <a:r>
                  <a:rPr lang="cs-CZ" sz="1800" dirty="0">
                    <a:solidFill>
                      <a:srgbClr val="C00000"/>
                    </a:solidFill>
                  </a:rPr>
                  <a:t>neinerciální vztažné soustavě</a:t>
                </a:r>
                <a:r>
                  <a:rPr lang="cs-CZ" sz="1800" dirty="0"/>
                  <a:t> tak, že se mění jejich vzdálenost od osy otáčení. </a:t>
                </a:r>
                <a:r>
                  <a:rPr lang="cs-CZ" sz="1800" dirty="0" err="1">
                    <a:solidFill>
                      <a:srgbClr val="00287D"/>
                    </a:solidFill>
                  </a:rPr>
                  <a:t>Coriolisova</a:t>
                </a:r>
                <a:r>
                  <a:rPr lang="cs-CZ" sz="1800" dirty="0">
                    <a:solidFill>
                      <a:srgbClr val="00287D"/>
                    </a:solidFill>
                  </a:rPr>
                  <a:t> síla </a:t>
                </a:r>
                <a:r>
                  <a:rPr lang="cs-CZ" sz="1800" dirty="0"/>
                  <a:t>má směr kolmý ke spojnici těleso – osa otáčení a způsobuje stáčení trajektorie tělesa proti směru otáčení soustavy (v případě pohybu tělesa od středu otáčení. Pokud se těleso pohybuje směrem ke středu otáčení, působí síla ve směru otáčení</a:t>
                </a:r>
                <a:r>
                  <a:rPr lang="cs-CZ" sz="1800" dirty="0" smtClean="0"/>
                  <a:t>. </a:t>
                </a:r>
              </a:p>
              <a:p>
                <a:pPr mar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 smtClean="0"/>
              </a:p>
              <a:p>
                <a:pPr mar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b="1" dirty="0" smtClean="0">
                    <a:solidFill>
                      <a:srgbClr val="00287D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</m:acc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</m:oMath>
                </a14:m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 r="-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1905000" cy="26955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98" y="4297364"/>
            <a:ext cx="28575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Síla v neinerciální soustavě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00287D"/>
                </a:solidFill>
              </a:rPr>
              <a:t>CORIOLISOVA síla</a:t>
            </a:r>
          </a:p>
          <a:p>
            <a:pPr marL="0" indent="0">
              <a:buNone/>
            </a:pPr>
            <a:endParaRPr lang="cs-CZ" sz="1800" b="1" dirty="0">
              <a:solidFill>
                <a:srgbClr val="00287D"/>
              </a:solidFill>
            </a:endParaRPr>
          </a:p>
          <a:p>
            <a:pPr>
              <a:spcBef>
                <a:spcPct val="0"/>
              </a:spcBef>
              <a:buClrTx/>
              <a:buSzTx/>
              <a:buAutoNum type="arabicParenR"/>
            </a:pPr>
            <a:r>
              <a:rPr lang="cs-CZ" sz="1800" i="1" dirty="0" err="1" smtClean="0"/>
              <a:t>Foucaultovo</a:t>
            </a:r>
            <a:r>
              <a:rPr lang="cs-CZ" sz="1800" i="1" dirty="0" smtClean="0"/>
              <a:t> kyvadlo</a:t>
            </a:r>
          </a:p>
          <a:p>
            <a:pPr>
              <a:spcBef>
                <a:spcPct val="0"/>
              </a:spcBef>
              <a:buClrTx/>
              <a:buSzTx/>
              <a:buAutoNum type="arabicParenR"/>
            </a:pPr>
            <a:endParaRPr lang="cs-CZ" sz="1800" i="1" dirty="0"/>
          </a:p>
          <a:p>
            <a:pPr>
              <a:spcBef>
                <a:spcPct val="0"/>
              </a:spcBef>
              <a:buClrTx/>
              <a:buSzTx/>
              <a:buAutoNum type="arabicParenR"/>
            </a:pPr>
            <a:endParaRPr lang="cs-CZ" sz="1800" i="1" dirty="0" smtClean="0"/>
          </a:p>
          <a:p>
            <a:pPr>
              <a:spcBef>
                <a:spcPct val="0"/>
              </a:spcBef>
              <a:buClrTx/>
              <a:buSzTx/>
              <a:buAutoNum type="arabicParenR"/>
            </a:pPr>
            <a:endParaRPr lang="cs-CZ" sz="1800" i="1" dirty="0" smtClean="0"/>
          </a:p>
          <a:p>
            <a:pPr>
              <a:spcBef>
                <a:spcPct val="0"/>
              </a:spcBef>
              <a:buClrTx/>
              <a:buSzTx/>
              <a:buAutoNum type="arabicParenR"/>
            </a:pPr>
            <a:r>
              <a:rPr lang="cs-CZ" sz="1800" i="1" dirty="0" smtClean="0"/>
              <a:t>Meteorologie</a:t>
            </a:r>
          </a:p>
          <a:p>
            <a:pPr>
              <a:spcBef>
                <a:spcPct val="0"/>
              </a:spcBef>
              <a:buClrTx/>
              <a:buSzTx/>
              <a:buAutoNum type="arabicParenR"/>
            </a:pPr>
            <a:endParaRPr lang="cs-CZ" sz="1800" i="1" dirty="0"/>
          </a:p>
          <a:p>
            <a:pPr>
              <a:spcBef>
                <a:spcPct val="0"/>
              </a:spcBef>
              <a:buClrTx/>
              <a:buSzTx/>
              <a:buAutoNum type="arabicParenR"/>
            </a:pPr>
            <a:endParaRPr lang="cs-CZ" sz="1800" i="1" dirty="0" smtClean="0"/>
          </a:p>
          <a:p>
            <a:pPr>
              <a:spcBef>
                <a:spcPct val="0"/>
              </a:spcBef>
              <a:buClrTx/>
              <a:buSzTx/>
              <a:buAutoNum type="arabicParenR"/>
            </a:pPr>
            <a:r>
              <a:rPr lang="cs-CZ" sz="1800" i="1" dirty="0" smtClean="0"/>
              <a:t>Balistika</a:t>
            </a:r>
          </a:p>
          <a:p>
            <a:pPr marL="400050" lvl="1" indent="0">
              <a:spcBef>
                <a:spcPct val="0"/>
              </a:spcBef>
              <a:buClrTx/>
              <a:buSzTx/>
              <a:buNone/>
            </a:pPr>
            <a:r>
              <a:rPr lang="cs-CZ" sz="1400" i="1" dirty="0" err="1"/>
              <a:t>Coriolisův</a:t>
            </a:r>
            <a:r>
              <a:rPr lang="cs-CZ" sz="1400" i="1" dirty="0"/>
              <a:t> efekt má význam ve vnější balistice při výpočtu trajektorie střel dlouhého doletu.</a:t>
            </a:r>
          </a:p>
          <a:p>
            <a:pPr>
              <a:spcBef>
                <a:spcPct val="0"/>
              </a:spcBef>
              <a:buClrTx/>
              <a:buSzTx/>
              <a:buAutoNum type="arabicParenR"/>
            </a:pPr>
            <a:r>
              <a:rPr lang="cs-CZ" sz="1800" i="1" dirty="0" smtClean="0"/>
              <a:t>Vodní toky</a:t>
            </a:r>
          </a:p>
          <a:p>
            <a:pPr marL="400050" lvl="1" indent="0">
              <a:spcBef>
                <a:spcPct val="0"/>
              </a:spcBef>
              <a:buClrTx/>
              <a:buSzTx/>
              <a:buNone/>
            </a:pPr>
            <a:r>
              <a:rPr lang="cs-CZ" sz="1400" i="1" dirty="0"/>
              <a:t>Řeky tekoucí na severní polokouli vymílají více pravý břeh, řeky tekoucí na jižní polokouli pak břeh </a:t>
            </a:r>
            <a:r>
              <a:rPr lang="cs-CZ" sz="1400" i="1" dirty="0" smtClean="0"/>
              <a:t>levý. </a:t>
            </a:r>
            <a:r>
              <a:rPr lang="cs-CZ" sz="1400" i="1" dirty="0"/>
              <a:t>V důsledku toho řeky v měkkém podloží vytvářejí </a:t>
            </a:r>
            <a:r>
              <a:rPr lang="cs-CZ" sz="1400" i="1" dirty="0" smtClean="0"/>
              <a:t>meandry. Zjevné </a:t>
            </a:r>
            <a:r>
              <a:rPr lang="cs-CZ" sz="1400" i="1" dirty="0"/>
              <a:t>je to při pohledu na tvar sibiřských </a:t>
            </a:r>
            <a:r>
              <a:rPr lang="cs-CZ" sz="1400" i="1" dirty="0" smtClean="0"/>
              <a:t>řek.</a:t>
            </a:r>
          </a:p>
          <a:p>
            <a:pPr>
              <a:spcBef>
                <a:spcPct val="0"/>
              </a:spcBef>
              <a:buClrTx/>
              <a:buSzTx/>
              <a:buAutoNum type="arabicParenR"/>
            </a:pPr>
            <a:r>
              <a:rPr lang="cs-CZ" sz="1800" i="1" dirty="0" smtClean="0"/>
              <a:t>Kolejnice -</a:t>
            </a:r>
            <a:r>
              <a:rPr lang="cs-CZ" sz="1400" i="1" dirty="0" smtClean="0"/>
              <a:t>v S-J směru je opotřebována vždy více jedna strana.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cs-CZ" sz="1800" b="1" i="1" dirty="0" smtClean="0">
              <a:solidFill>
                <a:srgbClr val="00287D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cs-CZ" sz="1800" dirty="0" smtClean="0"/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00" y="3218380"/>
            <a:ext cx="1487976" cy="14879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8726" y="3222952"/>
            <a:ext cx="1572892" cy="136245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18" y="3174695"/>
            <a:ext cx="1238250" cy="16383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32" y="2114615"/>
            <a:ext cx="1428712" cy="10715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04" y="912824"/>
            <a:ext cx="1714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Hybnost a impuls síly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</a:rPr>
                  <a:t>Hybnost</a:t>
                </a:r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 smtClean="0"/>
                  <a:t>Velikost </a:t>
                </a:r>
                <a:r>
                  <a:rPr lang="cs-CZ" sz="1800" dirty="0"/>
                  <a:t>síly, kterou musíme vynaložit na </a:t>
                </a:r>
                <a:r>
                  <a:rPr lang="cs-CZ" sz="1800" dirty="0" smtClean="0"/>
                  <a:t>změnu pohybového stavu hmotného tělesa, závisí </a:t>
                </a:r>
                <a:r>
                  <a:rPr lang="cs-CZ" sz="1800" dirty="0"/>
                  <a:t>na jeho rychlosti a na jeho hmotnosti</a:t>
                </a:r>
                <a:r>
                  <a:rPr lang="cs-CZ" sz="1800" dirty="0" smtClean="0"/>
                  <a:t>.</a:t>
                </a: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Pohybový stav tělesa můžeme charakterizovat fyzikální veličinou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hybnost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</a:t>
                </a:r>
              </a:p>
              <a:p>
                <a:r>
                  <a:rPr lang="cs-CZ" sz="1800" b="1" dirty="0"/>
                  <a:t>Hybnost </a:t>
                </a:r>
                <a:r>
                  <a:rPr lang="cs-CZ" sz="1800" b="1" dirty="0" smtClean="0"/>
                  <a:t>tělesa </a:t>
                </a:r>
                <a:r>
                  <a:rPr lang="cs-CZ" sz="1800" dirty="0">
                    <a:solidFill>
                      <a:srgbClr val="000000"/>
                    </a:solidFill>
                  </a:rPr>
                  <a:t>tělesa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cs-CZ" sz="1800" b="1" i="1" dirty="0"/>
                  <a:t> </a:t>
                </a:r>
                <a:r>
                  <a:rPr lang="cs-CZ" sz="1800" b="1" dirty="0"/>
                  <a:t>je dána </a:t>
                </a:r>
                <a:r>
                  <a:rPr lang="cs-CZ" sz="1800" b="1" dirty="0" smtClean="0"/>
                  <a:t>součinem </a:t>
                </a:r>
                <a:r>
                  <a:rPr lang="cs-CZ" sz="1800" b="1" dirty="0"/>
                  <a:t>jeho hmotnosti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m</a:t>
                </a:r>
                <a:r>
                  <a:rPr lang="cs-CZ" sz="1800" i="1" dirty="0"/>
                  <a:t> </a:t>
                </a:r>
                <a:r>
                  <a:rPr lang="cs-CZ" sz="1800" b="1" dirty="0"/>
                  <a:t>a jeho rychlosti </a:t>
                </a:r>
                <a:r>
                  <a:rPr lang="cs-CZ" sz="1800" dirty="0">
                    <a:solidFill>
                      <a:srgbClr val="000000"/>
                    </a:solidFill>
                  </a:rPr>
                  <a:t>tělesa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dirty="0"/>
                  <a:t>. Je to vektor, </a:t>
                </a:r>
                <a:r>
                  <a:rPr lang="cs-CZ" sz="1800" dirty="0" smtClean="0"/>
                  <a:t>který má </a:t>
                </a:r>
                <a:r>
                  <a:rPr lang="cs-CZ" sz="1800" dirty="0"/>
                  <a:t>stejný </a:t>
                </a:r>
                <a:r>
                  <a:rPr lang="cs-CZ" sz="1800" dirty="0" smtClean="0"/>
                  <a:t>směr </a:t>
                </a:r>
                <a:r>
                  <a:rPr lang="cs-CZ" sz="1800" dirty="0"/>
                  <a:t>jako okamžitá rychlost</a:t>
                </a:r>
                <a:r>
                  <a:rPr lang="cs-CZ" sz="1800" dirty="0" smtClean="0">
                    <a:latin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>
                  <a:spcBef>
                    <a:spcPct val="0"/>
                  </a:spcBef>
                  <a:buClrTx/>
                  <a:buSzTx/>
                </a:pPr>
                <a:r>
                  <a:rPr lang="cs-CZ" sz="1800" dirty="0" smtClean="0"/>
                  <a:t>Pokud ke </a:t>
                </a:r>
                <a:r>
                  <a:rPr lang="cs-CZ" sz="1800" i="1" dirty="0"/>
                  <a:t>změně hybnosti </a:t>
                </a:r>
                <a:r>
                  <a:rPr lang="cs-CZ" sz="1800" dirty="0"/>
                  <a:t>dochází v důsledku změny 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vektoru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rychlosti</a:t>
                </a:r>
                <a:r>
                  <a:rPr lang="cs-CZ" sz="1800" dirty="0"/>
                  <a:t>, pak musíme </a:t>
                </a:r>
                <a:r>
                  <a:rPr lang="cs-CZ" sz="1800" dirty="0" smtClean="0"/>
                  <a:t>zapsat vztah pro změnu hybnosti ve </a:t>
                </a:r>
                <a:r>
                  <a:rPr lang="cs-CZ" sz="1800" b="1" dirty="0" smtClean="0"/>
                  <a:t>vektorovém tvaru</a:t>
                </a:r>
                <a:endParaRPr lang="cs-CZ" sz="1800" b="1" dirty="0"/>
              </a:p>
              <a:p>
                <a:pPr mar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b="1" dirty="0" smtClean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cs-CZ" sz="200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cs-CZ" sz="20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20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cs-CZ" sz="20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popř.     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cs-CZ" sz="1800" b="1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cs-CZ" sz="1800" b="1" i="1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</m:oMath>
                </a14:m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 r="-1811" b="-79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459" y="5041392"/>
            <a:ext cx="1226582" cy="10363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041" y="5041392"/>
            <a:ext cx="1149143" cy="10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Hybnost a impuls síly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</a:rPr>
                  <a:t>Impuls síly</a:t>
                </a:r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 smtClean="0"/>
                  <a:t>Ke </a:t>
                </a:r>
                <a:r>
                  <a:rPr lang="cs-CZ" sz="1800" dirty="0"/>
                  <a:t>změně hybnosti tělesa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cs-CZ" sz="1800" dirty="0"/>
                  <a:t> musíme vždy vynaložit sílu.</a:t>
                </a:r>
              </a:p>
              <a:p>
                <a:pPr mar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/>
                  <a:t>Působíme-li větší silou, bude změna hybnosti větší. Je také důležité, jak dlouho tato </a:t>
                </a:r>
                <a:r>
                  <a:rPr lang="cs-CZ" sz="1800" dirty="0" smtClean="0"/>
                  <a:t>síla působí</a:t>
                </a:r>
                <a:r>
                  <a:rPr lang="cs-CZ" sz="1800" dirty="0"/>
                  <a:t>. Je zřejmé, že čím déle bude síla působit, tím větší bude změna hybnosti</a:t>
                </a:r>
                <a:r>
                  <a:rPr lang="cs-CZ" sz="1800" dirty="0" smtClean="0"/>
                  <a:t>.</a:t>
                </a:r>
              </a:p>
              <a:p>
                <a:pPr mar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b="1" dirty="0" smtClean="0">
                    <a:solidFill>
                      <a:srgbClr val="00287D"/>
                    </a:solidFill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cs-CZ" sz="1800" dirty="0" smtClean="0"/>
                  <a:t>=</a:t>
                </a:r>
                <a:r>
                  <a:rPr lang="cs-CZ" sz="1800" b="1" dirty="0">
                    <a:solidFill>
                      <a:srgbClr val="00287D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cs-CZ" sz="1800" dirty="0" smtClean="0"/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Pro limitní případ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=</a:t>
                </a:r>
                <a:r>
                  <a:rPr lang="cs-CZ" sz="1800" b="1" dirty="0">
                    <a:solidFill>
                      <a:srgbClr val="00287D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endParaRPr lang="cs-CZ" sz="1800" b="1" dirty="0" smtClean="0">
                  <a:solidFill>
                    <a:srgbClr val="00287D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Po integraci</a:t>
                </a:r>
              </a:p>
              <a:p>
                <a:pPr marL="0" indent="0"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cs-CZ" sz="1800" b="1" dirty="0" smtClean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cs-CZ" sz="2000" b="0" i="1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cs-CZ" sz="20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cs-CZ" sz="20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sz="20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sz="200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0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000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cs-CZ" sz="2000" b="0" i="1" baseline="-2500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</m:nary>
                  </m:oMath>
                </a14:m>
                <a:endParaRPr lang="cs-CZ" sz="2000" dirty="0" smtClean="0"/>
              </a:p>
              <a:p>
                <a:pPr marL="0" indent="0">
                  <a:buNone/>
                </a:pPr>
                <a:r>
                  <a:rPr lang="cs-CZ" sz="1800" dirty="0"/>
                  <a:t>Levá strana představuje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impuls síly I</a:t>
                </a:r>
                <a:r>
                  <a:rPr lang="cs-CZ" sz="1800" dirty="0"/>
                  <a:t>, pravou stranu </a:t>
                </a:r>
                <a:r>
                  <a:rPr lang="cs-CZ" sz="1800" dirty="0" smtClean="0"/>
                  <a:t>jsme vypočítali </a:t>
                </a:r>
                <a:r>
                  <a:rPr lang="cs-CZ" sz="1800" dirty="0"/>
                  <a:t>pro </a:t>
                </a:r>
                <a:r>
                  <a:rPr lang="cs-CZ" sz="1600" dirty="0" smtClean="0"/>
                  <a:t>m=</a:t>
                </a:r>
                <a:r>
                  <a:rPr lang="cs-CZ" sz="1600" dirty="0" err="1" smtClean="0"/>
                  <a:t>konst</a:t>
                </a:r>
                <a:r>
                  <a:rPr lang="cs-CZ" sz="1800" b="1" dirty="0" smtClean="0"/>
                  <a:t> 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Časový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účinek síly (impuls síly) působící na objekt způsobí změnu jeho hybnosti.</a:t>
                </a:r>
                <a:endParaRPr lang="cs-CZ" sz="1800" i="1" dirty="0" smtClean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 r="-2340" b="-42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698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zachování hybnosti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r>
                  <a:rPr lang="cs-CZ" sz="1800" dirty="0" smtClean="0">
                    <a:solidFill>
                      <a:srgbClr val="00287D"/>
                    </a:solidFill>
                  </a:rPr>
                  <a:t>střelba z děla  - zpětný ráz   </a:t>
                </a: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Před výstřelem jsou dělo i náboj v klidu. Po dobu výstřelu </a:t>
                </a:r>
                <a:r>
                  <a:rPr lang="el-GR" sz="1800" i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cs-CZ" sz="1800" i="1" dirty="0" smtClean="0">
                    <a:solidFill>
                      <a:srgbClr val="000000"/>
                    </a:solidFill>
                  </a:rPr>
                  <a:t>t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cs-CZ" sz="1800" dirty="0">
                    <a:solidFill>
                      <a:srgbClr val="000000"/>
                    </a:solidFill>
                  </a:rPr>
                  <a:t>působí na dělo síla </a:t>
                </a:r>
                <a:r>
                  <a:rPr lang="cs-CZ" sz="1800" i="1" dirty="0">
                    <a:solidFill>
                      <a:srgbClr val="000000"/>
                    </a:solidFill>
                  </a:rPr>
                  <a:t>F</a:t>
                </a:r>
                <a:r>
                  <a:rPr lang="cs-CZ" sz="1800" i="1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cs-CZ" sz="1800" dirty="0">
                    <a:solidFill>
                      <a:srgbClr val="000000"/>
                    </a:solidFill>
                  </a:rPr>
                  <a:t> a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na dělovou </a:t>
                </a:r>
                <a:r>
                  <a:rPr lang="cs-CZ" sz="1800" dirty="0">
                    <a:solidFill>
                      <a:srgbClr val="000000"/>
                    </a:solidFill>
                  </a:rPr>
                  <a:t>kouli síla</a:t>
                </a:r>
                <a:r>
                  <a:rPr lang="cs-CZ" sz="1800" i="1" dirty="0">
                    <a:solidFill>
                      <a:srgbClr val="000000"/>
                    </a:solidFill>
                  </a:rPr>
                  <a:t> F</a:t>
                </a:r>
                <a:r>
                  <a:rPr lang="cs-CZ" sz="1800" i="1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0000"/>
                    </a:solidFill>
                  </a:rPr>
                  <a:t> 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Síla je dána tlakem rozpínajících se plynů v hlavni, působí do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doby, než </a:t>
                </a:r>
                <a:r>
                  <a:rPr lang="cs-CZ" sz="1800" dirty="0">
                    <a:solidFill>
                      <a:srgbClr val="000000"/>
                    </a:solidFill>
                  </a:rPr>
                  <a:t>koule opustí hlaveň (t). </a:t>
                </a: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Podle </a:t>
                </a:r>
                <a:r>
                  <a:rPr lang="cs-CZ" sz="1800" dirty="0">
                    <a:solidFill>
                      <a:srgbClr val="000000"/>
                    </a:solidFill>
                  </a:rPr>
                  <a:t>zákona akce a reakce musí být obě síly stejně veliké, </a:t>
                </a:r>
                <a:r>
                  <a:rPr lang="cs-CZ" sz="1800" dirty="0" smtClean="0">
                    <a:solidFill>
                      <a:srgbClr val="000000"/>
                    </a:solidFill>
                  </a:rPr>
                  <a:t>ale </a:t>
                </a: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opačné </a:t>
                </a:r>
                <a:r>
                  <a:rPr lang="cs-CZ" sz="1800" dirty="0">
                    <a:solidFill>
                      <a:srgbClr val="000000"/>
                    </a:solidFill>
                  </a:rPr>
                  <a:t>orientace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cs-CZ" sz="1800" b="1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cs-CZ" sz="180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cs-CZ" sz="1800" b="1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Z 2. Newtonova zákona</a:t>
                </a: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cs-CZ" sz="1800" b="1" dirty="0" smtClean="0">
                    <a:solidFill>
                      <a:srgbClr val="00287D"/>
                    </a:solidFill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cs-CZ" sz="1800" b="1" i="1" baseline="-2500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acc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cs-CZ" sz="1800" b="1" i="1" baseline="-25000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acc>
                      </m:e>
                    </m:d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cs-CZ" sz="1800" b="1" i="1" baseline="-2500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cs-CZ" sz="1800" b="1" i="1" baseline="-250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  <m:r>
                      <a:rPr lang="cs-CZ" sz="18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cs-CZ" sz="1800" b="1" i="1" baseline="-2500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cs-CZ" sz="1800" b="1" i="1" baseline="-250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0" indent="0">
                  <a:spcBef>
                    <a:spcPct val="0"/>
                  </a:spcBef>
                  <a:buClrTx/>
                  <a:buSzTx/>
                  <a:buNone/>
                </a:pPr>
                <a:r>
                  <a:rPr lang="cs-CZ" sz="1800" dirty="0"/>
                  <a:t>Tento vztah vyjadřuje </a:t>
                </a:r>
                <a:r>
                  <a:rPr lang="cs-CZ" sz="1800" dirty="0">
                    <a:solidFill>
                      <a:srgbClr val="00287D"/>
                    </a:solidFill>
                  </a:rPr>
                  <a:t>zákon zachování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hybnosti</a:t>
                </a:r>
                <a:r>
                  <a:rPr lang="cs-CZ" sz="1800" dirty="0" smtClean="0"/>
                  <a:t>.</a:t>
                </a:r>
              </a:p>
              <a:p>
                <a:r>
                  <a:rPr lang="cs-CZ" sz="1800" dirty="0" smtClean="0">
                    <a:solidFill>
                      <a:srgbClr val="00287D"/>
                    </a:solidFill>
                  </a:rPr>
                  <a:t>Uvedeme-li dvě </a:t>
                </a:r>
                <a:r>
                  <a:rPr lang="cs-CZ" sz="1800" dirty="0">
                    <a:solidFill>
                      <a:srgbClr val="00287D"/>
                    </a:solidFill>
                  </a:rPr>
                  <a:t>tělesa z klidu do pohybu jen vzájemným silovým působením,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součet jejich </a:t>
                </a:r>
                <a:r>
                  <a:rPr lang="cs-CZ" sz="1800" dirty="0">
                    <a:solidFill>
                      <a:srgbClr val="00287D"/>
                    </a:solidFill>
                  </a:rPr>
                  <a:t>hybností je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nulový. </a:t>
                </a:r>
              </a:p>
              <a:p>
                <a:pPr marL="400050" lvl="1" indent="0">
                  <a:buNone/>
                </a:pPr>
                <a:r>
                  <a:rPr lang="cs-CZ" sz="1800" dirty="0" smtClean="0">
                    <a:solidFill>
                      <a:srgbClr val="00287D"/>
                    </a:solidFill>
                  </a:rPr>
                  <a:t>(</a:t>
                </a:r>
                <a:r>
                  <a:rPr lang="cs-CZ" sz="1800" dirty="0">
                    <a:solidFill>
                      <a:srgbClr val="00287D"/>
                    </a:solidFill>
                  </a:rPr>
                  <a:t>tedy stejný jako před uvedením do pohybu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).</a:t>
                </a: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 r="-1736" b="-106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293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Ráz těles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r>
              <a:rPr lang="cs-CZ" sz="1800" dirty="0">
                <a:solidFill>
                  <a:srgbClr val="00287D"/>
                </a:solidFill>
              </a:rPr>
              <a:t>Ráz těles </a:t>
            </a:r>
            <a:r>
              <a:rPr lang="cs-CZ" sz="1800" dirty="0"/>
              <a:t>je střetnutí dvou těles. Pokud se srazí dvě tělesa při pohybu, vznikají na styčné ploše síly, které způsobí změnu pohybu těles</a:t>
            </a:r>
            <a:r>
              <a:rPr lang="cs-CZ" sz="1800" dirty="0">
                <a:solidFill>
                  <a:srgbClr val="00287D"/>
                </a:solidFill>
              </a:rPr>
              <a:t>.</a:t>
            </a:r>
          </a:p>
          <a:p>
            <a:r>
              <a:rPr lang="cs-CZ" sz="1800" dirty="0">
                <a:solidFill>
                  <a:srgbClr val="00287D"/>
                </a:solidFill>
              </a:rPr>
              <a:t>Ráz těles, </a:t>
            </a:r>
            <a:r>
              <a:rPr lang="cs-CZ" sz="1800" dirty="0"/>
              <a:t>častěji srážka těles, je interakce těles, při níž se soustředíme na pozorování počátečního </a:t>
            </a:r>
            <a:r>
              <a:rPr lang="cs-CZ" sz="1800" dirty="0" smtClean="0"/>
              <a:t>a koncového stavu.</a:t>
            </a:r>
          </a:p>
          <a:p>
            <a:endParaRPr lang="cs-CZ" sz="1800" dirty="0" smtClean="0"/>
          </a:p>
          <a:p>
            <a:r>
              <a:rPr lang="cs-CZ" sz="1800" b="1" i="1" dirty="0" smtClean="0">
                <a:solidFill>
                  <a:srgbClr val="00287D"/>
                </a:solidFill>
              </a:rPr>
              <a:t>Ráz </a:t>
            </a:r>
            <a:r>
              <a:rPr lang="cs-CZ" sz="1800" b="1" i="1" dirty="0">
                <a:solidFill>
                  <a:srgbClr val="00287D"/>
                </a:solidFill>
              </a:rPr>
              <a:t>(dokonale) pružný </a:t>
            </a:r>
            <a:r>
              <a:rPr lang="cs-CZ" sz="1800" dirty="0"/>
              <a:t>- celková pohybová energie posuvného pohybu srážejících se těles </a:t>
            </a:r>
            <a:r>
              <a:rPr lang="cs-CZ" sz="1800" dirty="0" smtClean="0"/>
              <a:t>se </a:t>
            </a:r>
            <a:r>
              <a:rPr lang="cs-CZ" sz="1800" dirty="0"/>
              <a:t>nezmění</a:t>
            </a:r>
            <a:r>
              <a:rPr lang="cs-CZ" sz="1800" dirty="0">
                <a:solidFill>
                  <a:srgbClr val="00287D"/>
                </a:solidFill>
              </a:rPr>
              <a:t> </a:t>
            </a:r>
            <a:r>
              <a:rPr lang="cs-CZ" sz="1800" dirty="0" smtClean="0">
                <a:solidFill>
                  <a:srgbClr val="00287D"/>
                </a:solidFill>
              </a:rPr>
              <a:t>(ocelové nebo gumové koule).</a:t>
            </a:r>
          </a:p>
          <a:p>
            <a:r>
              <a:rPr lang="cs-CZ" sz="1800" b="1" i="1" dirty="0">
                <a:solidFill>
                  <a:srgbClr val="00287D"/>
                </a:solidFill>
              </a:rPr>
              <a:t>Ráz nepružný </a:t>
            </a:r>
            <a:r>
              <a:rPr lang="cs-CZ" sz="1800" dirty="0"/>
              <a:t>- celková pohybová energie posuvného pohybu těles </a:t>
            </a:r>
          </a:p>
          <a:p>
            <a:pPr marL="400050" lvl="1" indent="0">
              <a:buNone/>
            </a:pPr>
            <a:r>
              <a:rPr lang="cs-CZ" sz="1800" dirty="0" smtClean="0"/>
              <a:t>se </a:t>
            </a:r>
            <a:r>
              <a:rPr lang="cs-CZ" sz="1800" dirty="0"/>
              <a:t>změní; zpravidla se zmenší o nárůst vnitřní energie soustavy: makroskopická soustava se zahřeje nebo nevratně zdeformuje. Při dokonale nepružné srážce dvou těles mají po srážce obě tělesa stejnou rychlost (nepohybují se vůči sobě</a:t>
            </a:r>
            <a:r>
              <a:rPr lang="cs-CZ" sz="1800" dirty="0" smtClean="0"/>
              <a:t>)(</a:t>
            </a:r>
            <a:r>
              <a:rPr lang="cs-CZ" sz="1800" dirty="0" smtClean="0">
                <a:solidFill>
                  <a:srgbClr val="00287D"/>
                </a:solidFill>
              </a:rPr>
              <a:t>dvě plastelíny</a:t>
            </a:r>
            <a:r>
              <a:rPr lang="cs-CZ" sz="1800" dirty="0" smtClean="0"/>
              <a:t>). </a:t>
            </a:r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78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Ráz těles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r>
              <a:rPr lang="cs-CZ" sz="1800" b="1" i="1" dirty="0">
                <a:solidFill>
                  <a:srgbClr val="00287D"/>
                </a:solidFill>
              </a:rPr>
              <a:t>Ráz částečně pružný </a:t>
            </a:r>
            <a:r>
              <a:rPr lang="cs-CZ" sz="1800" dirty="0">
                <a:solidFill>
                  <a:srgbClr val="00287D"/>
                </a:solidFill>
              </a:rPr>
              <a:t>- </a:t>
            </a:r>
            <a:r>
              <a:rPr lang="cs-CZ" sz="1800" dirty="0"/>
              <a:t>pohybová energie posuvného pohybu těles se částečně zmenší; je to přechodový případ mezi dokonale pružnou a nepružnou srážkou.</a:t>
            </a:r>
            <a:r>
              <a:rPr lang="cs-CZ" sz="1800" dirty="0" smtClean="0"/>
              <a:t>.</a:t>
            </a:r>
          </a:p>
          <a:p>
            <a:r>
              <a:rPr lang="cs-CZ" sz="1800" smtClean="0"/>
              <a:t>Mírou </a:t>
            </a:r>
            <a:r>
              <a:rPr lang="cs-CZ" sz="1800" dirty="0"/>
              <a:t>pružnosti rázu je </a:t>
            </a:r>
            <a:r>
              <a:rPr lang="cs-CZ" sz="1800" i="1" dirty="0">
                <a:solidFill>
                  <a:srgbClr val="00287D"/>
                </a:solidFill>
              </a:rPr>
              <a:t>činitel restituce </a:t>
            </a:r>
            <a:r>
              <a:rPr lang="cs-CZ" sz="1800" b="1" i="1" dirty="0" smtClean="0">
                <a:solidFill>
                  <a:srgbClr val="00287D"/>
                </a:solidFill>
              </a:rPr>
              <a:t>k</a:t>
            </a:r>
            <a:r>
              <a:rPr lang="cs-CZ" sz="1800" dirty="0" smtClean="0"/>
              <a:t> </a:t>
            </a:r>
            <a:r>
              <a:rPr lang="cs-CZ" sz="1800" dirty="0"/>
              <a:t>(</a:t>
            </a:r>
            <a:r>
              <a:rPr lang="cs-CZ" sz="1800" dirty="0" err="1" smtClean="0"/>
              <a:t>vzpruživost</a:t>
            </a:r>
            <a:r>
              <a:rPr lang="cs-CZ" sz="1800" dirty="0" smtClean="0"/>
              <a:t>, </a:t>
            </a:r>
            <a:r>
              <a:rPr lang="cs-CZ" sz="1800" dirty="0"/>
              <a:t>koeficient restituce,) daný poměrem skutečné vzájemné rychlosti </a:t>
            </a:r>
            <a:r>
              <a:rPr lang="cs-CZ" sz="1800" dirty="0" err="1"/>
              <a:t>srazivších</a:t>
            </a:r>
            <a:r>
              <a:rPr lang="cs-CZ" sz="1800" dirty="0"/>
              <a:t> se těles ku rychlosti, kterou by měla stejná tělesa po dokonale pružné srážce. Při dokonale nepružné srážce je </a:t>
            </a:r>
            <a:r>
              <a:rPr lang="cs-CZ" sz="1800" i="1" dirty="0" smtClean="0">
                <a:solidFill>
                  <a:srgbClr val="00287D"/>
                </a:solidFill>
              </a:rPr>
              <a:t>k </a:t>
            </a:r>
            <a:r>
              <a:rPr lang="cs-CZ" sz="1800" i="1" dirty="0">
                <a:solidFill>
                  <a:srgbClr val="00287D"/>
                </a:solidFill>
              </a:rPr>
              <a:t>= </a:t>
            </a:r>
            <a:r>
              <a:rPr lang="cs-CZ" sz="1800" i="1" dirty="0" smtClean="0">
                <a:solidFill>
                  <a:srgbClr val="00287D"/>
                </a:solidFill>
              </a:rPr>
              <a:t>0</a:t>
            </a:r>
            <a:r>
              <a:rPr lang="cs-CZ" sz="1800" dirty="0" smtClean="0"/>
              <a:t> . </a:t>
            </a:r>
            <a:r>
              <a:rPr lang="cs-CZ" sz="1800" dirty="0"/>
              <a:t>Má rozměr 1 (je bezrozměrový), proto jde o činitel, nikoli součinitel.</a:t>
            </a:r>
          </a:p>
          <a:p>
            <a:r>
              <a:rPr lang="cs-CZ" sz="1800" dirty="0"/>
              <a:t>Při makroskopických srážkách bývá pravidelně </a:t>
            </a:r>
            <a:r>
              <a:rPr lang="cs-CZ" sz="1800" i="1" dirty="0" smtClean="0">
                <a:solidFill>
                  <a:srgbClr val="00287D"/>
                </a:solidFill>
              </a:rPr>
              <a:t>0 </a:t>
            </a:r>
            <a:r>
              <a:rPr lang="cs-CZ" sz="1800" i="1" dirty="0">
                <a:solidFill>
                  <a:srgbClr val="00287D"/>
                </a:solidFill>
              </a:rPr>
              <a:t>≤ k &lt; </a:t>
            </a:r>
            <a:r>
              <a:rPr lang="cs-CZ" sz="1800" i="1" dirty="0" smtClean="0">
                <a:solidFill>
                  <a:srgbClr val="00287D"/>
                </a:solidFill>
              </a:rPr>
              <a:t>1</a:t>
            </a:r>
            <a:r>
              <a:rPr lang="cs-CZ" sz="1800" dirty="0" smtClean="0"/>
              <a:t>. </a:t>
            </a:r>
          </a:p>
          <a:p>
            <a:r>
              <a:rPr lang="cs-CZ" sz="1800" dirty="0" smtClean="0"/>
              <a:t>Případná </a:t>
            </a:r>
            <a:r>
              <a:rPr lang="cs-CZ" sz="1800" dirty="0"/>
              <a:t>kinetická energie rotačního pohybu se zpravidla započítává do vnitřní energie. Při mikroskopických srážkách může také vzrůst energie postupného pohybu na úkor rotační či energie vzbuzených stavů; pak mluvíme o srážce </a:t>
            </a:r>
            <a:r>
              <a:rPr lang="cs-CZ" sz="1800" i="1" dirty="0" err="1">
                <a:solidFill>
                  <a:srgbClr val="00287D"/>
                </a:solidFill>
              </a:rPr>
              <a:t>superelastické</a:t>
            </a:r>
            <a:r>
              <a:rPr lang="cs-CZ" sz="1800" i="1" dirty="0">
                <a:solidFill>
                  <a:srgbClr val="00287D"/>
                </a:solidFill>
              </a:rPr>
              <a:t>, </a:t>
            </a:r>
            <a:r>
              <a:rPr lang="cs-CZ" sz="1800" i="1" dirty="0" smtClean="0">
                <a:solidFill>
                  <a:srgbClr val="00287D"/>
                </a:solidFill>
              </a:rPr>
              <a:t>k </a:t>
            </a:r>
            <a:r>
              <a:rPr lang="cs-CZ" sz="1800" i="1" dirty="0">
                <a:solidFill>
                  <a:srgbClr val="00287D"/>
                </a:solidFill>
              </a:rPr>
              <a:t>&gt; </a:t>
            </a:r>
            <a:r>
              <a:rPr lang="cs-CZ" sz="1800" i="1" dirty="0" smtClean="0">
                <a:solidFill>
                  <a:srgbClr val="00287D"/>
                </a:solidFill>
              </a:rPr>
              <a:t>1</a:t>
            </a:r>
            <a:r>
              <a:rPr lang="cs-CZ" sz="1800" dirty="0" smtClean="0"/>
              <a:t>. </a:t>
            </a:r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293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Silové působení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 smtClean="0"/>
              <a:t>Dělení silového působení podle jejich účinků:</a:t>
            </a:r>
            <a:r>
              <a:rPr lang="cs-CZ" sz="1800" dirty="0" smtClean="0"/>
              <a:t> 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rgbClr val="00287D"/>
                </a:solidFill>
              </a:rPr>
              <a:t>Statický účinek síly</a:t>
            </a:r>
            <a:r>
              <a:rPr lang="cs-CZ" sz="1800" i="1" dirty="0" smtClean="0">
                <a:solidFill>
                  <a:srgbClr val="00287D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>
              <a:buFont typeface="+mj-lt"/>
              <a:buAutoNum type="arabicPeriod"/>
            </a:pPr>
            <a:endParaRPr lang="cs-CZ" sz="1800" i="1" dirty="0" smtClean="0">
              <a:solidFill>
                <a:srgbClr val="00287D"/>
              </a:solidFill>
            </a:endParaRPr>
          </a:p>
          <a:p>
            <a:pPr>
              <a:buFont typeface="+mj-lt"/>
              <a:buAutoNum type="arabicPeriod"/>
            </a:pPr>
            <a:endParaRPr lang="cs-CZ" sz="1800" i="1" dirty="0" smtClean="0">
              <a:solidFill>
                <a:srgbClr val="00287D"/>
              </a:solidFill>
            </a:endParaRPr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cs-CZ" sz="1800" dirty="0">
                <a:solidFill>
                  <a:srgbClr val="00287D"/>
                </a:solidFill>
              </a:rPr>
              <a:t>Dynamický </a:t>
            </a:r>
            <a:r>
              <a:rPr lang="cs-CZ" sz="1800" dirty="0" smtClean="0">
                <a:solidFill>
                  <a:srgbClr val="00287D"/>
                </a:solidFill>
              </a:rPr>
              <a:t>účinek</a:t>
            </a:r>
            <a:r>
              <a:rPr lang="cs-CZ" sz="1800" dirty="0" smtClean="0"/>
              <a:t>.</a:t>
            </a:r>
            <a:endParaRPr lang="cs-CZ" sz="1800" dirty="0"/>
          </a:p>
          <a:p>
            <a:pPr algn="just"/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Šipka dolů 5"/>
          <p:cNvSpPr/>
          <p:nvPr/>
        </p:nvSpPr>
        <p:spPr bwMode="auto">
          <a:xfrm>
            <a:off x="1611688" y="2403397"/>
            <a:ext cx="374904" cy="42976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13" y="2797201"/>
            <a:ext cx="1547773" cy="149405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auto">
          <a:xfrm>
            <a:off x="5413248" y="3072210"/>
            <a:ext cx="3081528" cy="9386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dirty="0" smtClean="0">
                <a:latin typeface="+mn-lt"/>
              </a:rPr>
              <a:t>protažení pružiny závažím, </a:t>
            </a:r>
          </a:p>
          <a:p>
            <a:r>
              <a:rPr lang="cs-CZ" sz="1400" dirty="0" smtClean="0">
                <a:latin typeface="+mn-lt"/>
              </a:rPr>
              <a:t>tlaková síla </a:t>
            </a:r>
            <a:r>
              <a:rPr lang="pl-PL" sz="1400" dirty="0" smtClean="0">
                <a:latin typeface="+mn-lt"/>
              </a:rPr>
              <a:t>působící </a:t>
            </a:r>
            <a:r>
              <a:rPr lang="pl-PL" sz="1400" dirty="0">
                <a:latin typeface="+mn-lt"/>
              </a:rPr>
              <a:t>na podložku </a:t>
            </a:r>
            <a:endParaRPr lang="pl-PL" sz="1400" dirty="0" smtClean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(</a:t>
            </a:r>
            <a:r>
              <a:rPr lang="pl-PL" sz="1400" dirty="0">
                <a:latin typeface="+mn-lt"/>
              </a:rPr>
              <a:t>kniha na stole).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713" y="4905770"/>
            <a:ext cx="1792125" cy="996667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auto">
          <a:xfrm>
            <a:off x="5413248" y="4905770"/>
            <a:ext cx="3081528" cy="9386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dirty="0">
                <a:latin typeface="+mn-lt"/>
              </a:rPr>
              <a:t>mění </a:t>
            </a:r>
            <a:r>
              <a:rPr lang="cs-CZ" sz="1400" dirty="0" smtClean="0">
                <a:latin typeface="+mn-lt"/>
              </a:rPr>
              <a:t>se směr </a:t>
            </a:r>
            <a:r>
              <a:rPr lang="cs-CZ" sz="1400" dirty="0">
                <a:latin typeface="+mn-lt"/>
              </a:rPr>
              <a:t>nebo velikost rychlosti</a:t>
            </a:r>
          </a:p>
          <a:p>
            <a:r>
              <a:rPr lang="cs-CZ" sz="1400" dirty="0">
                <a:latin typeface="+mn-lt"/>
              </a:rPr>
              <a:t>pohybujícího se tělesa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8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Silové působení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Dynamickými </a:t>
                </a:r>
                <a:r>
                  <a:rPr lang="cs-CZ" sz="1800" dirty="0"/>
                  <a:t>účinky sil se zabývá </a:t>
                </a:r>
                <a:r>
                  <a:rPr lang="cs-CZ" sz="1800" b="1" dirty="0"/>
                  <a:t>dynamika </a:t>
                </a:r>
                <a:endParaRPr lang="cs-CZ" sz="1800" b="1" dirty="0" smtClean="0"/>
              </a:p>
              <a:p>
                <a:pPr marL="0" indent="0">
                  <a:buNone/>
                </a:pPr>
                <a:r>
                  <a:rPr lang="cs-CZ" sz="1400" dirty="0" smtClean="0"/>
                  <a:t>(</a:t>
                </a:r>
                <a:r>
                  <a:rPr lang="cs-CZ" sz="1400" dirty="0"/>
                  <a:t>z řeckého </a:t>
                </a:r>
                <a:r>
                  <a:rPr lang="cs-CZ" sz="1400" i="1" dirty="0" err="1"/>
                  <a:t>dynamis</a:t>
                </a:r>
                <a:r>
                  <a:rPr lang="cs-CZ" sz="1400" dirty="0"/>
                  <a:t>, což znamená síla</a:t>
                </a:r>
                <a:r>
                  <a:rPr lang="cs-CZ" sz="1400" dirty="0" smtClean="0"/>
                  <a:t>). </a:t>
                </a:r>
              </a:p>
              <a:p>
                <a:pPr marL="0" indent="0" algn="just">
                  <a:buNone/>
                </a:pPr>
                <a:endParaRPr lang="cs-CZ" sz="1800" dirty="0" smtClean="0"/>
              </a:p>
              <a:p>
                <a:pPr marL="0" indent="0" algn="just">
                  <a:buNone/>
                </a:pPr>
                <a:r>
                  <a:rPr lang="cs-CZ" sz="1800" dirty="0" smtClean="0"/>
                  <a:t>Účinky </a:t>
                </a:r>
                <a:r>
                  <a:rPr lang="cs-CZ" sz="1800" dirty="0"/>
                  <a:t>síly závisí nejen na její </a:t>
                </a:r>
                <a:r>
                  <a:rPr lang="cs-CZ" sz="1800" dirty="0">
                    <a:solidFill>
                      <a:srgbClr val="00287D"/>
                    </a:solidFill>
                  </a:rPr>
                  <a:t>velikosti</a:t>
                </a:r>
                <a:r>
                  <a:rPr lang="cs-CZ" sz="1800" dirty="0"/>
                  <a:t>, ale také na </a:t>
                </a:r>
                <a:r>
                  <a:rPr lang="cs-CZ" sz="1800" dirty="0">
                    <a:solidFill>
                      <a:srgbClr val="00287D"/>
                    </a:solidFill>
                  </a:rPr>
                  <a:t>směru jejího působení </a:t>
                </a:r>
                <a:r>
                  <a:rPr lang="cs-CZ" sz="1800" dirty="0"/>
                  <a:t>a na tom,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kde působí.</a:t>
                </a: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 algn="just">
                  <a:buNone/>
                </a:pPr>
                <a:endParaRPr lang="cs-CZ" sz="2000" dirty="0" smtClean="0"/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Síla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/>
                  <a:t>je vektorová veličina určená </a:t>
                </a:r>
                <a:r>
                  <a:rPr lang="cs-CZ" sz="1800" dirty="0">
                    <a:solidFill>
                      <a:srgbClr val="00287D"/>
                    </a:solidFill>
                  </a:rPr>
                  <a:t>velikostí, působištěm, směrem a orientací.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.</a:t>
                </a:r>
              </a:p>
              <a:p>
                <a:pPr marL="400050" lvl="1" indent="0">
                  <a:buNone/>
                </a:pPr>
                <a:r>
                  <a:rPr lang="cs-CZ" sz="1400" dirty="0" smtClean="0"/>
                  <a:t>Jednotkou </a:t>
                </a:r>
                <a:r>
                  <a:rPr lang="cs-CZ" sz="1400" dirty="0"/>
                  <a:t>síly je newton označovaný písmenem N. </a:t>
                </a:r>
                <a:endParaRPr lang="cs-CZ" sz="1400" dirty="0" smtClean="0"/>
              </a:p>
              <a:p>
                <a:pPr marL="400050" lvl="1" indent="0">
                  <a:buNone/>
                </a:pPr>
                <a:r>
                  <a:rPr lang="cs-CZ" sz="1400" dirty="0" smtClean="0"/>
                  <a:t>Tato </a:t>
                </a:r>
                <a:r>
                  <a:rPr lang="cs-CZ" sz="1400" dirty="0"/>
                  <a:t>jednotka rozepsaná </a:t>
                </a:r>
                <a:r>
                  <a:rPr lang="cs-CZ" sz="1400" dirty="0" smtClean="0"/>
                  <a:t>pomocí základních </a:t>
                </a:r>
                <a:r>
                  <a:rPr lang="cs-CZ" sz="1400" dirty="0"/>
                  <a:t>jednotek soustavy SI je N = kg.m.s</a:t>
                </a:r>
                <a:r>
                  <a:rPr lang="cs-CZ" sz="1400" baseline="30000" dirty="0"/>
                  <a:t>-2</a:t>
                </a:r>
                <a:endParaRPr lang="cs-CZ" sz="1400" i="1" baseline="30000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 smtClean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S pojmem síla je úzce spjata veličina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hmotnost</a:t>
                </a:r>
                <a:r>
                  <a:rPr lang="cs-CZ" sz="1800" b="1" dirty="0"/>
                  <a:t>. </a:t>
                </a:r>
                <a:endParaRPr lang="cs-CZ" sz="1800" b="1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Hmotnost </a:t>
                </a:r>
                <a:r>
                  <a:rPr lang="cs-CZ" sz="1800" i="1" dirty="0"/>
                  <a:t>m </a:t>
                </a:r>
                <a:r>
                  <a:rPr lang="cs-CZ" sz="1800" dirty="0"/>
                  <a:t>s jednotkou kg </a:t>
                </a:r>
                <a:r>
                  <a:rPr lang="cs-CZ" sz="1800" dirty="0" smtClean="0"/>
                  <a:t>charakterizuje setrvačné </a:t>
                </a:r>
                <a:r>
                  <a:rPr lang="cs-CZ" sz="1800" dirty="0"/>
                  <a:t>vlastnosti </a:t>
                </a:r>
                <a:r>
                  <a:rPr lang="cs-CZ" sz="1800" dirty="0" smtClean="0"/>
                  <a:t>těles.</a:t>
                </a:r>
                <a:endParaRPr lang="cs-CZ" sz="1800" i="1" dirty="0" smtClean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r="-1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331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Silové působení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1800" dirty="0" smtClean="0"/>
                  <a:t>Přemisťujeme-li hmotné těleso po nějaké trajektorii, </a:t>
                </a:r>
                <a:r>
                  <a:rPr lang="cs-CZ" sz="1800" dirty="0"/>
                  <a:t>pak hovoříme, že síla má účinky </a:t>
                </a:r>
                <a:r>
                  <a:rPr lang="cs-CZ" sz="1800" b="1" dirty="0"/>
                  <a:t>posuvné </a:t>
                </a:r>
                <a:r>
                  <a:rPr lang="cs-CZ" sz="1800" dirty="0"/>
                  <a:t>(translační). </a:t>
                </a:r>
                <a:endParaRPr lang="cs-CZ" sz="1800" dirty="0" smtClean="0"/>
              </a:p>
              <a:p>
                <a:r>
                  <a:rPr lang="cs-CZ" sz="1800" dirty="0" smtClean="0"/>
                  <a:t>Otočíme-li tělesem kolem osy, </a:t>
                </a:r>
                <a:r>
                  <a:rPr lang="cs-CZ" sz="1800" dirty="0"/>
                  <a:t>pak </a:t>
                </a:r>
                <a:r>
                  <a:rPr lang="cs-CZ" sz="1800" dirty="0" smtClean="0"/>
                  <a:t>vyvíjíme </a:t>
                </a:r>
                <a:r>
                  <a:rPr lang="cs-CZ" sz="1800" dirty="0"/>
                  <a:t>účinky </a:t>
                </a:r>
                <a:r>
                  <a:rPr lang="cs-CZ" sz="1800" b="1" dirty="0" smtClean="0"/>
                  <a:t>otáčivé </a:t>
                </a:r>
                <a:r>
                  <a:rPr lang="cs-CZ" sz="1800" dirty="0"/>
                  <a:t>(rotační). </a:t>
                </a: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 smtClean="0"/>
                  <a:t>Otáčivé účinky </a:t>
                </a:r>
                <a:r>
                  <a:rPr lang="cs-CZ" sz="1800" dirty="0"/>
                  <a:t>charakterizujeme veličinou zvanou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moment síly</a:t>
                </a:r>
                <a:r>
                  <a:rPr lang="cs-CZ" sz="1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cs-CZ" sz="1800" dirty="0" smtClean="0"/>
                  <a:t>.</a:t>
                </a:r>
                <a:endParaRPr lang="cs-CZ" sz="1800" i="1" dirty="0" smtClean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416" y="3840483"/>
            <a:ext cx="1570962" cy="15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Newtonovy pohybové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163812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Základní </a:t>
            </a:r>
            <a:r>
              <a:rPr lang="cs-CZ" sz="1800" dirty="0"/>
              <a:t>zákony pohybu, které se dosud používají při </a:t>
            </a:r>
            <a:r>
              <a:rPr lang="cs-CZ" sz="1800" dirty="0" smtClean="0"/>
              <a:t>řešení základních </a:t>
            </a:r>
            <a:r>
              <a:rPr lang="cs-CZ" sz="1800" dirty="0"/>
              <a:t>technických problémů, zformuloval Isaac Newton již před více než třemi sty </a:t>
            </a:r>
            <a:r>
              <a:rPr lang="cs-CZ" sz="1800" dirty="0" smtClean="0"/>
              <a:t>léty!</a:t>
            </a:r>
            <a:endParaRPr lang="cs-CZ" sz="1800" dirty="0"/>
          </a:p>
          <a:p>
            <a:pPr marL="0" indent="0">
              <a:buNone/>
            </a:pPr>
            <a:r>
              <a:rPr lang="cs-CZ" sz="1400" dirty="0" smtClean="0"/>
              <a:t>Newton </a:t>
            </a:r>
            <a:r>
              <a:rPr lang="cs-CZ" sz="1400" dirty="0"/>
              <a:t>zformuloval tři základní zákony klasické dynamiky ve slovní </a:t>
            </a:r>
            <a:r>
              <a:rPr lang="cs-CZ" sz="1400" dirty="0" smtClean="0"/>
              <a:t>podobě, později </a:t>
            </a:r>
            <a:r>
              <a:rPr lang="cs-CZ" sz="1400" dirty="0"/>
              <a:t>byly formulace doplněny i matematickými zápisy. </a:t>
            </a:r>
            <a:endParaRPr lang="cs-CZ" sz="1400" dirty="0" smtClean="0"/>
          </a:p>
          <a:p>
            <a:pPr marL="0" indent="0">
              <a:buNone/>
            </a:pPr>
            <a:endParaRPr lang="cs-CZ" sz="1800" dirty="0"/>
          </a:p>
          <a:p>
            <a:pPr>
              <a:buAutoNum type="arabicPeriod"/>
            </a:pPr>
            <a:r>
              <a:rPr lang="cs-CZ" sz="1800" b="1" dirty="0" smtClean="0">
                <a:solidFill>
                  <a:srgbClr val="00287D"/>
                </a:solidFill>
              </a:rPr>
              <a:t>Newtonův zákon – zákon setrvačnosti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95" y="4306824"/>
            <a:ext cx="2450415" cy="107771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13816" y="4558196"/>
            <a:ext cx="5327679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n-lt"/>
              </a:rPr>
              <a:t>Newtonovy pohybové zákony platí ve vztažných soustavách, které jsou vůči sobě v </a:t>
            </a:r>
            <a:r>
              <a:rPr lang="cs-CZ" sz="1800" dirty="0" smtClean="0">
                <a:latin typeface="+mn-lt"/>
              </a:rPr>
              <a:t>klidu, nebo </a:t>
            </a:r>
            <a:r>
              <a:rPr lang="cs-CZ" sz="1800" dirty="0">
                <a:latin typeface="+mn-lt"/>
              </a:rPr>
              <a:t>se vůči sobě pohybují pohybem rovnoměrným přímočarým. Takovéto soustavy </a:t>
            </a:r>
            <a:r>
              <a:rPr lang="cs-CZ" sz="1800" dirty="0" smtClean="0">
                <a:latin typeface="+mn-lt"/>
              </a:rPr>
              <a:t>se označují </a:t>
            </a:r>
            <a:r>
              <a:rPr lang="cs-CZ" sz="1800" dirty="0">
                <a:latin typeface="+mn-lt"/>
              </a:rPr>
              <a:t>jako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inerciální</a:t>
            </a:r>
            <a:r>
              <a:rPr lang="cs-CZ" sz="1800" dirty="0">
                <a:latin typeface="+mn-lt"/>
              </a:rPr>
              <a:t> nebo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setrvačné</a:t>
            </a:r>
            <a:r>
              <a:rPr lang="cs-CZ" sz="1800" dirty="0">
                <a:latin typeface="+mn-lt"/>
              </a:rPr>
              <a:t>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13816" y="3685892"/>
            <a:ext cx="777809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indent="-57150">
              <a:spcBef>
                <a:spcPct val="20000"/>
              </a:spcBef>
              <a:buClr>
                <a:srgbClr val="00287D"/>
              </a:buClr>
              <a:buSzPct val="80000"/>
            </a:pPr>
            <a:r>
              <a:rPr lang="cs-CZ" sz="1800" b="1" kern="0" dirty="0">
                <a:solidFill>
                  <a:srgbClr val="000000"/>
                </a:solidFill>
                <a:latin typeface="Arial"/>
              </a:rPr>
              <a:t>Každé těleso setrvává v klidu nebo v rovnoměrném přímočarém pohybu, dokud není vnějšími silami donuceno tento svůj stav změnit.</a:t>
            </a:r>
          </a:p>
        </p:txBody>
      </p:sp>
    </p:spTree>
    <p:extLst>
      <p:ext uri="{BB962C8B-B14F-4D97-AF65-F5344CB8AC3E}">
        <p14:creationId xmlns:p14="http://schemas.microsoft.com/office/powerpoint/2010/main" val="15807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Newtonovy pohybové zákony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b="1" dirty="0" smtClean="0">
                    <a:solidFill>
                      <a:srgbClr val="00287D"/>
                    </a:solidFill>
                  </a:rPr>
                  <a:t>2. Newtonův </a:t>
                </a:r>
                <a:r>
                  <a:rPr lang="cs-CZ" sz="1800" b="1" dirty="0">
                    <a:solidFill>
                      <a:srgbClr val="00287D"/>
                    </a:solidFill>
                  </a:rPr>
                  <a:t>pohybový zákon – zákon </a:t>
                </a:r>
                <a:r>
                  <a:rPr lang="cs-CZ" sz="1800" b="1" dirty="0" smtClean="0">
                    <a:solidFill>
                      <a:srgbClr val="00287D"/>
                    </a:solidFill>
                  </a:rPr>
                  <a:t>síly</a:t>
                </a:r>
              </a:p>
              <a:p>
                <a:pPr marL="400050" lvl="1" indent="0">
                  <a:spcAft>
                    <a:spcPts val="600"/>
                  </a:spcAft>
                  <a:buNone/>
                </a:pPr>
                <a:r>
                  <a:rPr lang="cs-CZ" sz="1800" b="1" dirty="0" smtClean="0"/>
                  <a:t>Síla   </a:t>
                </a:r>
                <a:r>
                  <a:rPr lang="cs-CZ" sz="1800" dirty="0" smtClean="0"/>
                  <a:t>(síla svalů, síla motoru, síla gravitačního pole … )</a:t>
                </a:r>
              </a:p>
              <a:p>
                <a:pPr marL="0" indent="0">
                  <a:buNone/>
                </a:pPr>
                <a:r>
                  <a:rPr lang="cs-CZ" sz="1800" b="1" dirty="0" smtClean="0"/>
                  <a:t>	</a:t>
                </a:r>
                <a:r>
                  <a:rPr lang="cs-CZ" sz="1800" dirty="0"/>
                  <a:t>Experiment	</a:t>
                </a:r>
                <a:r>
                  <a:rPr lang="cs-CZ" sz="1800" i="1" dirty="0" smtClean="0"/>
                  <a:t>Kolikrát </a:t>
                </a:r>
                <a:r>
                  <a:rPr lang="cs-CZ" sz="1800" i="1" dirty="0"/>
                  <a:t>bude větší síla působící na těleso, tolikrát </a:t>
                </a:r>
                <a:r>
                  <a:rPr lang="cs-CZ" sz="1800" i="1" dirty="0" smtClean="0"/>
                  <a:t>			větší </a:t>
                </a:r>
                <a:r>
                  <a:rPr lang="cs-CZ" sz="1800" i="1" dirty="0"/>
                  <a:t>bude </a:t>
                </a:r>
                <a:r>
                  <a:rPr lang="cs-CZ" sz="1800" i="1" dirty="0" smtClean="0"/>
                  <a:t>jeho zrychlení.</a:t>
                </a:r>
              </a:p>
              <a:p>
                <a:pPr marL="0" indent="0">
                  <a:buNone/>
                </a:pPr>
                <a:r>
                  <a:rPr lang="cs-CZ" sz="1800" b="1" i="1" dirty="0"/>
                  <a:t>			</a:t>
                </a:r>
                <a:r>
                  <a:rPr lang="cs-CZ" sz="1800" i="1" dirty="0"/>
                  <a:t>Kolikrát větší bude hmotnost tělesa, tolikrát bude při </a:t>
                </a:r>
                <a:r>
                  <a:rPr lang="cs-CZ" sz="1800" i="1" dirty="0" smtClean="0"/>
                  <a:t>			stejné </a:t>
                </a:r>
                <a:r>
                  <a:rPr lang="cs-CZ" sz="1800" i="1" dirty="0"/>
                  <a:t>působící síle motoru </a:t>
                </a:r>
                <a:r>
                  <a:rPr lang="cs-CZ" sz="1800" i="1" dirty="0" smtClean="0"/>
                  <a:t>menší jeho </a:t>
                </a:r>
                <a:r>
                  <a:rPr lang="cs-CZ" sz="1800" i="1" dirty="0"/>
                  <a:t>zrychlení</a:t>
                </a:r>
                <a:r>
                  <a:rPr lang="cs-CZ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</a:p>
              <a:p>
                <a:pPr marL="400050" lvl="1" indent="0">
                  <a:buNone/>
                </a:pPr>
                <a:r>
                  <a:rPr lang="cs-CZ" sz="1800" b="1" i="1" dirty="0" smtClean="0">
                    <a:solidFill>
                      <a:srgbClr val="00287D"/>
                    </a:solidFill>
                  </a:rPr>
                  <a:t>Zrychlení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a</a:t>
                </a:r>
                <a:r>
                  <a:rPr lang="cs-CZ" sz="1800" b="1" i="1" dirty="0"/>
                  <a:t>, které uděluje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síla F</a:t>
                </a:r>
                <a:r>
                  <a:rPr lang="cs-CZ" sz="1800" b="1" i="1" dirty="0"/>
                  <a:t> tělesu o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hmotnosti m</a:t>
                </a:r>
                <a:r>
                  <a:rPr lang="cs-CZ" sz="1800" b="1" i="1" dirty="0"/>
                  <a:t>, je přímo úměrné velikost této </a:t>
                </a:r>
                <a:r>
                  <a:rPr lang="cs-CZ" sz="1800" b="1" i="1" dirty="0" smtClean="0"/>
                  <a:t>síly a </a:t>
                </a:r>
                <a:r>
                  <a:rPr lang="cs-CZ" sz="1800" b="1" i="1" dirty="0"/>
                  <a:t>nepřímo úměrné hmotnosti </a:t>
                </a:r>
                <a:r>
                  <a:rPr lang="cs-CZ" sz="1800" b="1" i="1" dirty="0" smtClean="0"/>
                  <a:t>tělesa.</a:t>
                </a:r>
              </a:p>
              <a:p>
                <a:pPr marL="1828800" lvl="4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cs-CZ" sz="2400" b="1" dirty="0" smtClean="0"/>
              </a:p>
              <a:p>
                <a:pPr marL="1485900" lvl="4" indent="0">
                  <a:buNone/>
                </a:pPr>
                <a:endParaRPr lang="cs-CZ" sz="24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r="-23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Šipka doprava 5"/>
          <p:cNvSpPr/>
          <p:nvPr/>
        </p:nvSpPr>
        <p:spPr bwMode="auto">
          <a:xfrm>
            <a:off x="2724912" y="2823919"/>
            <a:ext cx="438912" cy="2011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32" y="3359420"/>
            <a:ext cx="457240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Newtonovy pohybové zákony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b="1" dirty="0" smtClean="0">
                    <a:solidFill>
                      <a:srgbClr val="00287D"/>
                    </a:solidFill>
                  </a:rPr>
                  <a:t>2. Newtonův </a:t>
                </a:r>
                <a:r>
                  <a:rPr lang="cs-CZ" sz="1800" b="1" dirty="0">
                    <a:solidFill>
                      <a:srgbClr val="00287D"/>
                    </a:solidFill>
                  </a:rPr>
                  <a:t>pohybový zákon – zákon </a:t>
                </a:r>
                <a:r>
                  <a:rPr lang="cs-CZ" sz="1800" b="1" dirty="0" smtClean="0">
                    <a:solidFill>
                      <a:srgbClr val="00287D"/>
                    </a:solidFill>
                  </a:rPr>
                  <a:t>síly</a:t>
                </a:r>
              </a:p>
              <a:p>
                <a:pPr marL="400050" lvl="1" indent="0">
                  <a:spcAft>
                    <a:spcPts val="600"/>
                  </a:spcAft>
                  <a:buNone/>
                </a:pPr>
                <a:r>
                  <a:rPr lang="cs-CZ" sz="1800" dirty="0" smtClean="0"/>
                  <a:t>častěji</a:t>
                </a:r>
              </a:p>
              <a:p>
                <a:pPr marL="400050" lvl="1" indent="0">
                  <a:spcAft>
                    <a:spcPts val="600"/>
                  </a:spcAft>
                  <a:buNone/>
                </a:pPr>
                <a:r>
                  <a:rPr lang="cs-CZ" sz="1800" b="1" dirty="0"/>
                  <a:t>	</a:t>
                </a:r>
                <a:r>
                  <a:rPr lang="cs-CZ" sz="1800" b="1" dirty="0" smtClean="0"/>
                  <a:t>	</a:t>
                </a:r>
                <a14:m>
                  <m:oMath xmlns:m="http://schemas.openxmlformats.org/officeDocument/2006/math">
                    <m:r>
                      <a:rPr lang="cs-CZ" sz="20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cs-CZ" sz="2000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cs-CZ" sz="2000" b="1" i="1" dirty="0" err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b="1" i="1" dirty="0" err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cs-CZ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dirty="0" smtClean="0">
                        <a:latin typeface="Cambria Math" panose="02040503050406030204" pitchFamily="18" charset="0"/>
                      </a:rPr>
                      <m:t>𝒎</m:t>
                    </m:r>
                    <m:f>
                      <m:fPr>
                        <m:ctrlPr>
                          <a:rPr lang="cs-CZ" sz="20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dirty="0" smtClean="0"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cs-CZ" sz="2000" b="1" i="1" dirty="0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endParaRPr lang="cs-CZ" sz="1800" b="1" dirty="0" smtClean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r>
                  <a:rPr lang="cs-CZ" sz="1800" dirty="0" smtClean="0"/>
                  <a:t>Předchozí rovnice platí pouze v případě, že se hmotnost během pohybu nemění ( neplatí pro raketu, relativistické těleso). </a:t>
                </a:r>
              </a:p>
              <a:p>
                <a:pPr marL="400050" lvl="1" indent="0">
                  <a:spcAft>
                    <a:spcPts val="600"/>
                  </a:spcAft>
                  <a:buNone/>
                </a:pPr>
                <a:r>
                  <a:rPr lang="cs-CZ" sz="1800" dirty="0">
                    <a:solidFill>
                      <a:srgbClr val="000000"/>
                    </a:solidFill>
                    <a:ea typeface="+mn-ea"/>
                    <a:cs typeface="+mn-cs"/>
                  </a:rPr>
                  <a:t>Velmi často se lépe využije </a:t>
                </a:r>
                <a:r>
                  <a:rPr lang="cs-CZ" sz="1800" i="1" dirty="0">
                    <a:solidFill>
                      <a:srgbClr val="00287D"/>
                    </a:solidFill>
                    <a:ea typeface="+mn-ea"/>
                    <a:cs typeface="+mn-cs"/>
                  </a:rPr>
                  <a:t>hybnost</a:t>
                </a:r>
                <a:r>
                  <a:rPr lang="cs-CZ" sz="1800" dirty="0">
                    <a:solidFill>
                      <a:srgbClr val="000000"/>
                    </a:solidFill>
                    <a:ea typeface="+mn-ea"/>
                    <a:cs typeface="+mn-cs"/>
                  </a:rPr>
                  <a:t> tělesa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e>
                    </m:acc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𝒎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</m:acc>
                  </m:oMath>
                </a14:m>
                <a:endParaRPr lang="cs-CZ" sz="1800" dirty="0" smtClean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r>
                  <a:rPr lang="cs-CZ" sz="1800" dirty="0" smtClean="0"/>
                  <a:t>Obecný tvar 2. Newtonova zákona </a:t>
                </a:r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 smtClean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 rotWithShape="0">
                <a:blip r:embed="rId2"/>
                <a:stretch>
                  <a:fillRect l="-1811" t="-22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566298" y="4775432"/>
                <a:ext cx="2374766" cy="82093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num>
                        <m:den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98" y="4775432"/>
                <a:ext cx="2374766" cy="8209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722376" y="5743935"/>
            <a:ext cx="786953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+mn-lt"/>
              </a:rPr>
              <a:t>Síla působící na hmotný objekt způsobí časovou změnu jeho hybnosti.</a:t>
            </a:r>
          </a:p>
        </p:txBody>
      </p:sp>
    </p:spTree>
    <p:extLst>
      <p:ext uri="{BB962C8B-B14F-4D97-AF65-F5344CB8AC3E}">
        <p14:creationId xmlns:p14="http://schemas.microsoft.com/office/powerpoint/2010/main" val="23493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25208</TotalTime>
  <Words>1618</Words>
  <Application>Microsoft Office PowerPoint</Application>
  <PresentationFormat>Předvádění na obrazovce (4:3)</PresentationFormat>
  <Paragraphs>401</Paragraphs>
  <Slides>36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Tahoma</vt:lpstr>
      <vt:lpstr>Times New Roman</vt:lpstr>
      <vt:lpstr>Wingdings</vt:lpstr>
      <vt:lpstr>Prezentace_MU_CZ</vt:lpstr>
      <vt:lpstr>Mechanika a molekulová fyzika Dynamika</vt:lpstr>
      <vt:lpstr>Úvodem</vt:lpstr>
      <vt:lpstr>Silové působení</vt:lpstr>
      <vt:lpstr>Silové působení</vt:lpstr>
      <vt:lpstr>Silové působení</vt:lpstr>
      <vt:lpstr>Silové působení</vt:lpstr>
      <vt:lpstr>Newtonovy pohybové zákony</vt:lpstr>
      <vt:lpstr>Newtonovy pohybové zákony</vt:lpstr>
      <vt:lpstr>Newtonovy pohybové zákony</vt:lpstr>
      <vt:lpstr>Newtonovy pohybové zákony</vt:lpstr>
      <vt:lpstr>Newtonovy pohybové zákony</vt:lpstr>
      <vt:lpstr>Pohybové rovnice</vt:lpstr>
      <vt:lpstr>Pohybové rovnice</vt:lpstr>
      <vt:lpstr>Pohybové rovnice</vt:lpstr>
      <vt:lpstr>Tíhová síla a tíha tělesa</vt:lpstr>
      <vt:lpstr>Tíhová síla a tíha tělesa</vt:lpstr>
      <vt:lpstr>Tíhová síla a tíha tělesa</vt:lpstr>
      <vt:lpstr>Odporové síly</vt:lpstr>
      <vt:lpstr>Odporové síly</vt:lpstr>
      <vt:lpstr>Odporové síly</vt:lpstr>
      <vt:lpstr>Prezentace aplikace PowerPoint</vt:lpstr>
      <vt:lpstr>Odporové síly</vt:lpstr>
      <vt:lpstr>Pohyb vzhledem k inerciálním a neinerciálním soustavám</vt:lpstr>
      <vt:lpstr>Pohyb vzhledem k inerciálním a neinerciálním soustavám</vt:lpstr>
      <vt:lpstr>Síla v neinerciální soustavě</vt:lpstr>
      <vt:lpstr>Síla v neinerciální soustavě</vt:lpstr>
      <vt:lpstr>Síla v neinerciální soustavě</vt:lpstr>
      <vt:lpstr>Síla v neinerciální soustavě</vt:lpstr>
      <vt:lpstr>Síla v neinerciální soustavě</vt:lpstr>
      <vt:lpstr>Síla v neinerciální soustavě</vt:lpstr>
      <vt:lpstr>Síla v neinerciální soustavě</vt:lpstr>
      <vt:lpstr>Hybnost a impuls síly</vt:lpstr>
      <vt:lpstr>Hybnost a impuls síly</vt:lpstr>
      <vt:lpstr>Zákon zachování hybnosti</vt:lpstr>
      <vt:lpstr>Ráz těles</vt:lpstr>
      <vt:lpstr>Ráz těles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Sládek</cp:lastModifiedBy>
  <cp:revision>335</cp:revision>
  <cp:lastPrinted>2017-05-31T19:18:36Z</cp:lastPrinted>
  <dcterms:created xsi:type="dcterms:W3CDTF">2015-11-23T07:04:47Z</dcterms:created>
  <dcterms:modified xsi:type="dcterms:W3CDTF">2018-03-05T15:28:14Z</dcterms:modified>
</cp:coreProperties>
</file>