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93" r:id="rId2"/>
    <p:sldId id="273" r:id="rId3"/>
    <p:sldId id="270" r:id="rId4"/>
    <p:sldId id="276" r:id="rId5"/>
    <p:sldId id="257" r:id="rId6"/>
    <p:sldId id="263" r:id="rId7"/>
    <p:sldId id="264" r:id="rId8"/>
    <p:sldId id="290" r:id="rId9"/>
    <p:sldId id="281" r:id="rId10"/>
    <p:sldId id="282" r:id="rId11"/>
    <p:sldId id="292" r:id="rId12"/>
    <p:sldId id="283" r:id="rId13"/>
    <p:sldId id="284" r:id="rId14"/>
    <p:sldId id="288" r:id="rId15"/>
    <p:sldId id="289" r:id="rId16"/>
    <p:sldId id="287" r:id="rId17"/>
    <p:sldId id="291" r:id="rId18"/>
    <p:sldId id="28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09C7-5077-419C-B4B9-D4BA4185B259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1F109-BF73-434C-A56D-E16A5E2F73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0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1F109-BF73-434C-A56D-E16A5E2F73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0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3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2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67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4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4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6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7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84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54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98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75C7-A97F-4A02-B522-68455F9CA23E}" type="datetimeFigureOut">
              <a:rPr lang="cs-CZ" smtClean="0"/>
              <a:t>02.05.2019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D437-9DD8-4897-BDE4-A4DA6B72B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9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smtClean="0">
                <a:latin typeface="Times New Roman" pitchFamily="18" charset="0"/>
              </a:rPr>
              <a:t>Kvantová   čísla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abývají celočíselných hodnot</a:t>
            </a:r>
          </a:p>
          <a:p>
            <a:pPr eaLnBrk="1" hangingPunct="1"/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každá kombinace definuje jediný AO: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                       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(AO) = 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</a:t>
            </a:r>
            <a:r>
              <a:rPr lang="cs-CZ" altLang="cs-CZ" sz="1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n,l,ml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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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hlavní kvantové číslo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1, 2, 3, 4 ... Vlnová funkce 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</a:t>
            </a:r>
            <a:r>
              <a:rPr lang="cs-CZ" altLang="cs-CZ" sz="1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n,l,m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vlastní funkcí řešené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Schr</a:t>
            </a:r>
            <a:r>
              <a:rPr lang="en-US" altLang="cs-CZ" sz="1800" dirty="0"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ö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dingerovy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rovnice pouze pro tyto hodnoty </a:t>
            </a:r>
            <a:r>
              <a:rPr lang="cs-CZ" altLang="cs-CZ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Je rozhodující pro energii AO.</a:t>
            </a:r>
          </a:p>
          <a:p>
            <a:pPr algn="just">
              <a:buAutoNum type="arabicParenR"/>
            </a:pP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vedlejší kvantové číslo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= 0,1,2.... </a:t>
            </a:r>
            <a:r>
              <a:rPr lang="cs-CZ" altLang="cs-CZ" sz="1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Určuje tvar a směrové vlastnosti AO (u  složitějších atomů ovlivňují i energii AO).</a:t>
            </a:r>
          </a:p>
          <a:p>
            <a:pPr marL="0" indent="0" algn="just" eaLnBrk="1" hangingPunct="1"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magnetické kvantové </a:t>
            </a: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číslo 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altLang="cs-CZ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-l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-l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+ 1... 0, +1....</a:t>
            </a: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+l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- 1, ...</a:t>
            </a: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Určuje orientaci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souřadnému systému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spinové kvantové číslo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(parametr spinové funkce)</a:t>
            </a:r>
            <a:endParaRPr lang="cs-CZ" alt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           	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= + 1/2 (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          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= - 1/2 (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ek obrÃ¡zku pro periodic table electron configu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1340768"/>
            <a:ext cx="8839126" cy="51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23928" y="510062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Teorie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0524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791200" cy="31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4333"/>
            <a:ext cx="5069037" cy="314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33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6" y="304800"/>
            <a:ext cx="85629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3438" y="6248400"/>
            <a:ext cx="848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cs typeface="Arial" panose="020B0604020202020204" pitchFamily="34" charset="0"/>
              </a:rPr>
              <a:t>1s &gt; 2s &gt; 2p &gt; 3s &gt; 3p &gt; 4s &gt; 3d &gt; 4p &gt; 5s &gt; 4d &gt; 5</a:t>
            </a:r>
            <a:r>
              <a:rPr lang="cs-CZ" b="1" dirty="0" smtClean="0">
                <a:cs typeface="Arial" panose="020B0604020202020204" pitchFamily="34" charset="0"/>
              </a:rPr>
              <a:t>p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6s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4f</a:t>
            </a:r>
            <a:r>
              <a:rPr lang="cs-CZ" b="1" dirty="0">
                <a:cs typeface="Arial" panose="020B0604020202020204" pitchFamily="34" charset="0"/>
              </a:rPr>
              <a:t> &gt; </a:t>
            </a:r>
            <a:r>
              <a:rPr lang="cs-CZ" b="1" dirty="0" smtClean="0">
                <a:cs typeface="Arial" panose="020B0604020202020204" pitchFamily="34" charset="0"/>
              </a:rPr>
              <a:t>5d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6p </a:t>
            </a:r>
            <a:r>
              <a:rPr lang="cs-CZ" b="1" dirty="0">
                <a:cs typeface="Arial" panose="020B0604020202020204" pitchFamily="34" charset="0"/>
              </a:rPr>
              <a:t>&gt; 7</a:t>
            </a:r>
            <a:r>
              <a:rPr lang="cs-CZ" b="1" dirty="0" smtClean="0">
                <a:cs typeface="Arial" panose="020B0604020202020204" pitchFamily="34" charset="0"/>
              </a:rPr>
              <a:t>s &gt; 5f</a:t>
            </a:r>
            <a:r>
              <a:rPr lang="cs-CZ" b="1" dirty="0">
                <a:cs typeface="Arial" panose="020B0604020202020204" pitchFamily="34" charset="0"/>
              </a:rPr>
              <a:t> &gt; </a:t>
            </a:r>
            <a:r>
              <a:rPr lang="cs-CZ" b="1" dirty="0" smtClean="0">
                <a:cs typeface="Arial" panose="020B0604020202020204" pitchFamily="34" charset="0"/>
              </a:rPr>
              <a:t>6d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7p </a:t>
            </a:r>
            <a:r>
              <a:rPr lang="cs-CZ" b="1" dirty="0"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518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VÃ½sledek obrÃ¡zku pro aufbau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61" y="160337"/>
            <a:ext cx="4699155" cy="35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Ã½sledek obrÃ¡zku pro aufbau principle exceptions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50" y="3707707"/>
            <a:ext cx="5456498" cy="30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6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mage.slidesharecdn.com/ionizationenergy2014-140217024906-phpapp01/95/ib-chemistry-on-ionization-energy-and-electron-configuration-3-638.jpg?cb=1392605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52400"/>
            <a:ext cx="872847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7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periodic table electron configu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47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27784" y="611977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Skutečnost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909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16" y="577174"/>
            <a:ext cx="88521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Hundova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pravidla lze zobrazit také elektronové konfigurace iontů - jak kladně nabitých iontů (kationty), tak záporně nabitých iontů (anionty).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   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kationt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vzniká tak, že z elektroneutrálního atomu je odtržen jeden nebo více elektronů; v atomovém obalu má tedy kationt příslušného prvku o daný počet elektronů méně, než má elektroneutrální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   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aniont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vzniká tak, že elektroneutrální atom přijme jeden nebo více elektronů; v atomovém obalu má tedy aniont příslušného prvku o daný počet elektronů více, než má elektroneutrální atom.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Ionty nepřechodných prvků nabývají konfigurace nejbližšího vzácného plynu.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přechodných kovů se při ionizaci odštěpují elektrony z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orbitalů dříve než z (n-1)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orbitalů.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91" y="5638800"/>
            <a:ext cx="4820738" cy="9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33800" y="163324"/>
            <a:ext cx="1401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Ionizace</a:t>
            </a:r>
            <a:endParaRPr lang="cs-CZ" sz="2800" b="1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141824" cy="1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6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7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Ã½sledek obrÃ¡zku pro fe 2+ electron confi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134448" cy="32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610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Zobrazit zdrojový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7" y="1854736"/>
            <a:ext cx="3352800" cy="45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248" y="152400"/>
            <a:ext cx="8981552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Elektronové slupky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podslupky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cs-CZ" altLang="cs-CZ" sz="24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energiové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hladiny a </a:t>
            </a:r>
            <a:r>
              <a:rPr kumimoji="0" lang="cs-CZ" altLang="cs-CZ" sz="24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podhladiny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jsou určeny kvantovými čísly</a:t>
            </a:r>
            <a:r>
              <a:rPr lang="cs-CZ" altLang="cs-CZ" sz="2000" dirty="0" smtClean="0"/>
              <a:t>.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U velkých atomů se slupky mohou překrývat.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Elektrony se stejným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leží ve stejné elektronové slupce.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Elektrony se stejným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leží ve stejné elektronové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podslupce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Elektrony, které mají stejné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leží ve stejném orbitalu.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cs-CZ" sz="2000" dirty="0" smtClean="0"/>
              <a:t>Degenerované </a:t>
            </a:r>
            <a:r>
              <a:rPr lang="cs-CZ" sz="2000" dirty="0"/>
              <a:t>orbitaly jsou orbitaly, které jsou popsány stejným hlavním kvantovým číslem a stejným vedlejším kvantovým číslem. Navzájem se tedy liší pouze magnetickým kvantovým číslem. Počet </a:t>
            </a:r>
            <a:r>
              <a:rPr lang="en-US" sz="2000" dirty="0"/>
              <a:t>orbital</a:t>
            </a:r>
            <a:r>
              <a:rPr lang="cs-CZ" sz="2000" dirty="0"/>
              <a:t>ů</a:t>
            </a:r>
            <a:r>
              <a:rPr lang="en-US" sz="2000" dirty="0"/>
              <a:t> </a:t>
            </a:r>
            <a:r>
              <a:rPr lang="cs-CZ" sz="2000" dirty="0"/>
              <a:t>v každé slupce je </a:t>
            </a:r>
            <a:r>
              <a:rPr lang="en-US" sz="2000" b="1" u="sng" dirty="0"/>
              <a:t>2</a:t>
            </a:r>
            <a:r>
              <a:rPr lang="en-US" sz="2000" b="1" i="1" u="sng" dirty="0"/>
              <a:t>l</a:t>
            </a:r>
            <a:r>
              <a:rPr lang="en-US" sz="2000" b="1" u="sng" dirty="0"/>
              <a:t> + 1</a:t>
            </a:r>
            <a:r>
              <a:rPr lang="cs-CZ" sz="2000" dirty="0"/>
              <a:t>: 1s o</a:t>
            </a:r>
            <a:r>
              <a:rPr lang="en-US" sz="2000" dirty="0" err="1"/>
              <a:t>rbital</a:t>
            </a:r>
            <a:r>
              <a:rPr lang="cs-CZ" sz="2000" dirty="0"/>
              <a:t>, 3</a:t>
            </a:r>
            <a:r>
              <a:rPr lang="en-US" sz="2000" dirty="0"/>
              <a:t> p orbital</a:t>
            </a:r>
            <a:r>
              <a:rPr lang="cs-CZ" sz="2000" dirty="0"/>
              <a:t>y, 5 </a:t>
            </a:r>
            <a:r>
              <a:rPr lang="en-US" sz="2000" dirty="0"/>
              <a:t>d orbital</a:t>
            </a:r>
            <a:r>
              <a:rPr lang="cs-CZ" sz="2000" dirty="0" smtClean="0"/>
              <a:t>ů a </a:t>
            </a:r>
            <a:r>
              <a:rPr lang="cs-CZ" sz="2000" dirty="0"/>
              <a:t>7</a:t>
            </a:r>
            <a:r>
              <a:rPr lang="en-US" sz="2000" dirty="0"/>
              <a:t> f orbital</a:t>
            </a:r>
            <a:r>
              <a:rPr lang="cs-CZ" sz="2000" dirty="0" smtClean="0"/>
              <a:t>ů.</a:t>
            </a:r>
            <a:endParaRPr lang="cs-CZ" altLang="cs-CZ" sz="2000" dirty="0">
              <a:solidFill>
                <a:srgbClr val="222222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 smtClean="0">
              <a:solidFill>
                <a:srgbClr val="222222"/>
              </a:solidFill>
            </a:endParaRPr>
          </a:p>
          <a:p>
            <a:pPr lvl="0" algn="just" eaLnBrk="0" hangingPunct="0"/>
            <a:r>
              <a:rPr lang="cs-CZ" altLang="cs-CZ" sz="2000" dirty="0" smtClean="0">
                <a:solidFill>
                  <a:srgbClr val="222222"/>
                </a:solidFill>
              </a:rPr>
              <a:t>Protože </a:t>
            </a:r>
            <a:r>
              <a:rPr lang="cs-CZ" altLang="cs-CZ" sz="2000" dirty="0">
                <a:solidFill>
                  <a:srgbClr val="222222"/>
                </a:solidFill>
              </a:rPr>
              <a:t>existují pouze dvě hodnoty spinu elektronu, mohou být v každém orbitalu pouze </a:t>
            </a:r>
            <a:r>
              <a:rPr lang="cs-CZ" altLang="cs-CZ" sz="2000" b="1" dirty="0">
                <a:solidFill>
                  <a:srgbClr val="222222"/>
                </a:solidFill>
              </a:rPr>
              <a:t>dva elektrony</a:t>
            </a:r>
            <a:r>
              <a:rPr lang="cs-CZ" altLang="cs-CZ" sz="2000" dirty="0">
                <a:solidFill>
                  <a:srgbClr val="222222"/>
                </a:solidFill>
              </a:rPr>
              <a:t>. </a:t>
            </a:r>
            <a:endParaRPr lang="en-US" altLang="cs-CZ" sz="2000" dirty="0">
              <a:solidFill>
                <a:srgbClr val="222222"/>
              </a:solidFill>
            </a:endParaRPr>
          </a:p>
          <a:p>
            <a:pPr lvl="0" algn="just" eaLnBrk="0" hangingPunct="0"/>
            <a:endParaRPr lang="en-US" altLang="cs-CZ" sz="1000" dirty="0">
              <a:solidFill>
                <a:srgbClr val="222222"/>
              </a:solidFill>
            </a:endParaRPr>
          </a:p>
          <a:p>
            <a:pPr lvl="0" algn="just" eaLnBrk="0" hangingPunct="0"/>
            <a:r>
              <a:rPr lang="cs-CZ" altLang="cs-CZ" sz="2000" dirty="0" err="1">
                <a:solidFill>
                  <a:srgbClr val="222222"/>
                </a:solidFill>
              </a:rPr>
              <a:t>Podslupka</a:t>
            </a:r>
            <a:r>
              <a:rPr lang="cs-CZ" altLang="cs-CZ" sz="2000" dirty="0">
                <a:solidFill>
                  <a:srgbClr val="222222"/>
                </a:solidFill>
              </a:rPr>
              <a:t> tedy může obsahovat maximálně </a:t>
            </a:r>
            <a:r>
              <a:rPr lang="cs-CZ" altLang="cs-CZ" sz="2000" b="1" u="sng" dirty="0" smtClean="0">
                <a:solidFill>
                  <a:srgbClr val="222222"/>
                </a:solidFill>
              </a:rPr>
              <a:t>4</a:t>
            </a:r>
            <a:r>
              <a:rPr lang="cs-CZ" altLang="cs-CZ" sz="2000" b="1" i="1" u="sng" dirty="0" smtClean="0">
                <a:solidFill>
                  <a:srgbClr val="222222"/>
                </a:solidFill>
              </a:rPr>
              <a:t>l </a:t>
            </a:r>
            <a:r>
              <a:rPr lang="cs-CZ" altLang="cs-CZ" sz="2000" b="1" u="sng" dirty="0" smtClean="0">
                <a:solidFill>
                  <a:srgbClr val="222222"/>
                </a:solidFill>
              </a:rPr>
              <a:t>+ 2</a:t>
            </a:r>
            <a:r>
              <a:rPr lang="cs-CZ" altLang="cs-CZ" sz="2000" dirty="0" smtClean="0">
                <a:solidFill>
                  <a:srgbClr val="222222"/>
                </a:solidFill>
              </a:rPr>
              <a:t> </a:t>
            </a:r>
            <a:r>
              <a:rPr lang="cs-CZ" altLang="cs-CZ" sz="2000" dirty="0">
                <a:solidFill>
                  <a:srgbClr val="222222"/>
                </a:solidFill>
              </a:rPr>
              <a:t>elektrony a slupka maximálně </a:t>
            </a:r>
            <a:r>
              <a:rPr lang="cs-CZ" altLang="cs-CZ" sz="2000" b="1" u="sng" dirty="0">
                <a:solidFill>
                  <a:srgbClr val="222222"/>
                </a:solidFill>
              </a:rPr>
              <a:t>2</a:t>
            </a:r>
            <a:r>
              <a:rPr lang="cs-CZ" altLang="cs-CZ" sz="2000" b="1" i="1" u="sng" dirty="0">
                <a:solidFill>
                  <a:srgbClr val="222222"/>
                </a:solidFill>
              </a:rPr>
              <a:t>n</a:t>
            </a:r>
            <a:r>
              <a:rPr lang="cs-CZ" altLang="cs-CZ" sz="2000" b="1" u="sng" baseline="30000" dirty="0">
                <a:solidFill>
                  <a:srgbClr val="222222"/>
                </a:solidFill>
              </a:rPr>
              <a:t>2</a:t>
            </a:r>
            <a:r>
              <a:rPr lang="cs-CZ" altLang="cs-CZ" sz="2000" dirty="0">
                <a:solidFill>
                  <a:srgbClr val="222222"/>
                </a:solidFill>
              </a:rPr>
              <a:t> elektronů. </a:t>
            </a:r>
          </a:p>
          <a:p>
            <a:pPr lvl="0" algn="just" eaLnBrk="0" hangingPunct="0"/>
            <a:endParaRPr lang="cs-CZ" altLang="cs-CZ" sz="2000" dirty="0">
              <a:solidFill>
                <a:srgbClr val="222222"/>
              </a:solidFill>
            </a:endParaRPr>
          </a:p>
          <a:p>
            <a:pPr lvl="0"/>
            <a:r>
              <a:rPr lang="cs-CZ" altLang="cs-CZ" sz="2000" b="1" dirty="0" smtClean="0"/>
              <a:t>Elektronová </a:t>
            </a:r>
            <a:r>
              <a:rPr lang="cs-CZ" altLang="cs-CZ" sz="2000" b="1" dirty="0"/>
              <a:t>konfigurace </a:t>
            </a:r>
            <a:r>
              <a:rPr lang="cs-CZ" altLang="cs-CZ" sz="2000" dirty="0"/>
              <a:t>=</a:t>
            </a:r>
            <a:r>
              <a:rPr lang="cs-CZ" altLang="cs-CZ" sz="2000" b="1" dirty="0"/>
              <a:t> </a:t>
            </a:r>
            <a:r>
              <a:rPr lang="cs-CZ" altLang="cs-CZ" sz="2000" dirty="0"/>
              <a:t>vrstva (</a:t>
            </a:r>
            <a:r>
              <a:rPr lang="cs-CZ" altLang="cs-CZ" sz="2000" i="1" dirty="0"/>
              <a:t>n</a:t>
            </a:r>
            <a:r>
              <a:rPr lang="cs-CZ" altLang="cs-CZ" sz="2000" dirty="0"/>
              <a:t>) + </a:t>
            </a:r>
            <a:r>
              <a:rPr lang="cs-CZ" altLang="cs-CZ" sz="2000" dirty="0" err="1"/>
              <a:t>podslupka</a:t>
            </a:r>
            <a:r>
              <a:rPr lang="cs-CZ" altLang="cs-CZ" sz="2000" dirty="0"/>
              <a:t> (</a:t>
            </a:r>
            <a:r>
              <a:rPr lang="en-US" altLang="cs-CZ" sz="2000" i="1" dirty="0"/>
              <a:t>l</a:t>
            </a:r>
            <a:r>
              <a:rPr lang="cs-CZ" altLang="cs-CZ" sz="2000" dirty="0"/>
              <a:t>) + počet </a:t>
            </a:r>
            <a:r>
              <a:rPr lang="cs-CZ" altLang="cs-CZ" sz="2000" dirty="0" err="1"/>
              <a:t>elektronù</a:t>
            </a:r>
            <a:r>
              <a:rPr lang="cs-CZ" altLang="cs-CZ" sz="2000" dirty="0"/>
              <a:t> </a:t>
            </a:r>
          </a:p>
        </p:txBody>
      </p:sp>
      <p:sp>
        <p:nvSpPr>
          <p:cNvPr id="5" name="AutoShape 3" descr="4l+2"/>
          <p:cNvSpPr>
            <a:spLocks noChangeAspect="1" noChangeArrowheads="1"/>
          </p:cNvSpPr>
          <p:nvPr/>
        </p:nvSpPr>
        <p:spPr bwMode="auto">
          <a:xfrm>
            <a:off x="9348788" y="357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2n^{2}"/>
          <p:cNvSpPr>
            <a:spLocks noChangeAspect="1" noChangeArrowheads="1"/>
          </p:cNvSpPr>
          <p:nvPr/>
        </p:nvSpPr>
        <p:spPr bwMode="auto">
          <a:xfrm>
            <a:off x="13122275" y="357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4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6172" y="302359"/>
            <a:ext cx="885379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</a:rPr>
              <a:t>Obsazení jednotlivých orbitalů se řídí pravidly: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/>
          </a:p>
          <a:p>
            <a:r>
              <a:rPr lang="cs-CZ" sz="2000" b="1" dirty="0"/>
              <a:t>Princip minima energie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atom </a:t>
            </a:r>
            <a:r>
              <a:rPr lang="cs-CZ" sz="2000" dirty="0"/>
              <a:t>nepodléhající vnějšímu působení přechází samovolnými procesy do stavu s nejnižší možnou energií.</a:t>
            </a:r>
            <a:endParaRPr lang="en-US" sz="2000" dirty="0"/>
          </a:p>
          <a:p>
            <a:pPr lvl="0"/>
            <a:endParaRPr lang="cs-CZ" sz="1000" b="1" dirty="0" smtClean="0"/>
          </a:p>
          <a:p>
            <a:pPr lvl="0"/>
            <a:r>
              <a:rPr lang="cs-CZ" sz="2000" b="1" dirty="0" smtClean="0"/>
              <a:t>Výstavbový princip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orbitaly s energií nižší se </a:t>
            </a:r>
            <a:r>
              <a:rPr lang="cs-CZ" sz="2000" dirty="0" smtClean="0"/>
              <a:t>zaplňují dříve </a:t>
            </a:r>
            <a:r>
              <a:rPr lang="cs-CZ" sz="2000" dirty="0"/>
              <a:t>než orbitaly s energií vyšší, energie </a:t>
            </a:r>
            <a:r>
              <a:rPr lang="cs-CZ" sz="2000" dirty="0" smtClean="0"/>
              <a:t>orbitalů </a:t>
            </a:r>
            <a:r>
              <a:rPr lang="cs-CZ" sz="2000" dirty="0"/>
              <a:t>se zvyšuje s rostoucí hodnotou </a:t>
            </a:r>
            <a:r>
              <a:rPr lang="cs-CZ" sz="2000" dirty="0" smtClean="0"/>
              <a:t>součtu </a:t>
            </a:r>
            <a:r>
              <a:rPr lang="cs-CZ" sz="2000" dirty="0"/>
              <a:t>hlavního a vedlejšího kvantového </a:t>
            </a:r>
            <a:r>
              <a:rPr lang="cs-CZ" sz="2000" dirty="0" smtClean="0"/>
              <a:t>čísla.</a:t>
            </a:r>
          </a:p>
          <a:p>
            <a:pPr lvl="0"/>
            <a:endParaRPr kumimoji="0" lang="cs-CZ" altLang="cs-CZ" sz="1000" b="0" i="1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cs-CZ" sz="2000" b="1" dirty="0"/>
              <a:t>Pauliho princip </a:t>
            </a:r>
            <a:r>
              <a:rPr lang="cs-CZ" sz="2000" b="1" dirty="0" smtClean="0"/>
              <a:t>výlučnosti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Dva </a:t>
            </a:r>
            <a:r>
              <a:rPr lang="cs-CZ" sz="2000" dirty="0"/>
              <a:t>elektrony</a:t>
            </a:r>
            <a:r>
              <a:rPr lang="en-US" sz="2000" dirty="0"/>
              <a:t> </a:t>
            </a:r>
            <a:r>
              <a:rPr lang="cs-CZ" sz="2000" dirty="0"/>
              <a:t> se nemohou nacházet ve stejném stavu, jejich stavy se musí lišit alespoň v jednom kvantovém čísle</a:t>
            </a:r>
            <a:r>
              <a:rPr lang="cs-CZ" sz="2000" dirty="0" smtClean="0"/>
              <a:t>. V </a:t>
            </a:r>
            <a:r>
              <a:rPr lang="cs-CZ" sz="2000" dirty="0"/>
              <a:t>elektronovém obalu nemohou být žádné dva elektrony se všemi </a:t>
            </a:r>
            <a:r>
              <a:rPr lang="cs-CZ" sz="2000" dirty="0" smtClean="0"/>
              <a:t>čtyřmi </a:t>
            </a:r>
            <a:r>
              <a:rPr lang="cs-CZ" sz="2000" dirty="0"/>
              <a:t>kvantovými </a:t>
            </a:r>
            <a:r>
              <a:rPr lang="cs-CZ" sz="2000" dirty="0" smtClean="0"/>
              <a:t>čísly </a:t>
            </a:r>
            <a:r>
              <a:rPr lang="cs-CZ" sz="2000" dirty="0"/>
              <a:t>stejnými, v jednom orbitalu mohou být </a:t>
            </a:r>
            <a:r>
              <a:rPr lang="cs-CZ" sz="2000" dirty="0" smtClean="0"/>
              <a:t>maximálně </a:t>
            </a:r>
            <a:r>
              <a:rPr lang="cs-CZ" sz="2000" dirty="0"/>
              <a:t>dva elektrony s </a:t>
            </a:r>
            <a:r>
              <a:rPr lang="cs-CZ" sz="2000" dirty="0" smtClean="0"/>
              <a:t>opačným spinem.</a:t>
            </a:r>
          </a:p>
          <a:p>
            <a:pPr lvl="0"/>
            <a:endParaRPr kumimoji="0" lang="cs-CZ" altLang="cs-CZ" sz="10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/>
            <a:r>
              <a:rPr lang="cs-CZ" sz="2000" b="1" dirty="0" err="1"/>
              <a:t>Hundovo</a:t>
            </a:r>
            <a:r>
              <a:rPr lang="cs-CZ" sz="2000" b="1" dirty="0"/>
              <a:t> pravidlo maximální multiplicity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V degenerovaných orbitalech vznikají elektronové páry teprve po obsazení každého orbitalu jedním elektronem, nespárované elektrony mají stejný </a:t>
            </a:r>
            <a:r>
              <a:rPr lang="cs-CZ" sz="2000" dirty="0" smtClean="0"/>
              <a:t>spin.</a:t>
            </a:r>
          </a:p>
          <a:p>
            <a:pPr lvl="0"/>
            <a:r>
              <a:rPr lang="cs-CZ" sz="2000" dirty="0"/>
              <a:t>Součet magnetických spinových čísel  všech elektronů v </a:t>
            </a:r>
            <a:r>
              <a:rPr lang="cs-CZ" sz="2000" dirty="0" err="1"/>
              <a:t>podslupce</a:t>
            </a:r>
            <a:r>
              <a:rPr lang="cs-CZ" sz="2000" dirty="0"/>
              <a:t>, resp. tzv. multiplicita, musí být maximální.</a:t>
            </a:r>
            <a:r>
              <a:rPr lang="cs-CZ" sz="2000" dirty="0" smtClean="0"/>
              <a:t> 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47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399" y="10668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stav s vyšší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energií. Jestliže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atom pohltí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určité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množství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 z okolí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(ohřev, excitace UV zářením, …)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může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dojít 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přeskoku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jednoho nebo více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energeticky bohatších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orbitalů. Elektrony 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přesunou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jádra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atomu a  celý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atom tak bude snáze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reagovat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než kdyby byl ve svém základním stavu.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jednoho atomu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může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existovat více excitovaných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stavů. Nejdůležitější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vlastnosti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prvků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valenční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excitované stavy (X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- mají vliv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chemických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vazeb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základním stavu je uhlík dvojvazný a v excitovaném stavu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čtyřvazný).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2400" y="5191832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Valenční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excitovaný stav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stav, kdy prvek ze základního stavu excituje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valenční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elektron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popř.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elektrony) do prázdných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orbitalů valenční vrstvy v souladu 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Hundovým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pravidlem. Některé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prvky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excitovat nemůžou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některých atomů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existuje více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valenčních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excitovaných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stavů.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fyzika.jreichl.com/data/Mikro_3atomovka_soubory/chemie/image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93" y="3886200"/>
            <a:ext cx="4292611" cy="11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95600" y="317770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Excitovaný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241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bshell, (n+l) ru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8" y="3581400"/>
            <a:ext cx="77961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93204" y="281074"/>
            <a:ext cx="6862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Madelungovo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Klechkowskiho</a:t>
            </a:r>
            <a:r>
              <a:rPr lang="cs-CZ" sz="2800" b="1" dirty="0" smtClean="0"/>
              <a:t> pravidlo (</a:t>
            </a:r>
            <a:r>
              <a:rPr lang="cs-CZ" sz="2800" b="1" i="1" dirty="0" err="1" smtClean="0"/>
              <a:t>n+l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612269" tIns="45720" rIns="0" bIns="88237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1. Electrons are assigned to orbitals in order of increasing value of (n+ℓ).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2. For subshells with the same value of (n+ℓ), electrons are assigned first to the sub shell with lower </a:t>
            </a:r>
            <a:r>
              <a:rPr kumimoji="0" lang="cs-CZ" altLang="cs-CZ" sz="9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612269" tIns="45720" rIns="0" bIns="88237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1. Electrons are assigned to orbitals in order of increasing value of (n+ℓ).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2. For subshells with the same value of (n+ℓ), electrons are assigned first to the sub shell with lower </a:t>
            </a:r>
            <a:r>
              <a:rPr kumimoji="0" lang="cs-CZ" altLang="cs-CZ" sz="9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612269" tIns="45720" rIns="0" bIns="88237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1. Electrons are assigned to orbitals in order of increasing value of (n+ℓ).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2. For subshells with the same value of (n+ℓ), electrons are assigned first to the sub shell with lower </a:t>
            </a:r>
            <a:r>
              <a:rPr kumimoji="0" lang="cs-CZ" altLang="cs-CZ" sz="9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9388" y="1143000"/>
            <a:ext cx="8706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přednostně se obsadí orbital, u něhož je součet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menší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orbitalů se stejným součtem n + l, se jako první zaplní ten, jehož hlavní kvantové číslo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menší.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Orbitaly se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zaplňují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následujícím pořadí: 1s, 2s, 2p, 3s, 3p, 4s, 3d, 4p, 5s, 4d, 5p, 6s, 4f, 5d, 6p, 7s, 5f, 6d,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7p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Wiswesser</a:t>
            </a:r>
            <a:r>
              <a:rPr lang="en-US" sz="2800" b="1" dirty="0" err="1" smtClean="0"/>
              <a:t>ovo</a:t>
            </a:r>
            <a:r>
              <a:rPr lang="cs-CZ" sz="2800" b="1" dirty="0" smtClean="0"/>
              <a:t> </a:t>
            </a:r>
            <a:r>
              <a:rPr lang="en-US" sz="2800" b="1" dirty="0" err="1" smtClean="0"/>
              <a:t>pravidlo</a:t>
            </a:r>
            <a:endParaRPr lang="cs-CZ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453" y="1296889"/>
            <a:ext cx="89916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 = určení energetické sekvence atom</a:t>
            </a:r>
            <a:r>
              <a:rPr kumimoji="0" lang="en-US" altLang="cs-CZ" sz="20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ov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ých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</a:t>
            </a:r>
            <a:r>
              <a:rPr lang="en-US" altLang="cs-CZ" sz="2000" dirty="0" err="1" smtClean="0"/>
              <a:t>podslupek</a:t>
            </a:r>
            <a:r>
              <a:rPr lang="cs-CZ" altLang="cs-CZ" sz="2000" dirty="0" smtClean="0"/>
              <a:t>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(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n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 ℓ ) podle rovnice</a:t>
            </a:r>
            <a:endParaRPr kumimoji="0" lang="en-US" altLang="cs-CZ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222222"/>
              </a:solidFill>
            </a:endParaRP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zaplňují v následujícím pořadí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 smtClean="0"/>
              <a:t>        </a:t>
            </a:r>
            <a:r>
              <a:rPr lang="en-US" sz="2000" dirty="0" smtClean="0"/>
              <a:t>1s</a:t>
            </a:r>
            <a:r>
              <a:rPr lang="en-US" sz="2000" dirty="0"/>
              <a:t>, 2s, 2p, 3s, 3p, 4s, 3d, 4p, 5s, 4d, 5p, 6s, 4f, 5d, 6p, 7s, 5f, 6d, 7p...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AutoShape 3" descr="{\displaystyle (n,\ell )}"/>
          <p:cNvSpPr>
            <a:spLocks noChangeAspect="1" noChangeArrowheads="1"/>
          </p:cNvSpPr>
          <p:nvPr/>
        </p:nvSpPr>
        <p:spPr bwMode="auto">
          <a:xfrm>
            <a:off x="58578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{\displaystyle (n,\ell )}"/>
          <p:cNvSpPr>
            <a:spLocks noChangeAspect="1" noChangeArrowheads="1"/>
          </p:cNvSpPr>
          <p:nvPr/>
        </p:nvSpPr>
        <p:spPr bwMode="auto">
          <a:xfrm>
            <a:off x="16225838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2897"/>
            <a:ext cx="3276600" cy="7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4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 descr="{\displaystyle W(n,\ell )}"/>
          <p:cNvSpPr>
            <a:spLocks noChangeAspect="1" noChangeArrowheads="1"/>
          </p:cNvSpPr>
          <p:nvPr/>
        </p:nvSpPr>
        <p:spPr bwMode="auto">
          <a:xfrm>
            <a:off x="5175250" y="198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27868"/>
              </p:ext>
            </p:extLst>
          </p:nvPr>
        </p:nvGraphicFramePr>
        <p:xfrm>
          <a:off x="1371600" y="152396"/>
          <a:ext cx="6477000" cy="64008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7049"/>
                <a:gridCol w="1087049"/>
                <a:gridCol w="1087049"/>
                <a:gridCol w="1585280"/>
                <a:gridCol w="1630573"/>
              </a:tblGrid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orbital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n</a:t>
                      </a:r>
                      <a:endParaRPr lang="cs-CZ" sz="20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ℓ</a:t>
                      </a:r>
                      <a:endParaRPr lang="cs-CZ" sz="20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M  ( n , ℓ )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</a:rPr>
                        <a:t>W ( n , ℓ ) </a:t>
                      </a:r>
                      <a:endParaRPr lang="cs-CZ" sz="20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2s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2p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2.5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3s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3p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3.5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4s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3d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4.33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4p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4.5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5s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4d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5.33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5p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5.5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6s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4f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6.25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5d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6.33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6p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6.5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7s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5f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7.25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6d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7.33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271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 7p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7.5</a:t>
                      </a:r>
                      <a:endParaRPr lang="cs-CZ" sz="20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7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84617" cy="424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09800" y="607367"/>
            <a:ext cx="4152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Zaplňování atomových orbitalů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3621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2" y="533400"/>
            <a:ext cx="4513997" cy="46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581400" cy="34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" y="5794443"/>
            <a:ext cx="848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cs typeface="Arial" panose="020B0604020202020204" pitchFamily="34" charset="0"/>
              </a:rPr>
              <a:t>1s &gt; 2s &gt; 2p &gt; 3s &gt; 3p &gt; 4s &gt; 3d &gt; 4p &gt; 5s &gt; 4d &gt; 5</a:t>
            </a:r>
            <a:r>
              <a:rPr lang="cs-CZ" b="1" dirty="0" smtClean="0">
                <a:cs typeface="Arial" panose="020B0604020202020204" pitchFamily="34" charset="0"/>
              </a:rPr>
              <a:t>p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6s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4f</a:t>
            </a:r>
            <a:r>
              <a:rPr lang="cs-CZ" b="1" dirty="0">
                <a:cs typeface="Arial" panose="020B0604020202020204" pitchFamily="34" charset="0"/>
              </a:rPr>
              <a:t> &gt; </a:t>
            </a:r>
            <a:r>
              <a:rPr lang="cs-CZ" b="1" dirty="0" smtClean="0">
                <a:cs typeface="Arial" panose="020B0604020202020204" pitchFamily="34" charset="0"/>
              </a:rPr>
              <a:t>5d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6p </a:t>
            </a:r>
            <a:r>
              <a:rPr lang="cs-CZ" b="1" dirty="0">
                <a:cs typeface="Arial" panose="020B0604020202020204" pitchFamily="34" charset="0"/>
              </a:rPr>
              <a:t>&gt; 7</a:t>
            </a:r>
            <a:r>
              <a:rPr lang="cs-CZ" b="1" dirty="0" smtClean="0">
                <a:cs typeface="Arial" panose="020B0604020202020204" pitchFamily="34" charset="0"/>
              </a:rPr>
              <a:t>s &gt; 5f</a:t>
            </a:r>
            <a:r>
              <a:rPr lang="cs-CZ" b="1" dirty="0">
                <a:cs typeface="Arial" panose="020B0604020202020204" pitchFamily="34" charset="0"/>
              </a:rPr>
              <a:t> &gt; </a:t>
            </a:r>
            <a:r>
              <a:rPr lang="cs-CZ" b="1" dirty="0" smtClean="0">
                <a:cs typeface="Arial" panose="020B0604020202020204" pitchFamily="34" charset="0"/>
              </a:rPr>
              <a:t>6d </a:t>
            </a:r>
            <a:r>
              <a:rPr lang="cs-CZ" b="1" dirty="0">
                <a:cs typeface="Arial" panose="020B0604020202020204" pitchFamily="34" charset="0"/>
              </a:rPr>
              <a:t>&gt; </a:t>
            </a:r>
            <a:r>
              <a:rPr lang="cs-CZ" b="1" dirty="0" smtClean="0">
                <a:cs typeface="Arial" panose="020B0604020202020204" pitchFamily="34" charset="0"/>
              </a:rPr>
              <a:t>7p </a:t>
            </a:r>
            <a:r>
              <a:rPr lang="cs-CZ" b="1" dirty="0"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6936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622</Words>
  <Application>Microsoft Office PowerPoint</Application>
  <PresentationFormat>Předvádění na obrazovce (4:3)</PresentationFormat>
  <Paragraphs>181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Kvantová   čísla</vt:lpstr>
      <vt:lpstr>Prezentace aplikace PowerPoint</vt:lpstr>
      <vt:lpstr>Prezentace aplikace PowerPoint</vt:lpstr>
      <vt:lpstr>Prezentace aplikace PowerPoint</vt:lpstr>
      <vt:lpstr>Prezentace aplikace PowerPoint</vt:lpstr>
      <vt:lpstr>Wiswesserovo pravidlo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67</cp:revision>
  <dcterms:created xsi:type="dcterms:W3CDTF">2019-04-29T20:20:39Z</dcterms:created>
  <dcterms:modified xsi:type="dcterms:W3CDTF">2019-05-02T08:51:42Z</dcterms:modified>
</cp:coreProperties>
</file>