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25" r:id="rId3"/>
    <p:sldId id="515" r:id="rId4"/>
    <p:sldId id="516" r:id="rId5"/>
    <p:sldId id="517" r:id="rId6"/>
    <p:sldId id="518" r:id="rId7"/>
    <p:sldId id="519" r:id="rId8"/>
    <p:sldId id="520" r:id="rId9"/>
    <p:sldId id="521" r:id="rId10"/>
    <p:sldId id="522" r:id="rId11"/>
    <p:sldId id="523" r:id="rId12"/>
    <p:sldId id="52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 smtClean="0">
                <a:latin typeface="Trebuchet MS" panose="020B0603020202020204" pitchFamily="34" charset="0"/>
              </a:rPr>
              <a:t>jaro 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21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Toky v distribučních cestách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800" b="1" u="sng" dirty="0">
                <a:latin typeface="Trebuchet MS" panose="020B0603020202020204" pitchFamily="34" charset="0"/>
              </a:rPr>
              <a:t>Informační tok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latin typeface="Trebuchet MS" panose="020B0603020202020204" pitchFamily="34" charset="0"/>
              </a:rPr>
              <a:t>dopravní </a:t>
            </a:r>
            <a:r>
              <a:rPr lang="cs-CZ" sz="2400" dirty="0">
                <a:latin typeface="Trebuchet MS" panose="020B0603020202020204" pitchFamily="34" charset="0"/>
              </a:rPr>
              <a:t>firma </a:t>
            </a:r>
            <a:r>
              <a:rPr lang="cs-CZ" sz="2400" dirty="0" smtClean="0">
                <a:latin typeface="Trebuchet MS" panose="020B0603020202020204" pitchFamily="34" charset="0"/>
              </a:rPr>
              <a:t>se již </a:t>
            </a:r>
            <a:r>
              <a:rPr lang="cs-CZ" sz="2400" dirty="0">
                <a:latin typeface="Trebuchet MS" panose="020B0603020202020204" pitchFamily="34" charset="0"/>
              </a:rPr>
              <a:t>objevuje. Všechny zúčastněné strany se podílí na výměně informací a tok může plynout oběma směry, a to buď směrem k výrobci nebo ke spotřebiteli. </a:t>
            </a:r>
            <a:r>
              <a:rPr lang="cs-CZ" sz="2400" dirty="0" smtClean="0">
                <a:latin typeface="Trebuchet MS" panose="020B0603020202020204" pitchFamily="34" charset="0"/>
              </a:rPr>
              <a:t>Tok </a:t>
            </a:r>
            <a:r>
              <a:rPr lang="cs-CZ" sz="2400" dirty="0">
                <a:latin typeface="Trebuchet MS" panose="020B0603020202020204" pitchFamily="34" charset="0"/>
              </a:rPr>
              <a:t>informací někdy vynechává dopravní firmu. Tento případ se vyskytuje tehdy, když se požadované informace netýkají dopravní společnosti, například podrobnosti spojené s nákupem, prodejem nebo propagací výrobků nebo si dopravu zajišťuje výrobce vlastními prostředky.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800" b="1" u="sng" dirty="0">
                <a:latin typeface="Trebuchet MS" panose="020B0603020202020204" pitchFamily="34" charset="0"/>
              </a:rPr>
              <a:t>Propagační tok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latin typeface="Trebuchet MS" panose="020B0603020202020204" pitchFamily="34" charset="0"/>
              </a:rPr>
              <a:t>komunikace </a:t>
            </a:r>
            <a:r>
              <a:rPr lang="cs-CZ" sz="2400" dirty="0">
                <a:latin typeface="Trebuchet MS" panose="020B0603020202020204" pitchFamily="34" charset="0"/>
              </a:rPr>
              <a:t>ve formě reklamy, osobního prodeje, podpory prodeje a publicity. Do tohoto toku bývá začleněn nový prvek – reklamní agentura, protože se aktivně podílí na provádění a zajišťování propagačního toku, zvláště reklamy. Výrobce a reklamní agentura spolu často velmi těsně spolupracují na rozvoji propagačních strategií</a:t>
            </a:r>
            <a:r>
              <a:rPr lang="cs-CZ" sz="2400" dirty="0" smtClean="0">
                <a:latin typeface="Trebuchet MS" panose="020B0603020202020204" pitchFamily="34" charset="0"/>
              </a:rPr>
              <a:t>.</a:t>
            </a:r>
            <a:endParaRPr lang="cs-CZ" sz="2000" dirty="0" smtClean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3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69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Zboží, které je výsledkem hospodářské činnosti jednotlivých výrobců, musí být přepraveno ke spotřebiteli, případně k zákazníkovi, z hospodářské sféry.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Pohyb </a:t>
            </a:r>
            <a:r>
              <a:rPr lang="cs-CZ" sz="2000" dirty="0">
                <a:latin typeface="Trebuchet MS" panose="020B0603020202020204" pitchFamily="34" charset="0"/>
              </a:rPr>
              <a:t>zboží od výrobce ke spotřebiteli nazýváme distribucí.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Smyslem </a:t>
            </a:r>
            <a:r>
              <a:rPr lang="cs-CZ" sz="2000" dirty="0">
                <a:latin typeface="Trebuchet MS" panose="020B0603020202020204" pitchFamily="34" charset="0"/>
              </a:rPr>
              <a:t>distribuce je zajistit přesun zboží od výrobní firmy tak, aby zákazník mohl zakoupit potřebný výrobek v geograficky vhodném místě, ale také v době, množství, ceně a kvalitě, která mu vyhovuje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Podstatou distribuce jsou tedy činnosti, které jsou uskutečňovány mezi jednotlivými články uvnitř distribuční cesty.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Těmito </a:t>
            </a:r>
            <a:r>
              <a:rPr lang="cs-CZ" sz="2000" dirty="0">
                <a:latin typeface="Trebuchet MS" panose="020B0603020202020204" pitchFamily="34" charset="0"/>
              </a:rPr>
              <a:t>články mohou být samotné výrobní společnosti, obchodní společnosti, podniky poskytující logisticky dodavatelské služby a zvláštní formy zprostředkovatelů.</a:t>
            </a: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93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051720"/>
            <a:ext cx="5574952" cy="4733857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08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Distribuční cesta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cs-CZ" sz="2400" dirty="0" smtClean="0">
                <a:latin typeface="Trebuchet MS" panose="020B0603020202020204" pitchFamily="34" charset="0"/>
              </a:rPr>
              <a:t>distribuce </a:t>
            </a:r>
            <a:r>
              <a:rPr lang="cs-CZ" sz="2400" dirty="0">
                <a:latin typeface="Trebuchet MS" panose="020B0603020202020204" pitchFamily="34" charset="0"/>
              </a:rPr>
              <a:t>umožňuje pohyb zboží ke spotřebitelům a je tedy </a:t>
            </a:r>
            <a:r>
              <a:rPr lang="cs-CZ" sz="2400" dirty="0" smtClean="0">
                <a:latin typeface="Trebuchet MS" panose="020B0603020202020204" pitchFamily="34" charset="0"/>
              </a:rPr>
              <a:t>spojená </a:t>
            </a:r>
            <a:r>
              <a:rPr lang="cs-CZ" sz="2400" dirty="0">
                <a:latin typeface="Trebuchet MS" panose="020B0603020202020204" pitchFamily="34" charset="0"/>
              </a:rPr>
              <a:t>s vysoce diferencovaným tokem zboží nebo hodnotovým řetězcem.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523456"/>
            <a:ext cx="5672547" cy="3168352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09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Distribuční cesta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</a:rPr>
              <a:t>Intuitivně obvykle spojujeme distribuci s pohybem hmotných výrobků. </a:t>
            </a:r>
            <a:endParaRPr lang="cs-CZ" sz="24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</a:rPr>
              <a:t>Distribuce </a:t>
            </a:r>
            <a:r>
              <a:rPr lang="cs-CZ" sz="2400" dirty="0">
                <a:latin typeface="Trebuchet MS" panose="020B0603020202020204" pitchFamily="34" charset="0"/>
              </a:rPr>
              <a:t>však vykonává mnoho užitečných funkcí i ve vztahu k službám. Předně umožňuje, aby zákazník mohl službu obdržet </a:t>
            </a:r>
            <a:endParaRPr lang="cs-CZ" sz="2400" dirty="0" smtClean="0">
              <a:latin typeface="Trebuchet MS" panose="020B0603020202020204" pitchFamily="34" charset="0"/>
            </a:endParaRPr>
          </a:p>
          <a:p>
            <a:pPr marL="7270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latin typeface="Trebuchet MS" panose="020B0603020202020204" pitchFamily="34" charset="0"/>
              </a:rPr>
              <a:t>na </a:t>
            </a:r>
            <a:r>
              <a:rPr lang="cs-CZ" sz="2400" dirty="0">
                <a:latin typeface="Trebuchet MS" panose="020B0603020202020204" pitchFamily="34" charset="0"/>
              </a:rPr>
              <a:t>přesně stanoveném místě (v pobočce firmy poskytující službu) </a:t>
            </a:r>
            <a:endParaRPr lang="cs-CZ" sz="2400" dirty="0" smtClean="0">
              <a:latin typeface="Trebuchet MS" panose="020B0603020202020204" pitchFamily="34" charset="0"/>
            </a:endParaRPr>
          </a:p>
          <a:p>
            <a:pPr marL="7270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latin typeface="Trebuchet MS" panose="020B0603020202020204" pitchFamily="34" charset="0"/>
              </a:rPr>
              <a:t>a </a:t>
            </a:r>
            <a:r>
              <a:rPr lang="cs-CZ" sz="2400" dirty="0">
                <a:latin typeface="Trebuchet MS" panose="020B0603020202020204" pitchFamily="34" charset="0"/>
              </a:rPr>
              <a:t>ve stanovené době (v rámci provozní doby). </a:t>
            </a:r>
            <a:endParaRPr lang="cs-CZ" sz="24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</a:rPr>
              <a:t>Některé </a:t>
            </a:r>
            <a:r>
              <a:rPr lang="cs-CZ" sz="2400" dirty="0">
                <a:latin typeface="Trebuchet MS" panose="020B0603020202020204" pitchFamily="34" charset="0"/>
              </a:rPr>
              <a:t>funkce jako skladování produktu, přeprava, opětovný prodej však při distribuci služeb nemají smysl.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9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Distribuční cesta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>
                <a:latin typeface="Trebuchet MS" panose="020B0603020202020204" pitchFamily="34" charset="0"/>
              </a:rPr>
              <a:t>Vztahy mezi distribučními články</a:t>
            </a:r>
            <a:endParaRPr lang="cs-CZ" sz="2400" dirty="0">
              <a:latin typeface="Trebuchet MS" panose="020B0603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834571"/>
            <a:ext cx="7004949" cy="3870061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8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Distribuční cesta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Některé firmy využívají k distribuci svého zboží několika prodejních cest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Účelem vytváření vícenásobných prodejních cest bývá, vyžadují-li rozdíly mezi jednotlivými skupinami zákazníků uzpůsobení prodejních cest, zejména snaha proniknout na rozdílné segmenty trhu.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Spotřební zboží			Výrobní prostředky</a:t>
            </a:r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50" y="3933056"/>
            <a:ext cx="8713986" cy="2664296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8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Toky v distribučních cestách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cs-CZ" sz="2400" dirty="0" smtClean="0">
                <a:latin typeface="Trebuchet MS" panose="020B0603020202020204" pitchFamily="34" charset="0"/>
              </a:rPr>
              <a:t>Toky </a:t>
            </a:r>
            <a:r>
              <a:rPr lang="cs-CZ" sz="2400" dirty="0">
                <a:latin typeface="Trebuchet MS" panose="020B0603020202020204" pitchFamily="34" charset="0"/>
              </a:rPr>
              <a:t>představují vazby, které spojují jednotlivé subjekty podílející se jakýmkoliv způsobem na distribuci zboží a služeb</a:t>
            </a:r>
            <a:r>
              <a:rPr lang="cs-CZ" sz="2400" dirty="0" smtClean="0">
                <a:latin typeface="Trebuchet MS" panose="020B0603020202020204" pitchFamily="34" charset="0"/>
              </a:rPr>
              <a:t>. </a:t>
            </a:r>
            <a:r>
              <a:rPr lang="cs-CZ" sz="2400" dirty="0">
                <a:latin typeface="Trebuchet MS" panose="020B0603020202020204" pitchFamily="34" charset="0"/>
              </a:rPr>
              <a:t>Klasifikace toků napomáhá pochopit dynamickou povahu distribučních cest.</a:t>
            </a:r>
            <a:r>
              <a:rPr lang="cs-CZ" sz="2400" dirty="0" smtClean="0">
                <a:latin typeface="Trebuchet MS" panose="020B0603020202020204" pitchFamily="34" charset="0"/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000" u="sng" dirty="0" smtClean="0">
                <a:latin typeface="Trebuchet MS" panose="020B0603020202020204" pitchFamily="34" charset="0"/>
              </a:rPr>
              <a:t>Podle </a:t>
            </a:r>
            <a:r>
              <a:rPr lang="cs-CZ" sz="2000" u="sng" dirty="0">
                <a:latin typeface="Trebuchet MS" panose="020B0603020202020204" pitchFamily="34" charset="0"/>
              </a:rPr>
              <a:t>jednotlivých hledisek je možné tyto toky rozčlenit následovně</a:t>
            </a:r>
            <a:r>
              <a:rPr lang="cs-CZ" sz="2000" u="sng" dirty="0" smtClean="0">
                <a:latin typeface="Trebuchet MS" panose="020B0603020202020204" pitchFamily="34" charset="0"/>
              </a:rPr>
              <a:t>:</a:t>
            </a: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Tok produktů</a:t>
            </a: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Tok obchodních jednání</a:t>
            </a: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Tok vlastnictví k produktu</a:t>
            </a: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Informační tok</a:t>
            </a: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Propagační tok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b="1" dirty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9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Toky v distribučních cestách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400" b="1" u="sng" dirty="0" smtClean="0">
                <a:latin typeface="Trebuchet MS" panose="020B0603020202020204" pitchFamily="34" charset="0"/>
              </a:rPr>
              <a:t>Tok produktů: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fyzický pohyb </a:t>
            </a:r>
            <a:r>
              <a:rPr lang="cs-CZ" sz="2000" dirty="0">
                <a:latin typeface="Trebuchet MS" panose="020B0603020202020204" pitchFamily="34" charset="0"/>
              </a:rPr>
              <a:t>výrobku od výrobce přes všechny mezičlánky, </a:t>
            </a:r>
            <a:r>
              <a:rPr lang="cs-CZ" sz="2000" dirty="0" smtClean="0">
                <a:latin typeface="Trebuchet MS" panose="020B0603020202020204" pitchFamily="34" charset="0"/>
              </a:rPr>
              <a:t>podílející se </a:t>
            </a:r>
            <a:r>
              <a:rPr lang="cs-CZ" sz="2000" dirty="0">
                <a:latin typeface="Trebuchet MS" panose="020B0603020202020204" pitchFamily="34" charset="0"/>
              </a:rPr>
              <a:t>na fyzickém kontaktu s výrobkem, a to od </a:t>
            </a:r>
            <a:r>
              <a:rPr lang="cs-CZ" sz="2000" dirty="0" smtClean="0">
                <a:latin typeface="Trebuchet MS" panose="020B0603020202020204" pitchFamily="34" charset="0"/>
              </a:rPr>
              <a:t>výroby </a:t>
            </a:r>
            <a:r>
              <a:rPr lang="cs-CZ" sz="2000" dirty="0">
                <a:latin typeface="Trebuchet MS" panose="020B0603020202020204" pitchFamily="34" charset="0"/>
              </a:rPr>
              <a:t>až ke konečnému spotřebiteli. 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Tok obchodních jednání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představuje </a:t>
            </a:r>
            <a:r>
              <a:rPr lang="cs-CZ" sz="2000" dirty="0">
                <a:latin typeface="Trebuchet MS" panose="020B0603020202020204" pitchFamily="34" charset="0"/>
              </a:rPr>
              <a:t>vzájemné působení nákupních a prodejních činností spojených s převodem vlastnického práva k výrobkům. Ve většině případů není v tomto toku zahrnuta dopravní firma, protože se neúčastní při obchodních jednáních.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Tok vlastnictví k produktu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reprezentuje </a:t>
            </a:r>
            <a:r>
              <a:rPr lang="cs-CZ" sz="2000" dirty="0">
                <a:latin typeface="Trebuchet MS" panose="020B0603020202020204" pitchFamily="34" charset="0"/>
              </a:rPr>
              <a:t>pohyb vlastnického práva k výrobku během jeho přesunu od výrobce až ke konečnému spotřebiteli. </a:t>
            </a:r>
            <a:r>
              <a:rPr lang="cs-CZ" sz="2000" dirty="0" smtClean="0">
                <a:latin typeface="Trebuchet MS" panose="020B0603020202020204" pitchFamily="34" charset="0"/>
              </a:rPr>
              <a:t>Dopravní </a:t>
            </a:r>
            <a:r>
              <a:rPr lang="cs-CZ" sz="2000" dirty="0">
                <a:latin typeface="Trebuchet MS" panose="020B0603020202020204" pitchFamily="34" charset="0"/>
              </a:rPr>
              <a:t>firma </a:t>
            </a:r>
            <a:r>
              <a:rPr lang="cs-CZ" sz="2000" dirty="0" smtClean="0">
                <a:latin typeface="Trebuchet MS" panose="020B0603020202020204" pitchFamily="34" charset="0"/>
              </a:rPr>
              <a:t>nepřejímá </a:t>
            </a:r>
            <a:r>
              <a:rPr lang="cs-CZ" sz="2000" dirty="0">
                <a:latin typeface="Trebuchet MS" panose="020B0603020202020204" pitchFamily="34" charset="0"/>
              </a:rPr>
              <a:t>vlastnický nárok na výrobek a ani není aktivně zapojena do jeho převodu. Slouží pouze k fyzické přepravě samotného výrobku.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cs-CZ" sz="2000" b="1" dirty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41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6848</TotalTime>
  <Words>174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Provoz obchodu a služeb</vt:lpstr>
      <vt:lpstr>Distribuce</vt:lpstr>
      <vt:lpstr>Distribuce</vt:lpstr>
      <vt:lpstr>Distribuční cesta</vt:lpstr>
      <vt:lpstr>Distribuční cesta</vt:lpstr>
      <vt:lpstr>Distribuční cesta</vt:lpstr>
      <vt:lpstr>Distribuční cesta</vt:lpstr>
      <vt:lpstr>Toky v distribučních cestách</vt:lpstr>
      <vt:lpstr>Toky v distribučních cestách</vt:lpstr>
      <vt:lpstr>Toky v distribučních cestách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Distribucni cesty</dc:title>
  <dc:creator>Marinič Peter</dc:creator>
  <cp:lastModifiedBy>Peter Marinič</cp:lastModifiedBy>
  <cp:revision>165</cp:revision>
  <dcterms:created xsi:type="dcterms:W3CDTF">2012-10-12T20:28:37Z</dcterms:created>
  <dcterms:modified xsi:type="dcterms:W3CDTF">2019-03-02T13:55:23Z</dcterms:modified>
</cp:coreProperties>
</file>