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394" r:id="rId2"/>
    <p:sldId id="262" r:id="rId3"/>
    <p:sldId id="263" r:id="rId4"/>
    <p:sldId id="340" r:id="rId5"/>
    <p:sldId id="341" r:id="rId6"/>
    <p:sldId id="342" r:id="rId7"/>
    <p:sldId id="343" r:id="rId8"/>
    <p:sldId id="344" r:id="rId9"/>
    <p:sldId id="345" r:id="rId10"/>
    <p:sldId id="346" r:id="rId11"/>
    <p:sldId id="347" r:id="rId12"/>
    <p:sldId id="348" r:id="rId13"/>
    <p:sldId id="349" r:id="rId14"/>
    <p:sldId id="350" r:id="rId15"/>
    <p:sldId id="351" r:id="rId16"/>
    <p:sldId id="352" r:id="rId17"/>
    <p:sldId id="353" r:id="rId18"/>
    <p:sldId id="354" r:id="rId19"/>
    <p:sldId id="355" r:id="rId20"/>
    <p:sldId id="356" r:id="rId21"/>
    <p:sldId id="365" r:id="rId22"/>
    <p:sldId id="366" r:id="rId23"/>
    <p:sldId id="367" r:id="rId24"/>
    <p:sldId id="372" r:id="rId25"/>
    <p:sldId id="373" r:id="rId26"/>
    <p:sldId id="374" r:id="rId27"/>
    <p:sldId id="375" r:id="rId28"/>
    <p:sldId id="376" r:id="rId29"/>
    <p:sldId id="377" r:id="rId30"/>
    <p:sldId id="378" r:id="rId31"/>
    <p:sldId id="379" r:id="rId32"/>
    <p:sldId id="380" r:id="rId33"/>
    <p:sldId id="381" r:id="rId34"/>
    <p:sldId id="382" r:id="rId35"/>
    <p:sldId id="383" r:id="rId36"/>
    <p:sldId id="384" r:id="rId37"/>
    <p:sldId id="385" r:id="rId38"/>
    <p:sldId id="386" r:id="rId39"/>
    <p:sldId id="387" r:id="rId40"/>
    <p:sldId id="389" r:id="rId41"/>
    <p:sldId id="395" r:id="rId4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0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7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D44DAD-D00C-44E7-B421-77993FB119B7}" type="datetimeFigureOut">
              <a:rPr lang="cs-CZ" smtClean="0"/>
              <a:t>23.02.2019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9788DF-5D16-40C3-B2CD-017B1CF055C9}" type="slidenum">
              <a:rPr lang="cs-CZ" smtClean="0"/>
              <a:t>‹#›</a:t>
            </a:fld>
            <a:endParaRPr lang="cs-CZ"/>
          </a:p>
        </p:txBody>
      </p:sp>
    </p:spTree>
    <p:extLst>
      <p:ext uri="{BB962C8B-B14F-4D97-AF65-F5344CB8AC3E}">
        <p14:creationId xmlns:p14="http://schemas.microsoft.com/office/powerpoint/2010/main" val="2520942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AA619A66-D202-43B2-870B-024370F689AB}"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938D3CF-E5E2-41E7-B2E1-A7332C832D5E}"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74300B-A23C-4055-811E-B0A560CEDC56}"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55C06A2-3867-4ED0-848B-411DEF113230}"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398164A0-80A6-4316-875F-76D468910E9E}"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7D745EB-E644-48E0-8111-B7D684DA5ECA}" type="datetime1">
              <a:rPr lang="cs-CZ" smtClean="0"/>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3130C5A-6324-4D00-A4A5-F337F66EBE66}" type="datetime1">
              <a:rPr lang="cs-CZ" smtClean="0"/>
              <a:t>23.02.2019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04763275-49AF-4B7B-B1D3-05A230FCD283}" type="datetime1">
              <a:rPr lang="cs-CZ" smtClean="0"/>
              <a:t>23.02.2019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8907AE4-5F77-4ECF-9B62-8B4970A4412C}" type="datetime1">
              <a:rPr lang="cs-CZ" smtClean="0"/>
              <a:t>23.02.2019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22FAF087-B74E-4834-A5D0-3FBF5E922498}" type="datetime1">
              <a:rPr lang="cs-CZ" smtClean="0"/>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117228D-4AE1-4039-8070-3D6DB812AC0C}" type="datetime1">
              <a:rPr lang="cs-CZ" smtClean="0"/>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85281D-24F7-43CA-BCFC-9807DEEBBBA0}" type="datetime1">
              <a:rPr lang="cs-CZ" smtClean="0"/>
              <a:t>23.02.2019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2450703"/>
          </a:xfrm>
        </p:spPr>
        <p:txBody>
          <a:bodyPr>
            <a:normAutofit/>
          </a:bodyPr>
          <a:lstStyle/>
          <a:p>
            <a:pPr algn="l"/>
            <a:r>
              <a:rPr lang="cs-CZ" sz="4000" b="1" dirty="0">
                <a:latin typeface="Trebuchet MS" panose="020B0603020202020204" pitchFamily="34" charset="0"/>
              </a:rPr>
              <a:t>Daňový systém ČR</a:t>
            </a:r>
          </a:p>
        </p:txBody>
      </p:sp>
      <p:sp>
        <p:nvSpPr>
          <p:cNvPr id="3" name="Podnadpis 2"/>
          <p:cNvSpPr>
            <a:spLocks noGrp="1"/>
          </p:cNvSpPr>
          <p:nvPr>
            <p:ph type="subTitle" idx="1"/>
          </p:nvPr>
        </p:nvSpPr>
        <p:spPr>
          <a:xfrm>
            <a:off x="683568" y="4149080"/>
            <a:ext cx="6400800" cy="1752600"/>
          </a:xfrm>
        </p:spPr>
        <p:txBody>
          <a:bodyPr/>
          <a:lstStyle/>
          <a:p>
            <a:pPr algn="l"/>
            <a:endParaRPr lang="cs-CZ" dirty="0">
              <a:latin typeface="Trebuchet MS" panose="020B0603020202020204" pitchFamily="34" charset="0"/>
            </a:endParaRPr>
          </a:p>
          <a:p>
            <a:pPr algn="l"/>
            <a:endParaRPr lang="cs-CZ" dirty="0">
              <a:latin typeface="Trebuchet MS" panose="020B0603020202020204" pitchFamily="34" charset="0"/>
            </a:endParaRPr>
          </a:p>
          <a:p>
            <a:pPr algn="l"/>
            <a:r>
              <a:rPr lang="cs-CZ">
                <a:latin typeface="Trebuchet MS" panose="020B0603020202020204" pitchFamily="34" charset="0"/>
              </a:rPr>
              <a:t>jaro </a:t>
            </a:r>
            <a:r>
              <a:rPr lang="cs-CZ" smtClean="0">
                <a:latin typeface="Trebuchet MS" panose="020B0603020202020204" pitchFamily="34" charset="0"/>
              </a:rPr>
              <a:t>2019</a:t>
            </a:r>
            <a:endParaRPr lang="cs-CZ" dirty="0">
              <a:latin typeface="Trebuchet MS" panose="020B0603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20000" cy="1678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7502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just">
              <a:spcBef>
                <a:spcPts val="600"/>
              </a:spcBef>
            </a:pPr>
            <a:r>
              <a:rPr lang="cs-CZ" altLang="cs-CZ" sz="1600" dirty="0">
                <a:solidFill>
                  <a:schemeClr val="tx1"/>
                </a:solidFill>
                <a:latin typeface="Trebuchet MS" panose="020B0603020202020204" pitchFamily="34" charset="0"/>
              </a:rPr>
              <a:t>Jednotlivé funkce daní jsou odvozeny od funkcí veřejných financí, neboť právě daňové příjmy tvoří jejich nejpodstatnější část a daně tedy plní totožné základní funkce:</a:t>
            </a: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funkce fiskální </a:t>
            </a:r>
          </a:p>
          <a:p>
            <a:pPr marL="625475" indent="-269875" algn="just">
              <a:spcBef>
                <a:spcPts val="600"/>
              </a:spcBef>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cílem daní je vytvořit dostatečný objem zdrojů pro úhradu veřejných výdajů. Tato funkce je funkcí nejstarší a je velmi úzce spjata s funkcí následující.</a:t>
            </a: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funkce alokační</a:t>
            </a:r>
          </a:p>
          <a:p>
            <a:pPr marL="625475" indent="-269875" algn="just">
              <a:spcBef>
                <a:spcPts val="600"/>
              </a:spcBef>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pro produkci veřejných statků, které jsou poskytovány buď zcela zdarma nebo za ceny nižší, než </a:t>
            </a:r>
            <a:r>
              <a:rPr lang="pl-PL" altLang="cs-CZ" sz="1600" i="1" dirty="0">
                <a:solidFill>
                  <a:schemeClr val="tx1"/>
                </a:solidFill>
                <a:latin typeface="Trebuchet MS" panose="020B0603020202020204" pitchFamily="34" charset="0"/>
              </a:rPr>
              <a:t>jsou vynaložené náklady na jejich produkci. Vloží se tedy prostředky (formou daňových úlev) tam, kam jich trh vkládá málo (př. školství) nebo naopak  se odejmou z oblastí, kde jich je buď mnoho či je nutné některé činnosti potlačit (př. zdanění ekologické).</a:t>
            </a:r>
            <a:endParaRPr lang="cs-CZ" altLang="cs-CZ" sz="1600" i="1" dirty="0">
              <a:solidFill>
                <a:schemeClr val="tx1"/>
              </a:solidFill>
              <a:latin typeface="Trebuchet MS" panose="020B0603020202020204" pitchFamily="34" charset="0"/>
            </a:endParaRP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funkce (re)distribuční</a:t>
            </a: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funkce stabilizační</a:t>
            </a:r>
          </a:p>
          <a:p>
            <a:pPr marL="182563" indent="-182563" algn="just">
              <a:spcBef>
                <a:spcPts val="600"/>
              </a:spcBef>
              <a:buClr>
                <a:srgbClr val="FFA02F"/>
              </a:buClr>
              <a:buFont typeface="Wingdings" panose="05000000000000000000" pitchFamily="2" charset="2"/>
              <a:buChar char="§"/>
            </a:pPr>
            <a:endParaRPr lang="cs-CZ" altLang="cs-CZ" sz="1600" dirty="0">
              <a:solidFill>
                <a:schemeClr val="tx1"/>
              </a:solidFill>
              <a:latin typeface="Trebuchet MS" panose="020B0603020202020204" pitchFamily="34"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Funkce daní 1/2</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4284684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just">
              <a:spcBef>
                <a:spcPts val="600"/>
              </a:spcBef>
            </a:pPr>
            <a:r>
              <a:rPr lang="cs-CZ" altLang="cs-CZ" sz="1600" dirty="0">
                <a:solidFill>
                  <a:schemeClr val="tx1"/>
                </a:solidFill>
                <a:latin typeface="Trebuchet MS" panose="020B0603020202020204" pitchFamily="34" charset="0"/>
              </a:rPr>
              <a:t>Jednotlivé funkce daní jsou odvozeny od funkcí veřejných financí, neboť právě daňové příjmy tvoří jejich nejpodstatnější část a daně tedy plní totožné základní funkce:</a:t>
            </a: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funkce fiskální </a:t>
            </a: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funkce alokační</a:t>
            </a:r>
            <a:endParaRPr lang="cs-CZ" altLang="cs-CZ" sz="1600" i="1" dirty="0">
              <a:solidFill>
                <a:schemeClr val="tx1"/>
              </a:solidFill>
              <a:latin typeface="Trebuchet MS" panose="020B0603020202020204" pitchFamily="34" charset="0"/>
            </a:endParaRP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funkce (re)distribuční</a:t>
            </a:r>
          </a:p>
          <a:p>
            <a:pPr marL="622300" indent="-266700"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bez vlivu státu by působení ekonomiky vedlo ke </a:t>
            </a:r>
            <a:r>
              <a:rPr lang="cs-CZ" altLang="cs-CZ" sz="1600" b="1" i="1" dirty="0">
                <a:solidFill>
                  <a:schemeClr val="tx1"/>
                </a:solidFill>
                <a:effectLst>
                  <a:outerShdw blurRad="38100" dist="38100" dir="2700000" algn="tl">
                    <a:srgbClr val="000000">
                      <a:alpha val="43137"/>
                    </a:srgbClr>
                  </a:outerShdw>
                </a:effectLst>
                <a:latin typeface="Trebuchet MS" panose="020B0603020202020204" pitchFamily="34" charset="0"/>
              </a:rPr>
              <a:t>vzniku velmi výrazných rozdílů v dělení bohatství a celková úroveň by byla velmi nízká</a:t>
            </a:r>
            <a:r>
              <a:rPr lang="cs-CZ" altLang="cs-CZ" sz="1600" b="1" i="1" dirty="0">
                <a:solidFill>
                  <a:schemeClr val="tx1"/>
                </a:solidFill>
                <a:latin typeface="Trebuchet MS" panose="020B0603020202020204" pitchFamily="34" charset="0"/>
              </a:rPr>
              <a:t>.</a:t>
            </a:r>
            <a:r>
              <a:rPr lang="cs-CZ" altLang="cs-CZ" sz="1600" i="1" dirty="0">
                <a:solidFill>
                  <a:schemeClr val="tx1"/>
                </a:solidFill>
                <a:latin typeface="Trebuchet MS" panose="020B0603020202020204" pitchFamily="34" charset="0"/>
              </a:rPr>
              <a:t> Proto stát (vláda) prostřednictvím daní odebírá část vytvářených důchodů jejich vlastníkům a pomocí plateb různého druhu (transferů) vyrovnává tyto rozdíly. </a:t>
            </a:r>
          </a:p>
          <a:p>
            <a:pPr marL="622300" indent="-266700"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Způsob rozdělování a určení místa použití vytvořených zdrojů je pravděpodobně nejsložitější a politicky (veřejně) nejcitlivější záležitostí.</a:t>
            </a:r>
            <a:endParaRPr lang="cs-CZ" altLang="cs-CZ" sz="1600" b="1" i="1" dirty="0">
              <a:solidFill>
                <a:schemeClr val="tx1"/>
              </a:solidFill>
              <a:effectLst>
                <a:outerShdw blurRad="38100" dist="38100" dir="2700000" algn="tl">
                  <a:srgbClr val="000000">
                    <a:alpha val="43137"/>
                  </a:srgbClr>
                </a:outerShdw>
              </a:effectLst>
              <a:latin typeface="Trebuchet MS" panose="020B0603020202020204" pitchFamily="34" charset="0"/>
            </a:endParaRP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funkce stabilizační</a:t>
            </a:r>
          </a:p>
          <a:p>
            <a:pPr marL="625475" indent="-269875" algn="just">
              <a:spcBef>
                <a:spcPts val="600"/>
              </a:spcBef>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zdroje získané prostřednictvím daní mohou být použity pro řešení rozdílů, nestability v tržním mechanizmu. Užití zdrojů v ekonomice z úrovně státu pak lze označit za makroekonomický nástroj, kterým jsou tedy i daně.</a:t>
            </a:r>
          </a:p>
          <a:p>
            <a:pPr marL="182563" indent="-182563" algn="just">
              <a:spcBef>
                <a:spcPts val="600"/>
              </a:spcBef>
              <a:buClr>
                <a:srgbClr val="FFA02F"/>
              </a:buClr>
              <a:buFont typeface="Wingdings" panose="05000000000000000000" pitchFamily="2" charset="2"/>
              <a:buChar char="§"/>
            </a:pPr>
            <a:endParaRPr lang="cs-CZ" altLang="cs-CZ" sz="1600" dirty="0">
              <a:solidFill>
                <a:schemeClr val="tx1"/>
              </a:solidFill>
              <a:latin typeface="Trebuchet MS" panose="020B0603020202020204" pitchFamily="34"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Funkce daní 2/2</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869695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l">
              <a:spcBef>
                <a:spcPts val="600"/>
              </a:spcBef>
            </a:pPr>
            <a:r>
              <a:rPr lang="cs-CZ" altLang="cs-CZ" sz="1600" dirty="0">
                <a:solidFill>
                  <a:schemeClr val="tx1"/>
                </a:solidFill>
                <a:latin typeface="Trebuchet MS" panose="020B0603020202020204" pitchFamily="34" charset="0"/>
              </a:rPr>
              <a:t>Pro potřebu hodnocení daní, jejich významu a dopadu do činnosti těch, kteří daně platí (i těch, kteří řeší jejich užití), je vhodné daně roztřídit podle základních kritérií. </a:t>
            </a:r>
          </a:p>
          <a:p>
            <a:pPr algn="l">
              <a:spcBef>
                <a:spcPts val="600"/>
              </a:spcBef>
            </a:pPr>
            <a:r>
              <a:rPr lang="cs-CZ" altLang="cs-CZ" sz="1600" dirty="0">
                <a:solidFill>
                  <a:schemeClr val="tx1"/>
                </a:solidFill>
                <a:latin typeface="Trebuchet MS" panose="020B0603020202020204" pitchFamily="34" charset="0"/>
              </a:rPr>
              <a:t>Velmi zjednodušeně tedy za základní kritéria členění </a:t>
            </a:r>
            <a:r>
              <a:rPr lang="pl-PL" altLang="cs-CZ" sz="1600" dirty="0">
                <a:solidFill>
                  <a:schemeClr val="tx1"/>
                </a:solidFill>
                <a:latin typeface="Trebuchet MS" panose="020B0603020202020204" pitchFamily="34" charset="0"/>
              </a:rPr>
              <a:t>použijeme odpovědi na otázku </a:t>
            </a:r>
            <a:r>
              <a:rPr lang="pl-PL"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KDO, CO, JAK a KOMU platí</a:t>
            </a:r>
            <a:r>
              <a:rPr lang="pl-PL" altLang="cs-CZ" sz="1600" dirty="0">
                <a:solidFill>
                  <a:schemeClr val="tx1"/>
                </a:solidFill>
                <a:latin typeface="Trebuchet MS" panose="020B0603020202020204" pitchFamily="34" charset="0"/>
              </a:rPr>
              <a:t>. </a:t>
            </a:r>
          </a:p>
          <a:p>
            <a:pPr algn="l">
              <a:spcBef>
                <a:spcPts val="1800"/>
              </a:spcBef>
              <a:spcAft>
                <a:spcPts val="600"/>
              </a:spcAft>
            </a:pPr>
            <a:r>
              <a:rPr lang="pl-PL" altLang="cs-CZ" sz="1600" u="sng" dirty="0">
                <a:solidFill>
                  <a:schemeClr val="tx1"/>
                </a:solidFill>
                <a:latin typeface="Trebuchet MS" panose="020B0603020202020204" pitchFamily="34" charset="0"/>
              </a:rPr>
              <a:t>Třídění podle:</a:t>
            </a:r>
          </a:p>
          <a:p>
            <a:pPr marL="285750" indent="-285750" algn="l">
              <a:spcBef>
                <a:spcPts val="0"/>
              </a:spcBef>
              <a:buClr>
                <a:srgbClr val="FFA02F"/>
              </a:buClr>
              <a:buFont typeface="Wingdings" panose="05000000000000000000" pitchFamily="2" charset="2"/>
              <a:buChar char="ü"/>
            </a:pPr>
            <a:r>
              <a:rPr lang="pl-PL" altLang="cs-CZ" sz="1600" dirty="0">
                <a:solidFill>
                  <a:schemeClr val="tx1"/>
                </a:solidFill>
                <a:latin typeface="Trebuchet MS" panose="020B0603020202020204" pitchFamily="34" charset="0"/>
              </a:rPr>
              <a:t>dopadu</a:t>
            </a:r>
          </a:p>
          <a:p>
            <a:pPr marL="285750" indent="-285750" algn="l">
              <a:spcBef>
                <a:spcPts val="0"/>
              </a:spcBef>
              <a:buClr>
                <a:srgbClr val="FFA02F"/>
              </a:buClr>
              <a:buFont typeface="Wingdings" panose="05000000000000000000" pitchFamily="2" charset="2"/>
              <a:buChar char="ü"/>
            </a:pPr>
            <a:r>
              <a:rPr lang="pl-PL" altLang="cs-CZ" sz="1600" dirty="0">
                <a:solidFill>
                  <a:schemeClr val="tx1"/>
                </a:solidFill>
                <a:latin typeface="Trebuchet MS" panose="020B0603020202020204" pitchFamily="34" charset="0"/>
              </a:rPr>
              <a:t>objektu</a:t>
            </a:r>
          </a:p>
          <a:p>
            <a:pPr marL="285750" indent="-285750" algn="l">
              <a:spcBef>
                <a:spcPts val="0"/>
              </a:spcBef>
              <a:buClr>
                <a:srgbClr val="FFA02F"/>
              </a:buClr>
              <a:buFont typeface="Wingdings" panose="05000000000000000000" pitchFamily="2" charset="2"/>
              <a:buChar char="ü"/>
            </a:pPr>
            <a:r>
              <a:rPr lang="pl-PL" altLang="cs-CZ" sz="1600" dirty="0">
                <a:solidFill>
                  <a:schemeClr val="tx1"/>
                </a:solidFill>
                <a:latin typeface="Trebuchet MS" panose="020B0603020202020204" pitchFamily="34" charset="0"/>
              </a:rPr>
              <a:t>veličiny</a:t>
            </a:r>
          </a:p>
          <a:p>
            <a:pPr marL="285750" indent="-285750" algn="l">
              <a:spcBef>
                <a:spcPts val="0"/>
              </a:spcBef>
              <a:buClr>
                <a:srgbClr val="FFA02F"/>
              </a:buClr>
              <a:buFont typeface="Wingdings" panose="05000000000000000000" pitchFamily="2" charset="2"/>
              <a:buChar char="ü"/>
            </a:pPr>
            <a:r>
              <a:rPr lang="pl-PL" altLang="cs-CZ" sz="1600" dirty="0">
                <a:solidFill>
                  <a:schemeClr val="tx1"/>
                </a:solidFill>
                <a:latin typeface="Trebuchet MS" panose="020B0603020202020204" pitchFamily="34" charset="0"/>
              </a:rPr>
              <a:t>adresnosti</a:t>
            </a:r>
          </a:p>
          <a:p>
            <a:pPr marL="285750" indent="-285750" algn="l">
              <a:spcBef>
                <a:spcPts val="0"/>
              </a:spcBef>
              <a:buClr>
                <a:srgbClr val="FFA02F"/>
              </a:buClr>
              <a:buFont typeface="Wingdings" panose="05000000000000000000" pitchFamily="2" charset="2"/>
              <a:buChar char="ü"/>
            </a:pPr>
            <a:r>
              <a:rPr lang="pl-PL" altLang="cs-CZ" sz="1600" dirty="0">
                <a:solidFill>
                  <a:schemeClr val="tx1"/>
                </a:solidFill>
                <a:latin typeface="Trebuchet MS" panose="020B0603020202020204" pitchFamily="34" charset="0"/>
              </a:rPr>
              <a:t>druhu sazby</a:t>
            </a:r>
          </a:p>
          <a:p>
            <a:pPr marL="285750" indent="-285750" algn="l">
              <a:spcBef>
                <a:spcPts val="0"/>
              </a:spcBef>
              <a:buClr>
                <a:srgbClr val="FFA02F"/>
              </a:buClr>
              <a:buFont typeface="Wingdings" panose="05000000000000000000" pitchFamily="2" charset="2"/>
              <a:buChar char="ü"/>
            </a:pPr>
            <a:r>
              <a:rPr lang="pl-PL" altLang="cs-CZ" sz="1600" dirty="0">
                <a:solidFill>
                  <a:schemeClr val="tx1"/>
                </a:solidFill>
                <a:latin typeface="Trebuchet MS" panose="020B0603020202020204" pitchFamily="34" charset="0"/>
              </a:rPr>
              <a:t>daňového určení</a:t>
            </a:r>
          </a:p>
          <a:p>
            <a:pPr marL="285750" indent="-285750" algn="l">
              <a:spcBef>
                <a:spcPts val="0"/>
              </a:spcBef>
              <a:buClr>
                <a:srgbClr val="FFA02F"/>
              </a:buClr>
              <a:buFont typeface="Wingdings" panose="05000000000000000000" pitchFamily="2" charset="2"/>
              <a:buChar char="ü"/>
            </a:pPr>
            <a:r>
              <a:rPr lang="pl-PL" altLang="cs-CZ" sz="1600" dirty="0">
                <a:solidFill>
                  <a:schemeClr val="tx1"/>
                </a:solidFill>
                <a:latin typeface="Trebuchet MS" panose="020B0603020202020204" pitchFamily="34" charset="0"/>
              </a:rPr>
              <a:t>institucionální</a:t>
            </a:r>
          </a:p>
          <a:p>
            <a:pPr marL="285750" indent="-285750" algn="l">
              <a:spcBef>
                <a:spcPts val="0"/>
              </a:spcBef>
              <a:buClr>
                <a:srgbClr val="FFA02F"/>
              </a:buClr>
              <a:buFont typeface="Wingdings" panose="05000000000000000000" pitchFamily="2" charset="2"/>
              <a:buChar char="ü"/>
            </a:pPr>
            <a:r>
              <a:rPr lang="pl-PL" altLang="cs-CZ" sz="1600" dirty="0">
                <a:solidFill>
                  <a:schemeClr val="tx1"/>
                </a:solidFill>
                <a:latin typeface="Trebuchet MS" panose="020B0603020202020204" pitchFamily="34" charset="0"/>
              </a:rPr>
              <a:t>klasifikace OECD</a:t>
            </a:r>
          </a:p>
          <a:p>
            <a:pPr marL="285750" indent="-285750" algn="l">
              <a:spcBef>
                <a:spcPts val="0"/>
              </a:spcBef>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metodiky ESA</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Klasifikace daní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213020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l">
              <a:spcBef>
                <a:spcPts val="600"/>
              </a:spcBef>
            </a:pP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Třídění podle dopadu</a:t>
            </a:r>
          </a:p>
          <a:p>
            <a:pPr algn="l">
              <a:spcBef>
                <a:spcPts val="600"/>
              </a:spcBef>
            </a:pPr>
            <a:r>
              <a:rPr lang="cs-CZ" altLang="cs-CZ" sz="2000" dirty="0">
                <a:solidFill>
                  <a:schemeClr val="tx1"/>
                </a:solidFill>
                <a:latin typeface="Trebuchet MS" panose="020B0603020202020204" pitchFamily="34" charset="0"/>
              </a:rPr>
              <a:t>Z hlediska směru dopadu daňového břemene rozlišujeme daně :</a:t>
            </a:r>
          </a:p>
          <a:p>
            <a:pPr marL="182563" lvl="2" indent="-182563" algn="l">
              <a:spcBef>
                <a:spcPts val="1800"/>
              </a:spcBef>
              <a:spcAft>
                <a:spcPts val="600"/>
              </a:spcAft>
              <a:buClr>
                <a:srgbClr val="FFA02F"/>
              </a:buClr>
              <a:buFont typeface="Wingdings" panose="05000000000000000000" pitchFamily="2" charset="2"/>
              <a:buChar char="§"/>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přímé </a:t>
            </a:r>
          </a:p>
          <a:p>
            <a:pPr marL="641350" lvl="2" indent="-285750" algn="l">
              <a:spcBef>
                <a:spcPts val="600"/>
              </a:spcBef>
              <a:buClr>
                <a:srgbClr val="FFA02F"/>
              </a:buClr>
              <a:buFont typeface="Wingdings" panose="05000000000000000000" pitchFamily="2" charset="2"/>
              <a:buChar char="ü"/>
            </a:pPr>
            <a:r>
              <a:rPr lang="cs-CZ" altLang="cs-CZ" sz="1800" i="1" dirty="0">
                <a:solidFill>
                  <a:schemeClr val="tx1"/>
                </a:solidFill>
                <a:latin typeface="Trebuchet MS" panose="020B0603020202020204" pitchFamily="34" charset="0"/>
              </a:rPr>
              <a:t>platí poplatník na úkor svého důchodu a předpokládá se, že je nemůže přenést na jiný subjekt. Jedná se o daně z důchodů a daně majetkové, příp. o daně z hlavy;</a:t>
            </a:r>
          </a:p>
          <a:p>
            <a:pPr marL="182563" lvl="2" indent="-182563" algn="l">
              <a:spcBef>
                <a:spcPts val="1800"/>
              </a:spcBef>
              <a:spcAft>
                <a:spcPts val="600"/>
              </a:spcAft>
              <a:buClr>
                <a:srgbClr val="FFA02F"/>
              </a:buClr>
              <a:buFont typeface="Wingdings" panose="05000000000000000000" pitchFamily="2" charset="2"/>
              <a:buChar char="§"/>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nepřímé</a:t>
            </a:r>
          </a:p>
          <a:p>
            <a:pPr marL="641350" lvl="2" indent="-285750" algn="l">
              <a:spcBef>
                <a:spcPts val="600"/>
              </a:spcBef>
              <a:buClr>
                <a:srgbClr val="FFA02F"/>
              </a:buClr>
              <a:buFont typeface="Wingdings" panose="05000000000000000000" pitchFamily="2" charset="2"/>
              <a:buChar char="ü"/>
            </a:pPr>
            <a:r>
              <a:rPr lang="cs-CZ" altLang="cs-CZ" sz="1800" i="1" dirty="0">
                <a:solidFill>
                  <a:schemeClr val="tx1"/>
                </a:solidFill>
                <a:latin typeface="Trebuchet MS" panose="020B0603020202020204" pitchFamily="34" charset="0"/>
              </a:rPr>
              <a:t>subjekt, který daň odvádí (tzv. plátce) je neplatí z vlastního důchodu, ale přenáší je na jiný subjekt.</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Klasifikace daní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810248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2041"/>
          </a:xfrm>
        </p:spPr>
        <p:txBody>
          <a:bodyPr>
            <a:noAutofit/>
          </a:bodyPr>
          <a:lstStyle/>
          <a:p>
            <a:pPr algn="l">
              <a:spcBef>
                <a:spcPts val="600"/>
              </a:spcBef>
            </a:pP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Třídění podle objektu</a:t>
            </a:r>
          </a:p>
          <a:p>
            <a:pPr algn="l">
              <a:spcBef>
                <a:spcPts val="600"/>
              </a:spcBef>
            </a:pPr>
            <a:r>
              <a:rPr lang="cs-CZ" altLang="cs-CZ" sz="2000" dirty="0">
                <a:solidFill>
                  <a:schemeClr val="tx1"/>
                </a:solidFill>
                <a:latin typeface="Trebuchet MS" panose="020B0603020202020204" pitchFamily="34" charset="0"/>
              </a:rPr>
              <a:t>Z pohledu zdaňovaného objektu rozlišujeme </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přímé daně:</a:t>
            </a:r>
          </a:p>
          <a:p>
            <a:pPr marL="625475" lvl="2" indent="-269875" algn="l">
              <a:spcBef>
                <a:spcPts val="600"/>
              </a:spcBef>
              <a:buClr>
                <a:srgbClr val="FFA02F"/>
              </a:buClr>
              <a:buFont typeface="Wingdings" panose="05000000000000000000" pitchFamily="2" charset="2"/>
              <a:buChar char="ü"/>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důchodového typu (DPFO/DPPO)</a:t>
            </a:r>
          </a:p>
          <a:p>
            <a:pPr marL="625475" lvl="2" algn="l">
              <a:spcBef>
                <a:spcPts val="0"/>
              </a:spcBef>
            </a:pPr>
            <a:r>
              <a:rPr lang="cs-CZ" altLang="cs-CZ" sz="1600" i="1" dirty="0">
                <a:solidFill>
                  <a:schemeClr val="tx1"/>
                </a:solidFill>
                <a:latin typeface="Trebuchet MS" panose="020B0603020202020204" pitchFamily="34" charset="0"/>
              </a:rPr>
              <a:t>zdaňují proměnlivý základ daně (příjem, výnos, zisk, úrok, dividendy) v čase. </a:t>
            </a:r>
            <a:r>
              <a:rPr lang="cs-CZ" altLang="cs-CZ" sz="1600" b="1" i="1" dirty="0">
                <a:solidFill>
                  <a:schemeClr val="tx1"/>
                </a:solidFill>
                <a:effectLst>
                  <a:outerShdw blurRad="38100" dist="38100" dir="2700000" algn="tl">
                    <a:srgbClr val="000000">
                      <a:alpha val="43137"/>
                    </a:srgbClr>
                  </a:outerShdw>
                </a:effectLst>
                <a:latin typeface="Trebuchet MS" panose="020B0603020202020204" pitchFamily="34" charset="0"/>
              </a:rPr>
              <a:t>Daňové břemeno přímo dopadá na poplatníka a nelze jej přenést na jiný subjekt. </a:t>
            </a:r>
            <a:r>
              <a:rPr lang="cs-CZ" altLang="cs-CZ" sz="1600" i="1" dirty="0">
                <a:solidFill>
                  <a:schemeClr val="tx1"/>
                </a:solidFill>
                <a:latin typeface="Trebuchet MS" panose="020B0603020202020204" pitchFamily="34" charset="0"/>
              </a:rPr>
              <a:t>Jsou adresné a respektují majetkovou a důchodovou situaci poplatníka. V tržní ekonomice mají do určité míry význam jako </a:t>
            </a:r>
            <a:r>
              <a:rPr lang="cs-CZ" altLang="cs-CZ" sz="1600" b="1" i="1" dirty="0">
                <a:solidFill>
                  <a:schemeClr val="tx1"/>
                </a:solidFill>
                <a:effectLst>
                  <a:outerShdw blurRad="38100" dist="38100" dir="2700000" algn="tl">
                    <a:srgbClr val="000000">
                      <a:alpha val="43137"/>
                    </a:srgbClr>
                  </a:outerShdw>
                </a:effectLst>
                <a:latin typeface="Trebuchet MS" panose="020B0603020202020204" pitchFamily="34" charset="0"/>
              </a:rPr>
              <a:t>vestavěné stabilizátory</a:t>
            </a:r>
            <a:r>
              <a:rPr lang="cs-CZ" altLang="cs-CZ" sz="1600" i="1" dirty="0">
                <a:solidFill>
                  <a:schemeClr val="tx1"/>
                </a:solidFill>
                <a:latin typeface="Trebuchet MS" panose="020B0603020202020204" pitchFamily="34" charset="0"/>
              </a:rPr>
              <a:t>.</a:t>
            </a:r>
            <a:endParaRPr lang="cs-CZ" altLang="cs-CZ" sz="1600" b="1" i="1" dirty="0">
              <a:solidFill>
                <a:schemeClr val="tx1"/>
              </a:solidFill>
              <a:latin typeface="Trebuchet MS" panose="020B0603020202020204" pitchFamily="34" charset="0"/>
            </a:endParaRPr>
          </a:p>
          <a:p>
            <a:pPr marL="625475" lvl="2" indent="-269875" algn="l">
              <a:buClr>
                <a:srgbClr val="FFA02F"/>
              </a:buClr>
              <a:buFont typeface="Wingdings" panose="05000000000000000000" pitchFamily="2" charset="2"/>
              <a:buChar char="ü"/>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majetkového typu </a:t>
            </a:r>
          </a:p>
          <a:p>
            <a:pPr marL="625475" lvl="2" algn="l">
              <a:buClr>
                <a:srgbClr val="FFA02F"/>
              </a:buClr>
            </a:pPr>
            <a:r>
              <a:rPr lang="cs-CZ" altLang="cs-CZ" sz="1600" b="1" i="1" dirty="0">
                <a:solidFill>
                  <a:schemeClr val="tx1"/>
                </a:solidFill>
                <a:effectLst>
                  <a:outerShdw blurRad="38100" dist="38100" dir="2700000" algn="tl">
                    <a:srgbClr val="000000">
                      <a:alpha val="43137"/>
                    </a:srgbClr>
                  </a:outerShdw>
                </a:effectLst>
                <a:latin typeface="Trebuchet MS" panose="020B0603020202020204" pitchFamily="34" charset="0"/>
              </a:rPr>
              <a:t>zdaňují majetek, který je </a:t>
            </a:r>
            <a:r>
              <a:rPr lang="cs-CZ" altLang="cs-CZ" sz="1600" i="1" dirty="0">
                <a:solidFill>
                  <a:schemeClr val="tx1"/>
                </a:solidFill>
                <a:latin typeface="Trebuchet MS" panose="020B0603020202020204" pitchFamily="34" charset="0"/>
              </a:rPr>
              <a:t>ve vlastnictví; v držbě (provozu); v převodu (přechodu) vlastnických práv z jednoho subjektu na jiný subjekt z důvodu (dědění; darování; převodu - prodeje, resp. nabytí - nákupu).</a:t>
            </a:r>
            <a:endParaRPr lang="cs-CZ" altLang="cs-CZ" sz="1600" b="1" i="1" dirty="0">
              <a:solidFill>
                <a:schemeClr val="tx1"/>
              </a:solidFill>
              <a:effectLst>
                <a:outerShdw blurRad="38100" dist="38100" dir="2700000" algn="tl">
                  <a:srgbClr val="000000">
                    <a:alpha val="43137"/>
                  </a:srgbClr>
                </a:outerShdw>
              </a:effectLst>
              <a:latin typeface="Trebuchet MS" panose="020B0603020202020204" pitchFamily="34" charset="0"/>
            </a:endParaRP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nepřímé daně:</a:t>
            </a:r>
          </a:p>
          <a:p>
            <a:pPr marL="625475" lvl="2" indent="-269875" algn="l">
              <a:buClr>
                <a:srgbClr val="FFA02F"/>
              </a:buClr>
              <a:buFont typeface="Wingdings" panose="05000000000000000000" pitchFamily="2" charset="2"/>
              <a:buChar char="ü"/>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ze spotřeby</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Klasifikace daní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964040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2041"/>
          </a:xfrm>
        </p:spPr>
        <p:txBody>
          <a:bodyPr>
            <a:noAutofit/>
          </a:bodyPr>
          <a:lstStyle/>
          <a:p>
            <a:pPr algn="l">
              <a:spcBef>
                <a:spcPts val="600"/>
              </a:spcBef>
            </a:pP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Třídění podle objektu</a:t>
            </a:r>
          </a:p>
          <a:p>
            <a:pPr algn="l">
              <a:spcBef>
                <a:spcPts val="600"/>
              </a:spcBef>
            </a:pPr>
            <a:r>
              <a:rPr lang="cs-CZ" altLang="cs-CZ" sz="2000" dirty="0">
                <a:solidFill>
                  <a:schemeClr val="tx1"/>
                </a:solidFill>
                <a:latin typeface="Trebuchet MS" panose="020B0603020202020204" pitchFamily="34" charset="0"/>
              </a:rPr>
              <a:t>Z pohledu zdaňovaného objektu rozlišujeme </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přímé daně:</a:t>
            </a:r>
          </a:p>
          <a:p>
            <a:pPr marL="625475" lvl="2" indent="-269875" algn="l">
              <a:spcBef>
                <a:spcPts val="600"/>
              </a:spcBef>
              <a:buClr>
                <a:srgbClr val="FFA02F"/>
              </a:buClr>
              <a:buFont typeface="Wingdings" panose="05000000000000000000" pitchFamily="2" charset="2"/>
              <a:buChar char="ü"/>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důchodového typu </a:t>
            </a:r>
          </a:p>
          <a:p>
            <a:pPr marL="625475" lvl="2" indent="-269875" algn="l">
              <a:spcBef>
                <a:spcPts val="600"/>
              </a:spcBef>
              <a:buClr>
                <a:srgbClr val="FFA02F"/>
              </a:buClr>
              <a:buFont typeface="Wingdings" panose="05000000000000000000" pitchFamily="2" charset="2"/>
              <a:buChar char="ü"/>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majetkového typu </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nepřímé daně:</a:t>
            </a:r>
          </a:p>
          <a:p>
            <a:pPr marL="625475" lvl="2" indent="-269875" algn="l">
              <a:buClr>
                <a:srgbClr val="FFA02F"/>
              </a:buClr>
              <a:buFont typeface="Wingdings" panose="05000000000000000000" pitchFamily="2" charset="2"/>
              <a:buChar char="ü"/>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ze spotřeby</a:t>
            </a:r>
          </a:p>
          <a:p>
            <a:pPr marL="625475" algn="l"/>
            <a:r>
              <a:rPr lang="cs-CZ" altLang="cs-CZ" sz="1600" i="1" dirty="0">
                <a:solidFill>
                  <a:schemeClr val="tx1"/>
                </a:solidFill>
                <a:latin typeface="Trebuchet MS" panose="020B0603020202020204" pitchFamily="34" charset="0"/>
              </a:rPr>
              <a:t>jsou daně </a:t>
            </a:r>
            <a:r>
              <a:rPr lang="cs-CZ" altLang="cs-CZ" sz="1600" b="1" i="1" dirty="0">
                <a:solidFill>
                  <a:schemeClr val="tx1"/>
                </a:solidFill>
                <a:effectLst>
                  <a:outerShdw blurRad="38100" dist="38100" dir="2700000" algn="tl">
                    <a:srgbClr val="000000">
                      <a:alpha val="43137"/>
                    </a:srgbClr>
                  </a:outerShdw>
                </a:effectLst>
                <a:latin typeface="Trebuchet MS" panose="020B0603020202020204" pitchFamily="34" charset="0"/>
              </a:rPr>
              <a:t>postihující objekt daně nepřímo</a:t>
            </a:r>
            <a:r>
              <a:rPr lang="cs-CZ" altLang="cs-CZ" sz="1600" i="1" dirty="0">
                <a:solidFill>
                  <a:schemeClr val="tx1"/>
                </a:solidFill>
                <a:latin typeface="Trebuchet MS" panose="020B0603020202020204" pitchFamily="34" charset="0"/>
              </a:rPr>
              <a:t>, neboť se vybírají jako část ceny výrobku či služby (převodu, pronájmu) při jeho výrobě nebo prodeji či při jejím poskytnutí, přičemž </a:t>
            </a:r>
            <a:r>
              <a:rPr lang="cs-CZ" altLang="cs-CZ" sz="1600" b="1" i="1" dirty="0">
                <a:solidFill>
                  <a:schemeClr val="tx1"/>
                </a:solidFill>
                <a:effectLst>
                  <a:outerShdw blurRad="38100" dist="38100" dir="2700000" algn="tl">
                    <a:srgbClr val="000000">
                      <a:alpha val="43137"/>
                    </a:srgbClr>
                  </a:outerShdw>
                </a:effectLst>
                <a:latin typeface="Trebuchet MS" panose="020B0603020202020204" pitchFamily="34" charset="0"/>
              </a:rPr>
              <a:t>daňové břemeno nedopadá na plátce daně, ale na kupujícího </a:t>
            </a:r>
            <a:r>
              <a:rPr lang="cs-CZ" altLang="cs-CZ" sz="1600" i="1" dirty="0">
                <a:solidFill>
                  <a:schemeClr val="tx1"/>
                </a:solidFill>
                <a:latin typeface="Trebuchet MS" panose="020B0603020202020204" pitchFamily="34" charset="0"/>
              </a:rPr>
              <a:t>(spotřebitele). </a:t>
            </a:r>
          </a:p>
          <a:p>
            <a:pPr marL="625475" algn="l"/>
            <a:r>
              <a:rPr lang="cs-CZ" altLang="cs-CZ" sz="1600" i="1" dirty="0">
                <a:solidFill>
                  <a:schemeClr val="tx1"/>
                </a:solidFill>
                <a:latin typeface="Trebuchet MS" panose="020B0603020202020204" pitchFamily="34" charset="0"/>
              </a:rPr>
              <a:t>Dochází zde k tzv. </a:t>
            </a:r>
            <a:r>
              <a:rPr lang="cs-CZ" altLang="cs-CZ" sz="1600" b="1" i="1" dirty="0">
                <a:solidFill>
                  <a:schemeClr val="tx1"/>
                </a:solidFill>
                <a:effectLst>
                  <a:outerShdw blurRad="38100" dist="38100" dir="2700000" algn="tl">
                    <a:srgbClr val="000000">
                      <a:alpha val="43137"/>
                    </a:srgbClr>
                  </a:outerShdw>
                </a:effectLst>
                <a:latin typeface="Trebuchet MS" panose="020B0603020202020204" pitchFamily="34" charset="0"/>
              </a:rPr>
              <a:t>přesunu daňového břemene</a:t>
            </a:r>
            <a:r>
              <a:rPr lang="cs-CZ" altLang="cs-CZ" sz="1600" i="1" dirty="0">
                <a:solidFill>
                  <a:schemeClr val="tx1"/>
                </a:solidFill>
                <a:latin typeface="Trebuchet MS" panose="020B0603020202020204" pitchFamily="34" charset="0"/>
              </a:rPr>
              <a:t>. Tyto daně nerespektují důchodovou ani majetkovou situaci osoby, neboť jsou vyměřeny ve stejné výši pro osoby s vysokými i nízkými příjmy či bohatstvím.</a:t>
            </a:r>
          </a:p>
          <a:p>
            <a:pPr marL="625475" lvl="2" algn="l">
              <a:buClr>
                <a:srgbClr val="FFA02F"/>
              </a:buClr>
            </a:pPr>
            <a:endPar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Klasifikace daní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313734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Klasifikace daní</a:t>
            </a:r>
          </a:p>
        </p:txBody>
      </p:sp>
      <p:pic>
        <p:nvPicPr>
          <p:cNvPr id="8" name="Zástupný symbol pro obsah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539750" y="1863362"/>
            <a:ext cx="7056586" cy="4590778"/>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05119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l">
              <a:spcBef>
                <a:spcPts val="600"/>
              </a:spcBef>
            </a:pP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Třídění podle veličiny</a:t>
            </a:r>
          </a:p>
          <a:p>
            <a:pPr algn="l">
              <a:spcBef>
                <a:spcPts val="600"/>
              </a:spcBef>
            </a:pPr>
            <a:r>
              <a:rPr lang="cs-CZ" altLang="cs-CZ" sz="2000" dirty="0">
                <a:solidFill>
                  <a:schemeClr val="tx1"/>
                </a:solidFill>
                <a:latin typeface="Trebuchet MS" panose="020B0603020202020204" pitchFamily="34" charset="0"/>
              </a:rPr>
              <a:t>Podle charakteru veličiny, z níž se daň platí, rozlišujeme daně:</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Kapitálové daně </a:t>
            </a:r>
          </a:p>
          <a:p>
            <a:pPr marL="625475"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daně uložené na stavovou veličinu vyjadřující množství, zásobu, stav. Stavová veličina nebo-</a:t>
            </a:r>
            <a:r>
              <a:rPr lang="cs-CZ" altLang="cs-CZ" sz="1600" i="1" dirty="0" err="1">
                <a:solidFill>
                  <a:schemeClr val="tx1"/>
                </a:solidFill>
                <a:latin typeface="Trebuchet MS" panose="020B0603020202020204" pitchFamily="34" charset="0"/>
              </a:rPr>
              <a:t>li</a:t>
            </a:r>
            <a:r>
              <a:rPr lang="cs-CZ" altLang="cs-CZ" sz="1600" i="1" dirty="0">
                <a:solidFill>
                  <a:schemeClr val="tx1"/>
                </a:solidFill>
                <a:latin typeface="Trebuchet MS" panose="020B0603020202020204" pitchFamily="34" charset="0"/>
              </a:rPr>
              <a:t> zásoba kapitálu se zjišťuje k určitému okamžiku, resp. dni. </a:t>
            </a:r>
          </a:p>
          <a:p>
            <a:pPr marL="625475"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Např. se může jednat o množství zboží na skladě, stav nemovitého majetku aj. (daně z majetku).</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Běžné daně </a:t>
            </a:r>
          </a:p>
          <a:p>
            <a:pPr marL="625475"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daně uložené na tokovou veličinu. </a:t>
            </a:r>
          </a:p>
          <a:p>
            <a:pPr marL="625475"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Ta se zjišťuje za časový úsek  (př. rok, měsíc). </a:t>
            </a:r>
          </a:p>
          <a:p>
            <a:pPr marL="625475"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Tokovou veličinou je produkt, důchod, přidané hodnota, spotřeba.</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Klasifikace daní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1404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l">
              <a:spcBef>
                <a:spcPts val="600"/>
              </a:spcBef>
            </a:pP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Třídění podle adresnosti</a:t>
            </a:r>
          </a:p>
          <a:p>
            <a:pPr algn="l">
              <a:spcBef>
                <a:spcPts val="600"/>
              </a:spcBef>
            </a:pPr>
            <a:r>
              <a:rPr lang="cs-CZ" altLang="cs-CZ" sz="2000" dirty="0">
                <a:solidFill>
                  <a:schemeClr val="tx1"/>
                </a:solidFill>
                <a:latin typeface="Trebuchet MS" panose="020B0603020202020204" pitchFamily="34" charset="0"/>
              </a:rPr>
              <a:t>Podle vztahu k platební schopnosti poplatníka rozlišujeme :</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Daně osobní </a:t>
            </a:r>
          </a:p>
          <a:p>
            <a:pPr marL="625475" lvl="2"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jsou adresné, respektují důchodovou situaci poplatníka, neboť se vyměřují na základě výše příjmu poplatníka. </a:t>
            </a:r>
          </a:p>
          <a:p>
            <a:pPr marL="625475" lvl="2"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Jsou to důchodové daně placené fyzickými osobami (DPFO).</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Daně in </a:t>
            </a:r>
            <a:r>
              <a:rPr lang="cs-CZ" altLang="cs-CZ" sz="1600" b="1" u="sng" dirty="0" err="1">
                <a:solidFill>
                  <a:schemeClr val="tx1"/>
                </a:solidFill>
                <a:effectLst>
                  <a:outerShdw blurRad="38100" dist="38100" dir="2700000" algn="tl">
                    <a:srgbClr val="000000">
                      <a:alpha val="43137"/>
                    </a:srgbClr>
                  </a:outerShdw>
                </a:effectLst>
                <a:latin typeface="Trebuchet MS" panose="020B0603020202020204" pitchFamily="34" charset="0"/>
              </a:rPr>
              <a:t>rem</a:t>
            </a: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 </a:t>
            </a:r>
          </a:p>
          <a:p>
            <a:pPr marL="625475" lvl="2"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se platí bez ohledu na platební kapacitu poplatníka. </a:t>
            </a:r>
          </a:p>
          <a:p>
            <a:pPr marL="625475" lvl="2"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Jejich výše není závislá na příjmech poplatníka, poplatník je odvádí z titulu vlastnictví či jeho nového nabytí, nákupu zboží a služeb. </a:t>
            </a:r>
          </a:p>
          <a:p>
            <a:pPr marL="625475" lvl="2"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Patří sem daně spotřební, z přidané hodnoty, majetkové daně, daň z příjmů právnických osob, ekologické daně.</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Klasifikace daní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728811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l">
              <a:spcBef>
                <a:spcPts val="600"/>
              </a:spcBef>
            </a:pP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Třídění podle druhu sazby</a:t>
            </a:r>
          </a:p>
          <a:p>
            <a:pPr algn="l">
              <a:spcBef>
                <a:spcPts val="600"/>
              </a:spcBef>
            </a:pPr>
            <a:r>
              <a:rPr lang="cs-CZ" altLang="cs-CZ" sz="2000" dirty="0">
                <a:solidFill>
                  <a:schemeClr val="tx1"/>
                </a:solidFill>
                <a:latin typeface="Trebuchet MS" panose="020B0603020202020204" pitchFamily="34" charset="0"/>
              </a:rPr>
              <a:t>Podle vztahu mezi velikostí daně a velikostí daňového základu rozlišujeme daně:</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stanovené bez vztahu k daňovému základu </a:t>
            </a:r>
          </a:p>
          <a:p>
            <a:pPr marL="625475"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daně paušální a z hlavy</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specifické </a:t>
            </a:r>
          </a:p>
          <a:p>
            <a:pPr marL="625475"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podle množství jednotek daňového základu nebo množství jednotek užitečné vlastnosti v daňovém základu, např. počet litrů čistého alkoholu</a:t>
            </a: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ad </a:t>
            </a:r>
            <a:r>
              <a:rPr lang="cs-CZ" altLang="cs-CZ" sz="1600" b="1" u="sng" dirty="0" err="1">
                <a:solidFill>
                  <a:schemeClr val="tx1"/>
                </a:solidFill>
                <a:effectLst>
                  <a:outerShdw blurRad="38100" dist="38100" dir="2700000" algn="tl">
                    <a:srgbClr val="000000">
                      <a:alpha val="43137"/>
                    </a:srgbClr>
                  </a:outerShdw>
                </a:effectLst>
                <a:latin typeface="Trebuchet MS" panose="020B0603020202020204" pitchFamily="34" charset="0"/>
              </a:rPr>
              <a:t>valorem</a:t>
            </a: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 </a:t>
            </a:r>
            <a:r>
              <a:rPr lang="cs-CZ" altLang="cs-CZ" sz="1600" u="sng" dirty="0">
                <a:solidFill>
                  <a:schemeClr val="tx1"/>
                </a:solidFill>
                <a:latin typeface="Trebuchet MS" panose="020B0603020202020204" pitchFamily="34" charset="0"/>
              </a:rPr>
              <a:t>(= „</a:t>
            </a:r>
            <a:r>
              <a:rPr lang="cs-CZ" altLang="cs-CZ" sz="1600" i="1" u="sng" dirty="0">
                <a:solidFill>
                  <a:schemeClr val="tx1"/>
                </a:solidFill>
                <a:latin typeface="Trebuchet MS" panose="020B0603020202020204" pitchFamily="34" charset="0"/>
              </a:rPr>
              <a:t>k hodnotě</a:t>
            </a:r>
            <a:r>
              <a:rPr lang="cs-CZ" altLang="cs-CZ" sz="1600" u="sng" dirty="0">
                <a:solidFill>
                  <a:schemeClr val="tx1"/>
                </a:solidFill>
                <a:latin typeface="Trebuchet MS" panose="020B0603020202020204" pitchFamily="34" charset="0"/>
              </a:rPr>
              <a:t>“) </a:t>
            </a:r>
          </a:p>
          <a:p>
            <a:pPr marL="625475" indent="-269875" algn="l">
              <a:buClr>
                <a:srgbClr val="FFA02F"/>
              </a:buClr>
              <a:buFont typeface="Wingdings" panose="05000000000000000000" pitchFamily="2" charset="2"/>
              <a:buChar char="ü"/>
            </a:pPr>
            <a:r>
              <a:rPr lang="cs-CZ" altLang="cs-CZ" sz="1600" i="1" dirty="0">
                <a:solidFill>
                  <a:schemeClr val="tx1"/>
                </a:solidFill>
                <a:latin typeface="Trebuchet MS" panose="020B0603020202020204" pitchFamily="34" charset="0"/>
              </a:rPr>
              <a:t>se určují podle ceny z daňového základu (DPH, daň důchodová)</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Klasifikace daní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562614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rmAutofit/>
          </a:bodyPr>
          <a:lstStyle/>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Nástroje hospodářské politiky státu</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Úvod do zdanění</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Funkce a klasifikace daní</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Daňové principy</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Daňová kvóta</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Lafferova křivka</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Lorenzova křivka</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Dopady zdanění</a:t>
            </a:r>
          </a:p>
          <a:p>
            <a:pPr algn="l"/>
            <a:endParaRPr lang="cs-CZ" sz="2000" dirty="0">
              <a:latin typeface="Trebuchet MS" panose="020B0603020202020204" pitchFamily="34" charset="0"/>
            </a:endParaRP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Úvod do problematiky daní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493918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2041"/>
          </a:xfrm>
        </p:spPr>
        <p:txBody>
          <a:bodyPr>
            <a:noAutofit/>
          </a:bodyPr>
          <a:lstStyle/>
          <a:p>
            <a:pPr algn="l">
              <a:spcBef>
                <a:spcPts val="600"/>
              </a:spcBef>
            </a:pP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Třídění podle daňového určení</a:t>
            </a:r>
          </a:p>
          <a:p>
            <a:pPr algn="l">
              <a:spcBef>
                <a:spcPts val="600"/>
              </a:spcBef>
            </a:pPr>
            <a:r>
              <a:rPr lang="cs-CZ" altLang="cs-CZ" sz="2000" dirty="0">
                <a:solidFill>
                  <a:schemeClr val="tx1"/>
                </a:solidFill>
                <a:latin typeface="Trebuchet MS" panose="020B0603020202020204" pitchFamily="34" charset="0"/>
              </a:rPr>
              <a:t>Daňovým určením je nutno rozumět přiřazení daňových pravomocí a daňových výnosů jednotlivým rozpočtovým úrovním v daném státě.</a:t>
            </a:r>
          </a:p>
          <a:p>
            <a:pPr algn="l">
              <a:spcBef>
                <a:spcPts val="600"/>
              </a:spcBef>
            </a:pPr>
            <a:r>
              <a:rPr lang="cs-CZ" altLang="cs-CZ" sz="1600" dirty="0">
                <a:solidFill>
                  <a:schemeClr val="tx1"/>
                </a:solidFill>
                <a:latin typeface="Trebuchet MS" panose="020B0603020202020204" pitchFamily="34" charset="0"/>
              </a:rPr>
              <a:t>Z hlediska konkrétního rozpočtu, do kterého vybírané daně plynou, pak:</a:t>
            </a:r>
          </a:p>
          <a:p>
            <a:pPr marL="182563" lvl="2" indent="-182563" algn="l">
              <a:spcBef>
                <a:spcPts val="6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daně vybírané na úrovni centrální </a:t>
            </a:r>
            <a:r>
              <a:rPr lang="cs-CZ" altLang="cs-CZ" sz="1600" i="1" u="sng" dirty="0">
                <a:solidFill>
                  <a:schemeClr val="tx1"/>
                </a:solidFill>
                <a:latin typeface="Trebuchet MS" panose="020B0603020202020204" pitchFamily="34" charset="0"/>
              </a:rPr>
              <a:t>(státní, federální)</a:t>
            </a:r>
          </a:p>
          <a:p>
            <a:pPr marL="182563" lvl="2" indent="-182563" algn="l">
              <a:spcBef>
                <a:spcPts val="6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daně vybírané na úrovni regionální</a:t>
            </a:r>
          </a:p>
          <a:p>
            <a:pPr marL="182563" lvl="2" indent="-182563" algn="l">
              <a:spcBef>
                <a:spcPts val="6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daně vybírané na úrovni místní </a:t>
            </a:r>
            <a:r>
              <a:rPr lang="cs-CZ" altLang="cs-CZ" sz="1600" i="1" u="sng" dirty="0">
                <a:solidFill>
                  <a:schemeClr val="tx1"/>
                </a:solidFill>
                <a:latin typeface="Trebuchet MS" panose="020B0603020202020204" pitchFamily="34" charset="0"/>
              </a:rPr>
              <a:t>(municipální daně)</a:t>
            </a:r>
            <a:endPar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endParaRPr>
          </a:p>
          <a:p>
            <a:pPr marL="182563" lvl="2" indent="-182563" algn="l">
              <a:spcBef>
                <a:spcPts val="6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daně svěřené </a:t>
            </a:r>
            <a:r>
              <a:rPr lang="cs-CZ" altLang="cs-CZ" sz="1600" i="1" u="sng" dirty="0">
                <a:solidFill>
                  <a:schemeClr val="tx1"/>
                </a:solidFill>
                <a:latin typeface="Trebuchet MS" panose="020B0603020202020204" pitchFamily="34" charset="0"/>
              </a:rPr>
              <a:t>(celostátně placené daně, plynoucí do rozpočtů nižších úrovní).</a:t>
            </a:r>
          </a:p>
          <a:p>
            <a:pPr algn="l">
              <a:spcBef>
                <a:spcPts val="3000"/>
              </a:spcBef>
              <a:buClr>
                <a:srgbClr val="FFA02F"/>
              </a:buCl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Fiskálním federalismem </a:t>
            </a:r>
            <a:r>
              <a:rPr lang="cs-CZ" altLang="cs-CZ" sz="1600" dirty="0">
                <a:solidFill>
                  <a:schemeClr val="tx1"/>
                </a:solidFill>
                <a:latin typeface="Trebuchet MS" panose="020B0603020202020204" pitchFamily="34" charset="0"/>
              </a:rPr>
              <a:t>rozumíme vícestupňové uspořádání rozpočtové soustavy státu a řešení otázek spojených např. s rozdělením fiskálních funkcí, s transfery mezi jednotlivými úrovněmi rozpočtů a se stanovením daňového určení.</a:t>
            </a:r>
          </a:p>
          <a:p>
            <a:pPr algn="l">
              <a:buClr>
                <a:srgbClr val="FFA02F"/>
              </a:buClr>
            </a:pPr>
            <a:r>
              <a:rPr lang="cs-CZ" altLang="cs-CZ" sz="1600" dirty="0">
                <a:solidFill>
                  <a:schemeClr val="tx1"/>
                </a:solidFill>
                <a:latin typeface="Trebuchet MS" panose="020B0603020202020204" pitchFamily="34" charset="0"/>
              </a:rPr>
              <a:t>V České republice řeší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záležitosti daňového určení zákon o rozpočtovém určení daní</a:t>
            </a:r>
            <a:r>
              <a:rPr lang="cs-CZ" altLang="cs-CZ" sz="1600" b="1" dirty="0">
                <a:solidFill>
                  <a:schemeClr val="tx1"/>
                </a:solidFill>
                <a:latin typeface="Trebuchet MS" panose="020B0603020202020204" pitchFamily="34" charset="0"/>
              </a:rPr>
              <a:t>.</a:t>
            </a:r>
          </a:p>
          <a:p>
            <a:pPr marL="182563" lvl="2" indent="-182563" algn="l">
              <a:spcBef>
                <a:spcPts val="600"/>
              </a:spcBef>
              <a:spcAft>
                <a:spcPts val="600"/>
              </a:spcAft>
              <a:buClr>
                <a:srgbClr val="FFA02F"/>
              </a:buClr>
              <a:buFont typeface="Wingdings" panose="05000000000000000000" pitchFamily="2" charset="2"/>
              <a:buChar char="§"/>
            </a:pPr>
            <a:endParaRPr lang="cs-CZ" altLang="cs-CZ" sz="1600" i="1" u="sng" dirty="0">
              <a:solidFill>
                <a:schemeClr val="tx1"/>
              </a:solidFill>
              <a:latin typeface="Trebuchet MS" panose="020B0603020202020204" pitchFamily="34"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Klasifikace daní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655648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Vývoj daňové teorie je, tak jak vše, ovlivněn běžnou hospodářskou činností, s níž souvisí potřeby řešit nově vznikající problémy.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Daňová teorie se v současné době zabývá zejména stanovením výše potřeb společnosti a způsobem jejich pokrytí, řešením otázek spojených s velikostí daňového břemene a jeho spravedlivého členění mezi jednotlivé daňové subjekty.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Řešení uvedených i řady dalších problémů spojených s pojmem daň je názorově i v praktické podobě skutečně fungujících daňových soustav rozdílné. Přesto lze nalézt některé shodné principy řešení problémů – tedy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daňové principy </a:t>
            </a:r>
            <a:r>
              <a:rPr lang="cs-CZ" altLang="cs-CZ" sz="1600" dirty="0">
                <a:solidFill>
                  <a:schemeClr val="tx1"/>
                </a:solidFill>
                <a:latin typeface="Trebuchet MS" panose="020B0603020202020204" pitchFamily="34" charset="0"/>
              </a:rPr>
              <a:t>(nebo daňové zásady)</a:t>
            </a:r>
            <a:r>
              <a:rPr lang="cs-CZ" altLang="cs-CZ" sz="1600" b="1" dirty="0">
                <a:solidFill>
                  <a:schemeClr val="tx1"/>
                </a:solidFill>
                <a:latin typeface="Trebuchet MS" panose="020B0603020202020204" pitchFamily="34" charset="0"/>
              </a:rPr>
              <a:t>. </a:t>
            </a:r>
            <a:r>
              <a:rPr lang="cs-CZ" altLang="cs-CZ" sz="1600" dirty="0">
                <a:solidFill>
                  <a:schemeClr val="tx1"/>
                </a:solidFill>
                <a:latin typeface="Trebuchet MS" panose="020B0603020202020204" pitchFamily="34" charset="0"/>
              </a:rPr>
              <a:t>Jejich stručná charakteristika je shrnuta a následující části textu.</a:t>
            </a:r>
          </a:p>
          <a:p>
            <a:pPr marL="182563" indent="-182563" algn="l">
              <a:spcBef>
                <a:spcPts val="600"/>
              </a:spcBef>
              <a:buClr>
                <a:srgbClr val="FFA02F"/>
              </a:buClr>
              <a:buFont typeface="Wingdings" panose="05000000000000000000" pitchFamily="2" charset="2"/>
              <a:buChar char="§"/>
            </a:pPr>
            <a:endParaRPr lang="cs-CZ" altLang="cs-CZ" sz="1600" dirty="0">
              <a:solidFill>
                <a:schemeClr val="tx1"/>
              </a:solidFill>
              <a:latin typeface="Trebuchet MS" panose="020B0603020202020204" pitchFamily="34" charset="0"/>
            </a:endParaRPr>
          </a:p>
          <a:p>
            <a:pPr marL="622300" indent="-269875" algn="l">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Daňová spravedlnost (princip  platební schopnosti a princip prospěchu)</a:t>
            </a:r>
          </a:p>
          <a:p>
            <a:pPr marL="622300" indent="-269875" algn="l">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Daňová efektivnost</a:t>
            </a:r>
          </a:p>
          <a:p>
            <a:pPr marL="622300" indent="-269875" algn="l">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Právní úroveň, jednoduchost a srozumitelnost daňových zákonů</a:t>
            </a:r>
          </a:p>
          <a:p>
            <a:pPr marL="622300" indent="-269875" algn="l">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Správné ovlivňování chování ekonomických subjektů</a:t>
            </a:r>
          </a:p>
          <a:p>
            <a:pPr marL="622300" indent="-269875" algn="l">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Správné působení na makroekonomické agregáty</a:t>
            </a:r>
          </a:p>
          <a:p>
            <a:pPr marL="182563" indent="-182563" algn="l">
              <a:spcBef>
                <a:spcPts val="600"/>
              </a:spcBef>
              <a:buClr>
                <a:srgbClr val="FFA02F"/>
              </a:buClr>
              <a:buFont typeface="Wingdings" panose="05000000000000000000" pitchFamily="2" charset="2"/>
              <a:buChar char="§"/>
            </a:pPr>
            <a:endParaRPr lang="cs-CZ" altLang="cs-CZ" sz="1600" dirty="0">
              <a:solidFill>
                <a:schemeClr val="tx1"/>
              </a:solidFill>
              <a:latin typeface="Trebuchet MS" panose="020B0603020202020204" pitchFamily="34" charset="0"/>
            </a:endParaRPr>
          </a:p>
          <a:p>
            <a:pPr marL="182563" lvl="2" indent="-182563" algn="l">
              <a:spcBef>
                <a:spcPts val="600"/>
              </a:spcBef>
              <a:spcAft>
                <a:spcPts val="600"/>
              </a:spcAft>
              <a:buClr>
                <a:srgbClr val="FFA02F"/>
              </a:buClr>
              <a:buFont typeface="Wingdings" panose="05000000000000000000" pitchFamily="2" charset="2"/>
              <a:buChar char="§"/>
            </a:pPr>
            <a:endParaRPr lang="cs-CZ" altLang="cs-CZ" sz="1600" i="1" u="sng" dirty="0">
              <a:solidFill>
                <a:schemeClr val="tx1"/>
              </a:solidFill>
              <a:latin typeface="Trebuchet MS" panose="020B0603020202020204" pitchFamily="34"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Daňové principy (zásady)</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917523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l">
              <a:spcBef>
                <a:spcPts val="600"/>
              </a:spcBef>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Daňová spravedlnost </a:t>
            </a:r>
          </a:p>
          <a:p>
            <a:pPr algn="l">
              <a:spcBef>
                <a:spcPts val="600"/>
              </a:spcBef>
            </a:pPr>
            <a:r>
              <a:rPr lang="cs-CZ" altLang="cs-CZ" sz="1600" dirty="0">
                <a:solidFill>
                  <a:schemeClr val="tx1"/>
                </a:solidFill>
                <a:latin typeface="Trebuchet MS" panose="020B0603020202020204" pitchFamily="34" charset="0"/>
              </a:rPr>
              <a:t>spočívá v tom, že objem prostředků, kterým každý subjekt přispívá do veřejných rozpočtů, by měl odpovídat jednak jeho možnostem a jednak prospěchu, který pociťuje ze spotřeby služeb poskytovaných státem nebo územními samosprávami. Princip tedy řeší problematiku rozdělení daňového břemene mezi jednotlivé poplatníky. </a:t>
            </a:r>
          </a:p>
          <a:p>
            <a:pPr algn="l">
              <a:spcBef>
                <a:spcPts val="600"/>
              </a:spcBef>
              <a:buClr>
                <a:srgbClr val="FFA02F"/>
              </a:buClr>
              <a:buFont typeface="Wingdings" panose="05000000000000000000" pitchFamily="2" charset="2"/>
              <a:buChar char="§"/>
            </a:pPr>
            <a:endParaRPr lang="cs-CZ" altLang="cs-CZ" sz="1600" dirty="0">
              <a:solidFill>
                <a:schemeClr val="tx1"/>
              </a:solidFill>
              <a:latin typeface="Trebuchet MS" panose="020B0603020202020204" pitchFamily="34" charset="0"/>
            </a:endParaRPr>
          </a:p>
          <a:p>
            <a:pPr marL="182563" lvl="2" indent="-182563" algn="l">
              <a:spcBef>
                <a:spcPts val="1200"/>
              </a:spcBef>
              <a:spcAft>
                <a:spcPts val="600"/>
              </a:spcAft>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principy, resp. přístupy ke zdaňování, a to : </a:t>
            </a:r>
          </a:p>
          <a:p>
            <a:pPr marL="625475" lvl="2" indent="-269875" algn="l">
              <a:spcBef>
                <a:spcPts val="1200"/>
              </a:spcBef>
              <a:spcAft>
                <a:spcPts val="600"/>
              </a:spcAft>
              <a:buClr>
                <a:srgbClr val="FFA02F"/>
              </a:buClr>
              <a:buFont typeface="Wingdings" panose="05000000000000000000" pitchFamily="2" charset="2"/>
              <a:buChar char="ü"/>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princip platební schopnosti (zdaňování podle schopnosti daňové úhrady)</a:t>
            </a:r>
          </a:p>
          <a:p>
            <a:pPr marL="625475" lvl="2" algn="l">
              <a:buClr>
                <a:srgbClr val="FFA02F"/>
              </a:buClr>
            </a:pPr>
            <a:r>
              <a:rPr lang="cs-CZ" altLang="cs-CZ" sz="1600" i="1" dirty="0">
                <a:solidFill>
                  <a:schemeClr val="tx1"/>
                </a:solidFill>
                <a:latin typeface="Trebuchet MS" panose="020B0603020202020204" pitchFamily="34" charset="0"/>
              </a:rPr>
              <a:t>znamená, že každý má přispívat na veřejné výdaje právě tolik, kolik odpovídá jeho možnostem, tj. podle své platební kapacity. </a:t>
            </a:r>
          </a:p>
          <a:p>
            <a:pPr marL="625475" lvl="2" indent="-269875" algn="l">
              <a:spcBef>
                <a:spcPts val="1200"/>
              </a:spcBef>
              <a:spcAft>
                <a:spcPts val="600"/>
              </a:spcAft>
              <a:buClr>
                <a:srgbClr val="FFA02F"/>
              </a:buClr>
              <a:buFont typeface="Wingdings" panose="05000000000000000000" pitchFamily="2" charset="2"/>
              <a:buChar char="ü"/>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princip prospěchu (zdaňování podle užitku)</a:t>
            </a:r>
          </a:p>
          <a:p>
            <a:pPr marL="625475" lvl="2" algn="l">
              <a:buClr>
                <a:srgbClr val="FFA02F"/>
              </a:buClr>
            </a:pPr>
            <a:r>
              <a:rPr lang="cs-CZ" altLang="cs-CZ" sz="1600" i="1" dirty="0">
                <a:solidFill>
                  <a:schemeClr val="tx1"/>
                </a:solidFill>
                <a:latin typeface="Trebuchet MS" panose="020B0603020202020204" pitchFamily="34" charset="0"/>
              </a:rPr>
              <a:t>aby daně platil ten, kdo má užitek z veřejných služeb (např. silniční daň provozovatelé motorových vozidel). </a:t>
            </a:r>
          </a:p>
          <a:p>
            <a:pPr marL="2925763" lvl="8" indent="-182563" algn="l">
              <a:spcBef>
                <a:spcPts val="600"/>
              </a:spcBef>
              <a:spcAft>
                <a:spcPts val="600"/>
              </a:spcAft>
              <a:buClr>
                <a:srgbClr val="FFA02F"/>
              </a:buClr>
              <a:buFont typeface="Wingdings" panose="05000000000000000000" pitchFamily="2" charset="2"/>
              <a:buChar char="§"/>
            </a:pPr>
            <a:endParaRPr lang="cs-CZ" altLang="cs-CZ" sz="1200" i="1" u="sng" dirty="0">
              <a:solidFill>
                <a:schemeClr val="tx1"/>
              </a:solidFill>
              <a:latin typeface="Trebuchet MS" panose="020B0603020202020204" pitchFamily="34"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Daňové principy (zásady)</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435146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l">
              <a:spcBef>
                <a:spcPts val="600"/>
              </a:spcBef>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Daňová efektivnost </a:t>
            </a:r>
          </a:p>
          <a:p>
            <a:pPr algn="l">
              <a:spcBef>
                <a:spcPts val="600"/>
              </a:spcBef>
            </a:pPr>
            <a:r>
              <a:rPr lang="cs-CZ" altLang="cs-CZ" sz="1600" dirty="0">
                <a:solidFill>
                  <a:schemeClr val="tx1"/>
                </a:solidFill>
                <a:latin typeface="Trebuchet MS" panose="020B0603020202020204" pitchFamily="34" charset="0"/>
              </a:rPr>
              <a:t>především znamená, aby ztráta prostředků vznikající na straně daňového subjektu z titulu výběru daně se co nejvíce přiblížila objemu získaných příjmů veřejných rozpočtů (tj. aby byly co nejnižší zejména administrativní náklady zdanění).</a:t>
            </a:r>
          </a:p>
          <a:p>
            <a:pPr algn="l">
              <a:spcBef>
                <a:spcPts val="2400"/>
              </a:spcBef>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Právní úroveň, jednoduchost a srozumitelnost daňových zákonů </a:t>
            </a:r>
          </a:p>
          <a:p>
            <a:pPr algn="l">
              <a:spcBef>
                <a:spcPts val="600"/>
              </a:spcBef>
            </a:pPr>
            <a:r>
              <a:rPr lang="cs-CZ" altLang="cs-CZ" sz="1600" dirty="0">
                <a:solidFill>
                  <a:schemeClr val="tx1"/>
                </a:solidFill>
                <a:latin typeface="Trebuchet MS" panose="020B0603020202020204" pitchFamily="34" charset="0"/>
              </a:rPr>
              <a:t>je nezbytným požadavkem pro řádný a účinný výběr daně. Každý daňový subjekt by měl dopředu přesně znát rozsah svých daňových povinností.</a:t>
            </a:r>
          </a:p>
          <a:p>
            <a:pPr algn="l">
              <a:spcBef>
                <a:spcPts val="2400"/>
              </a:spcBef>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Správné ovlivňování chování ekonomických subjektů </a:t>
            </a:r>
          </a:p>
          <a:p>
            <a:pPr algn="l">
              <a:spcBef>
                <a:spcPts val="600"/>
              </a:spcBef>
            </a:pPr>
            <a:r>
              <a:rPr lang="cs-CZ" altLang="cs-CZ" sz="1600" dirty="0">
                <a:solidFill>
                  <a:schemeClr val="tx1"/>
                </a:solidFill>
                <a:latin typeface="Trebuchet MS" panose="020B0603020202020204" pitchFamily="34" charset="0"/>
              </a:rPr>
              <a:t>znamená především podporu podnikatelských aktivit, preferenci investování před spotřebou, podporu ekonomických aktivit šetrnějších k životnímu prostředí</a:t>
            </a:r>
          </a:p>
          <a:p>
            <a:pPr algn="l">
              <a:spcBef>
                <a:spcPts val="2400"/>
              </a:spcBef>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Správné působení na makroekonomické agregáty </a:t>
            </a:r>
          </a:p>
          <a:p>
            <a:pPr algn="l">
              <a:spcBef>
                <a:spcPts val="600"/>
              </a:spcBef>
            </a:pPr>
            <a:r>
              <a:rPr lang="cs-CZ" altLang="cs-CZ" sz="1600" dirty="0">
                <a:solidFill>
                  <a:schemeClr val="tx1"/>
                </a:solidFill>
                <a:latin typeface="Trebuchet MS" panose="020B0603020202020204" pitchFamily="34" charset="0"/>
              </a:rPr>
              <a:t>např. HDP, inflace, zaměstnanost, deficit</a:t>
            </a:r>
          </a:p>
          <a:p>
            <a:pPr marL="2925763" lvl="8" indent="-182563" algn="l">
              <a:spcBef>
                <a:spcPts val="600"/>
              </a:spcBef>
              <a:spcAft>
                <a:spcPts val="600"/>
              </a:spcAft>
              <a:buClr>
                <a:srgbClr val="FFA02F"/>
              </a:buClr>
              <a:buFont typeface="Wingdings" panose="05000000000000000000" pitchFamily="2" charset="2"/>
              <a:buChar char="§"/>
            </a:pPr>
            <a:endParaRPr lang="cs-CZ" altLang="cs-CZ" sz="1200" i="1" u="sng" dirty="0">
              <a:solidFill>
                <a:schemeClr val="tx1"/>
              </a:solidFill>
              <a:latin typeface="Trebuchet MS" panose="020B0603020202020204" pitchFamily="34"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Daňové principy (zásady)</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4181191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l" fontAlgn="auto">
              <a:spcAft>
                <a:spcPts val="0"/>
              </a:spcAft>
              <a:buClr>
                <a:srgbClr val="FFA02F"/>
              </a:buClr>
              <a:buFont typeface="Wingdings" panose="05000000000000000000" pitchFamily="2" charset="2"/>
              <a:buChar char="§"/>
              <a:defRP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daňová kvóta (Tax </a:t>
            </a:r>
            <a:r>
              <a:rPr lang="cs-CZ" altLang="cs-CZ" sz="1600" b="1" dirty="0" err="1">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Quota</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 </a:t>
            </a:r>
            <a:r>
              <a:rPr lang="cs-CZ" altLang="cs-CZ" sz="1600" dirty="0">
                <a:solidFill>
                  <a:schemeClr val="tx1"/>
                </a:solidFill>
                <a:latin typeface="Trebuchet MS" panose="020B0603020202020204" pitchFamily="34" charset="0"/>
                <a:cs typeface="Times New Roman" pitchFamily="18" charset="0"/>
              </a:rPr>
              <a:t>patří mezi významné ukazatele uplatňované při mezinárodní komparaci</a:t>
            </a:r>
          </a:p>
          <a:p>
            <a:pPr marL="182563" indent="-182563" algn="l" fontAlgn="auto">
              <a:spcAft>
                <a:spcPts val="0"/>
              </a:spcAft>
              <a:buClr>
                <a:srgbClr val="FFA02F"/>
              </a:buClr>
              <a:buFont typeface="Wingdings" panose="05000000000000000000" pitchFamily="2" charset="2"/>
              <a:buChar char="§"/>
              <a:defRPr/>
            </a:pPr>
            <a:r>
              <a:rPr lang="cs-CZ" altLang="cs-CZ" sz="1600" dirty="0">
                <a:solidFill>
                  <a:schemeClr val="tx1"/>
                </a:solidFill>
                <a:latin typeface="Trebuchet MS" panose="020B0603020202020204" pitchFamily="34" charset="0"/>
                <a:cs typeface="Times New Roman" pitchFamily="18" charset="0"/>
              </a:rPr>
              <a:t>je poměrovým ukazatelem vyjadřujícím úroveň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daňových výnosů ve vztahu k hrubému domácímu produktu </a:t>
            </a:r>
            <a:r>
              <a:rPr lang="cs-CZ" altLang="cs-CZ" sz="1600" dirty="0">
                <a:solidFill>
                  <a:schemeClr val="tx1"/>
                </a:solidFill>
                <a:latin typeface="Trebuchet MS" panose="020B0603020202020204" pitchFamily="34" charset="0"/>
                <a:cs typeface="Times New Roman" pitchFamily="18" charset="0"/>
              </a:rPr>
              <a:t>(HDP) v běžných cenách (v %)</a:t>
            </a:r>
          </a:p>
          <a:p>
            <a:pPr marL="182563" indent="-182563" algn="l" fontAlgn="auto">
              <a:spcBef>
                <a:spcPts val="0"/>
              </a:spcBef>
              <a:buClr>
                <a:srgbClr val="FFA02F"/>
              </a:buClr>
              <a:buFont typeface="Wingdings" panose="05000000000000000000" pitchFamily="2" charset="2"/>
              <a:buChar char="§"/>
              <a:defRPr/>
            </a:pPr>
            <a:endParaRPr lang="cs-CZ" altLang="cs-CZ" sz="1600" dirty="0">
              <a:solidFill>
                <a:schemeClr val="tx1"/>
              </a:solidFill>
              <a:latin typeface="Trebuchet MS" panose="020B0603020202020204" pitchFamily="34" charset="0"/>
              <a:cs typeface="Times New Roman" pitchFamily="18" charset="0"/>
            </a:endParaRPr>
          </a:p>
          <a:p>
            <a:pPr marL="182563" indent="-182563" algn="l" fontAlgn="auto">
              <a:spcBef>
                <a:spcPts val="0"/>
              </a:spcBef>
              <a:buClr>
                <a:srgbClr val="FFA02F"/>
              </a:buClr>
              <a:buFont typeface="Wingdings" panose="05000000000000000000" pitchFamily="2" charset="2"/>
              <a:buChar char="§"/>
              <a:defRPr/>
            </a:pPr>
            <a:endParaRPr lang="cs-CZ" altLang="cs-CZ" sz="1600" dirty="0">
              <a:solidFill>
                <a:schemeClr val="tx1"/>
              </a:solidFill>
              <a:latin typeface="Trebuchet MS" panose="020B0603020202020204" pitchFamily="34" charset="0"/>
              <a:cs typeface="Times New Roman" pitchFamily="18" charset="0"/>
            </a:endParaRPr>
          </a:p>
          <a:p>
            <a:pPr marL="182563" indent="-182563" algn="l" fontAlgn="auto">
              <a:spcBef>
                <a:spcPts val="0"/>
              </a:spcBef>
              <a:buClr>
                <a:srgbClr val="FFA02F"/>
              </a:buClr>
              <a:buFont typeface="Wingdings" panose="05000000000000000000" pitchFamily="2" charset="2"/>
              <a:buChar char="§"/>
              <a:defRPr/>
            </a:pPr>
            <a:r>
              <a:rPr lang="cs-CZ" altLang="cs-CZ" sz="1500" dirty="0">
                <a:solidFill>
                  <a:schemeClr val="tx1"/>
                </a:solidFill>
                <a:latin typeface="Trebuchet MS" panose="020B0603020202020204" pitchFamily="34" charset="0"/>
                <a:cs typeface="Times New Roman" pitchFamily="18" charset="0"/>
              </a:rPr>
              <a:t>jednotlivé členské země OECD i EU se významně liší výší daňové kvóty (příčin je celá řada, ekonomická vyspělost státu se na výši daňové kvóty podílí pouze částečně);   </a:t>
            </a:r>
          </a:p>
          <a:p>
            <a:pPr marL="182563" indent="-182563" algn="l" fontAlgn="auto">
              <a:spcBef>
                <a:spcPts val="0"/>
              </a:spcBef>
              <a:buClr>
                <a:srgbClr val="FFA02F"/>
              </a:buClr>
              <a:buFont typeface="Wingdings" panose="05000000000000000000" pitchFamily="2" charset="2"/>
              <a:buChar char="§"/>
              <a:defRPr/>
            </a:pPr>
            <a:r>
              <a:rPr lang="cs-CZ" altLang="cs-CZ" sz="1500" dirty="0">
                <a:solidFill>
                  <a:schemeClr val="tx1"/>
                </a:solidFill>
                <a:latin typeface="Trebuchet MS" panose="020B0603020202020204" pitchFamily="34" charset="0"/>
                <a:cs typeface="Times New Roman" pitchFamily="18" charset="0"/>
              </a:rPr>
              <a:t>mezi země s nadprůměrnou úrovní daňové kvóty  patří jak země s vysokou ekonomickou úrovní (měřeno ukazatelem HDP na obyvatele), např. Dánsko, Švédsko, Rakousko, Finsko, Francie, Itálie, Belgie, tak země s nižší ekonomickou úrovní, např. Maďarsko;</a:t>
            </a:r>
          </a:p>
          <a:p>
            <a:pPr marL="182563" indent="-182563" algn="l" fontAlgn="auto">
              <a:spcBef>
                <a:spcPts val="0"/>
              </a:spcBef>
              <a:buClr>
                <a:srgbClr val="FFA02F"/>
              </a:buClr>
              <a:buFont typeface="Wingdings" panose="05000000000000000000" pitchFamily="2" charset="2"/>
              <a:buChar char="§"/>
              <a:defRPr/>
            </a:pPr>
            <a:r>
              <a:rPr lang="cs-CZ" altLang="cs-CZ" sz="1500" dirty="0">
                <a:solidFill>
                  <a:schemeClr val="tx1"/>
                </a:solidFill>
                <a:latin typeface="Trebuchet MS" panose="020B0603020202020204" pitchFamily="34" charset="0"/>
                <a:cs typeface="Times New Roman" pitchFamily="18" charset="0"/>
              </a:rPr>
              <a:t>nízkou (podprůměrnou) úroveň daňové kvóty pak mají vyspělé země (Austrálie, Japonsko, USA, Korea) i méně vyspělé země (Mexiko, Turecko, Chile, aj.).</a:t>
            </a:r>
          </a:p>
          <a:p>
            <a:pPr marL="182563" indent="-182563" algn="l">
              <a:spcBef>
                <a:spcPts val="0"/>
              </a:spcBef>
              <a:buClr>
                <a:srgbClr val="FFA02F"/>
              </a:buClr>
              <a:buFont typeface="Wingdings" panose="05000000000000000000" pitchFamily="2" charset="2"/>
              <a:buChar char="§"/>
              <a:defRPr/>
            </a:pPr>
            <a:r>
              <a:rPr lang="cs-CZ" altLang="cs-CZ" sz="1500" dirty="0">
                <a:solidFill>
                  <a:schemeClr val="tx1"/>
                </a:solidFill>
                <a:latin typeface="Trebuchet MS" panose="020B0603020202020204" pitchFamily="34" charset="0"/>
                <a:cs typeface="Times New Roman" pitchFamily="18" charset="0"/>
              </a:rPr>
              <a:t>od časů, kdy se začaly vybírat daně se daňová kvóta zmnohonásobila. Například za posledních 100 let  se zvýšila z několika málo % na až 50 %. </a:t>
            </a:r>
          </a:p>
          <a:p>
            <a:pPr marL="182563" indent="-182563" algn="l">
              <a:spcBef>
                <a:spcPts val="0"/>
              </a:spcBef>
              <a:buClr>
                <a:srgbClr val="FFA02F"/>
              </a:buClr>
              <a:buFont typeface="Wingdings" panose="05000000000000000000" pitchFamily="2" charset="2"/>
              <a:buChar char="§"/>
              <a:defRPr/>
            </a:pPr>
            <a:r>
              <a:rPr lang="cs-CZ" altLang="cs-CZ" sz="1500" dirty="0">
                <a:solidFill>
                  <a:schemeClr val="tx1"/>
                </a:solidFill>
                <a:latin typeface="Trebuchet MS" panose="020B0603020202020204" pitchFamily="34" charset="0"/>
                <a:cs typeface="Times New Roman" pitchFamily="18" charset="0"/>
              </a:rPr>
              <a:t>Daňové příjmy veřejných rozpočtů ve vyspělých zemích se pohybují mezi 25 až 50 % HDP .</a:t>
            </a:r>
          </a:p>
          <a:p>
            <a:pPr marL="182563" indent="-182563" algn="l">
              <a:spcBef>
                <a:spcPts val="0"/>
              </a:spcBef>
              <a:buClr>
                <a:srgbClr val="FFA02F"/>
              </a:buClr>
              <a:buFont typeface="Wingdings" panose="05000000000000000000" pitchFamily="2" charset="2"/>
              <a:buChar char="§"/>
              <a:defRPr/>
            </a:pPr>
            <a:r>
              <a:rPr lang="cs-CZ" altLang="cs-CZ" sz="1500" dirty="0">
                <a:solidFill>
                  <a:schemeClr val="tx1"/>
                </a:solidFill>
                <a:latin typeface="Trebuchet MS" panose="020B0603020202020204" pitchFamily="34" charset="0"/>
                <a:cs typeface="Times New Roman" pitchFamily="18" charset="0"/>
              </a:rPr>
              <a:t>Ze zemí OECD evropské země vykazují vyšší daňovou zátěž poplatníků než země zámořské. Nejnižší daňovou kvótu pak mají asijské země (pod 30 %).</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Daňová kvóta</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221026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360120"/>
          </a:xfrm>
        </p:spPr>
        <p:txBody>
          <a:bodyPr>
            <a:noAutofit/>
          </a:bodyPr>
          <a:lstStyle/>
          <a:p>
            <a:pPr algn="l">
              <a:spcBef>
                <a:spcPct val="0"/>
              </a:spcBef>
              <a:defRPr/>
            </a:pPr>
            <a:r>
              <a:rPr lang="cs-CZ" altLang="cs-CZ" sz="1800" b="1" dirty="0">
                <a:solidFill>
                  <a:schemeClr val="tx1"/>
                </a:solidFill>
                <a:latin typeface="Trebuchet MS" panose="020B0603020202020204" pitchFamily="34" charset="0"/>
                <a:cs typeface="Times New Roman" pitchFamily="18" charset="0"/>
              </a:rPr>
              <a:t>Z metodického hlediska je třeba rozlišit, zda se jedná o daňovou kvótu :</a:t>
            </a:r>
            <a:endParaRPr lang="cs-CZ" altLang="cs-CZ" sz="1800" dirty="0">
              <a:solidFill>
                <a:schemeClr val="tx1"/>
              </a:solidFill>
              <a:latin typeface="Trebuchet MS" panose="020B0603020202020204" pitchFamily="34"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Daňová kvóta</a:t>
            </a:r>
          </a:p>
        </p:txBody>
      </p:sp>
      <p:graphicFrame>
        <p:nvGraphicFramePr>
          <p:cNvPr id="6" name="Tabulka 5"/>
          <p:cNvGraphicFramePr>
            <a:graphicFrameLocks noGrp="1"/>
          </p:cNvGraphicFramePr>
          <p:nvPr>
            <p:extLst>
              <p:ext uri="{D42A27DB-BD31-4B8C-83A1-F6EECF244321}">
                <p14:modId xmlns:p14="http://schemas.microsoft.com/office/powerpoint/2010/main" val="974382039"/>
              </p:ext>
            </p:extLst>
          </p:nvPr>
        </p:nvGraphicFramePr>
        <p:xfrm>
          <a:off x="405248" y="3573016"/>
          <a:ext cx="2520000" cy="1080000"/>
        </p:xfrm>
        <a:graphic>
          <a:graphicData uri="http://schemas.openxmlformats.org/drawingml/2006/table">
            <a:tbl>
              <a:tblPr firstRow="1" firstCol="1" lastRow="1" lastCol="1" bandRow="1" bandCol="1">
                <a:tableStyleId>{5C22544A-7EE6-4342-B048-85BDC9FD1C3A}</a:tableStyleId>
              </a:tblPr>
              <a:tblGrid>
                <a:gridCol w="2520000">
                  <a:extLst>
                    <a:ext uri="{9D8B030D-6E8A-4147-A177-3AD203B41FA5}">
                      <a16:colId xmlns:a16="http://schemas.microsoft.com/office/drawing/2014/main" xmlns="" val="20000"/>
                    </a:ext>
                  </a:extLst>
                </a:gridCol>
              </a:tblGrid>
              <a:tr h="1080000">
                <a:tc>
                  <a:txBody>
                    <a:bodyPr/>
                    <a:lstStyle/>
                    <a:p>
                      <a:pPr algn="just">
                        <a:spcAft>
                          <a:spcPts val="0"/>
                        </a:spcAft>
                      </a:pPr>
                      <a:r>
                        <a:rPr lang="cs-CZ" sz="1400" dirty="0">
                          <a:effectLst/>
                        </a:rPr>
                        <a:t> </a:t>
                      </a:r>
                    </a:p>
                    <a:p>
                      <a:pPr algn="just">
                        <a:spcAft>
                          <a:spcPts val="0"/>
                        </a:spcAft>
                      </a:pPr>
                      <a:r>
                        <a:rPr lang="cs-CZ" sz="1400" dirty="0">
                          <a:effectLst/>
                        </a:rPr>
                        <a:t>                       Y</a:t>
                      </a:r>
                      <a:r>
                        <a:rPr lang="cs-CZ" sz="1400" baseline="-25000" dirty="0">
                          <a:effectLst/>
                        </a:rPr>
                        <a:t>T</a:t>
                      </a:r>
                      <a:endParaRPr lang="cs-CZ" sz="1400" dirty="0">
                        <a:effectLst/>
                      </a:endParaRPr>
                    </a:p>
                    <a:p>
                      <a:pPr algn="ctr">
                        <a:spcAft>
                          <a:spcPts val="0"/>
                        </a:spcAft>
                      </a:pPr>
                      <a:r>
                        <a:rPr lang="cs-CZ" sz="1400" baseline="-25000" dirty="0">
                          <a:effectLst/>
                        </a:rPr>
                        <a:t>S</a:t>
                      </a:r>
                      <a:r>
                        <a:rPr lang="cs-CZ" sz="1400" dirty="0">
                          <a:effectLst/>
                        </a:rPr>
                        <a:t>Q</a:t>
                      </a:r>
                      <a:r>
                        <a:rPr lang="cs-CZ" sz="1400" baseline="-25000" dirty="0">
                          <a:effectLst/>
                        </a:rPr>
                        <a:t>T</a:t>
                      </a:r>
                      <a:r>
                        <a:rPr lang="cs-CZ" sz="1400" dirty="0">
                          <a:effectLst/>
                        </a:rPr>
                        <a:t> = ▬▬▬  x 100   [%]</a:t>
                      </a:r>
                    </a:p>
                    <a:p>
                      <a:pPr algn="just">
                        <a:spcAft>
                          <a:spcPts val="0"/>
                        </a:spcAft>
                      </a:pPr>
                      <a:r>
                        <a:rPr lang="cs-CZ" sz="1400" dirty="0">
                          <a:effectLst/>
                        </a:rPr>
                        <a:t>                     GDP</a:t>
                      </a:r>
                    </a:p>
                    <a:p>
                      <a:pPr algn="just">
                        <a:spcAft>
                          <a:spcPts val="0"/>
                        </a:spcAft>
                      </a:pPr>
                      <a:r>
                        <a:rPr lang="cs-CZ" sz="1400" dirty="0">
                          <a:effectLst/>
                        </a:rPr>
                        <a:t> </a:t>
                      </a:r>
                      <a:endParaRPr lang="cs-CZ" sz="1400" dirty="0">
                        <a:effectLst/>
                        <a:latin typeface="Times New Roman"/>
                        <a:ea typeface="Times New Roman"/>
                      </a:endParaRPr>
                    </a:p>
                  </a:txBody>
                  <a:tcPr marL="68570" marR="68570" marT="0" marB="0" anchor="ctr"/>
                </a:tc>
                <a:extLst>
                  <a:ext uri="{0D108BD9-81ED-4DB2-BD59-A6C34878D82A}">
                    <a16:rowId xmlns:a16="http://schemas.microsoft.com/office/drawing/2014/main" xmlns="" val="10000"/>
                  </a:ext>
                </a:extLst>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4191330454"/>
              </p:ext>
            </p:extLst>
          </p:nvPr>
        </p:nvGraphicFramePr>
        <p:xfrm>
          <a:off x="5940152" y="3573016"/>
          <a:ext cx="2880000" cy="1080000"/>
        </p:xfrm>
        <a:graphic>
          <a:graphicData uri="http://schemas.openxmlformats.org/drawingml/2006/table">
            <a:tbl>
              <a:tblPr firstRow="1" firstCol="1" lastRow="1" lastCol="1" bandRow="1" bandCol="1">
                <a:tableStyleId>{5C22544A-7EE6-4342-B048-85BDC9FD1C3A}</a:tableStyleId>
              </a:tblPr>
              <a:tblGrid>
                <a:gridCol w="2880000">
                  <a:extLst>
                    <a:ext uri="{9D8B030D-6E8A-4147-A177-3AD203B41FA5}">
                      <a16:colId xmlns:a16="http://schemas.microsoft.com/office/drawing/2014/main" xmlns="" val="20000"/>
                    </a:ext>
                  </a:extLst>
                </a:gridCol>
              </a:tblGrid>
              <a:tr h="1080000">
                <a:tc>
                  <a:txBody>
                    <a:bodyPr/>
                    <a:lstStyle/>
                    <a:p>
                      <a:pPr algn="just">
                        <a:spcAft>
                          <a:spcPts val="0"/>
                        </a:spcAft>
                      </a:pPr>
                      <a:r>
                        <a:rPr lang="cs-CZ" sz="1400" dirty="0">
                          <a:effectLst/>
                        </a:rPr>
                        <a:t> </a:t>
                      </a:r>
                    </a:p>
                    <a:p>
                      <a:pPr algn="just">
                        <a:spcAft>
                          <a:spcPts val="0"/>
                        </a:spcAft>
                      </a:pPr>
                      <a:r>
                        <a:rPr lang="cs-CZ" sz="1400" dirty="0">
                          <a:effectLst/>
                        </a:rPr>
                        <a:t>               Y</a:t>
                      </a:r>
                      <a:r>
                        <a:rPr lang="cs-CZ" sz="1400" baseline="-25000" dirty="0">
                          <a:effectLst/>
                        </a:rPr>
                        <a:t>T </a:t>
                      </a:r>
                      <a:r>
                        <a:rPr lang="cs-CZ" sz="1400" dirty="0">
                          <a:effectLst/>
                        </a:rPr>
                        <a:t>+ IS + C + D - S </a:t>
                      </a:r>
                    </a:p>
                    <a:p>
                      <a:pPr algn="just">
                        <a:spcAft>
                          <a:spcPts val="0"/>
                        </a:spcAft>
                      </a:pPr>
                      <a:r>
                        <a:rPr lang="cs-CZ" sz="1400" dirty="0">
                          <a:effectLst/>
                        </a:rPr>
                        <a:t>     </a:t>
                      </a:r>
                      <a:r>
                        <a:rPr lang="cs-CZ" sz="1400" baseline="-25000" dirty="0">
                          <a:effectLst/>
                        </a:rPr>
                        <a:t>C</a:t>
                      </a:r>
                      <a:r>
                        <a:rPr lang="cs-CZ" sz="1400" dirty="0">
                          <a:effectLst/>
                        </a:rPr>
                        <a:t>Q</a:t>
                      </a:r>
                      <a:r>
                        <a:rPr lang="cs-CZ" sz="1400" baseline="-25000" dirty="0">
                          <a:effectLst/>
                        </a:rPr>
                        <a:t>T</a:t>
                      </a:r>
                      <a:r>
                        <a:rPr lang="cs-CZ" sz="1400" dirty="0">
                          <a:effectLst/>
                        </a:rPr>
                        <a:t> = ▬▬▬▬▬▬▬  x 100   [%]</a:t>
                      </a:r>
                    </a:p>
                    <a:p>
                      <a:pPr algn="just">
                        <a:spcAft>
                          <a:spcPts val="0"/>
                        </a:spcAft>
                      </a:pPr>
                      <a:r>
                        <a:rPr lang="cs-CZ" sz="1400" dirty="0">
                          <a:effectLst/>
                        </a:rPr>
                        <a:t>                            GDP</a:t>
                      </a:r>
                    </a:p>
                    <a:p>
                      <a:pPr algn="just">
                        <a:spcAft>
                          <a:spcPts val="0"/>
                        </a:spcAft>
                      </a:pPr>
                      <a:r>
                        <a:rPr lang="cs-CZ" sz="1400" dirty="0">
                          <a:effectLst/>
                        </a:rPr>
                        <a:t> </a:t>
                      </a:r>
                      <a:endParaRPr lang="cs-CZ" sz="1400" dirty="0">
                        <a:effectLst/>
                        <a:latin typeface="Times New Roman"/>
                        <a:ea typeface="Times New Roman"/>
                      </a:endParaRPr>
                    </a:p>
                  </a:txBody>
                  <a:tcPr marL="68580" marR="68580" marT="0" marB="0"/>
                </a:tc>
                <a:extLst>
                  <a:ext uri="{0D108BD9-81ED-4DB2-BD59-A6C34878D82A}">
                    <a16:rowId xmlns:a16="http://schemas.microsoft.com/office/drawing/2014/main" xmlns="" val="10000"/>
                  </a:ext>
                </a:extLst>
              </a:tr>
            </a:tbl>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3984839577"/>
              </p:ext>
            </p:extLst>
          </p:nvPr>
        </p:nvGraphicFramePr>
        <p:xfrm>
          <a:off x="2987824" y="3573016"/>
          <a:ext cx="2880000" cy="1080000"/>
        </p:xfrm>
        <a:graphic>
          <a:graphicData uri="http://schemas.openxmlformats.org/drawingml/2006/table">
            <a:tbl>
              <a:tblPr firstRow="1" firstCol="1" lastRow="1" lastCol="1" bandRow="1" bandCol="1">
                <a:tableStyleId>{5C22544A-7EE6-4342-B048-85BDC9FD1C3A}</a:tableStyleId>
              </a:tblPr>
              <a:tblGrid>
                <a:gridCol w="2880000">
                  <a:extLst>
                    <a:ext uri="{9D8B030D-6E8A-4147-A177-3AD203B41FA5}">
                      <a16:colId xmlns:a16="http://schemas.microsoft.com/office/drawing/2014/main" xmlns="" val="20000"/>
                    </a:ext>
                  </a:extLst>
                </a:gridCol>
              </a:tblGrid>
              <a:tr h="1080000">
                <a:tc>
                  <a:txBody>
                    <a:bodyPr/>
                    <a:lstStyle/>
                    <a:p>
                      <a:pPr algn="ctr">
                        <a:spcAft>
                          <a:spcPts val="0"/>
                        </a:spcAft>
                      </a:pPr>
                      <a:r>
                        <a:rPr lang="cs-CZ" sz="1400" dirty="0">
                          <a:effectLst/>
                        </a:rPr>
                        <a:t> </a:t>
                      </a:r>
                    </a:p>
                    <a:p>
                      <a:pPr algn="just">
                        <a:spcAft>
                          <a:spcPts val="0"/>
                        </a:spcAft>
                      </a:pPr>
                      <a:r>
                        <a:rPr lang="cs-CZ" sz="1400" dirty="0">
                          <a:effectLst/>
                        </a:rPr>
                        <a:t>                 Y</a:t>
                      </a:r>
                      <a:r>
                        <a:rPr lang="cs-CZ" sz="1400" baseline="-25000" dirty="0">
                          <a:effectLst/>
                        </a:rPr>
                        <a:t>T </a:t>
                      </a:r>
                      <a:r>
                        <a:rPr lang="cs-CZ" sz="1400" dirty="0">
                          <a:effectLst/>
                        </a:rPr>
                        <a:t>+ IS + C + D </a:t>
                      </a:r>
                    </a:p>
                    <a:p>
                      <a:pPr algn="ctr">
                        <a:spcAft>
                          <a:spcPts val="0"/>
                        </a:spcAft>
                      </a:pPr>
                      <a:r>
                        <a:rPr lang="cs-CZ" sz="1400" baseline="-25000" dirty="0">
                          <a:effectLst/>
                        </a:rPr>
                        <a:t>K</a:t>
                      </a:r>
                      <a:r>
                        <a:rPr lang="cs-CZ" sz="1400" dirty="0">
                          <a:effectLst/>
                        </a:rPr>
                        <a:t>Q</a:t>
                      </a:r>
                      <a:r>
                        <a:rPr lang="cs-CZ" sz="1400" baseline="-25000" dirty="0">
                          <a:effectLst/>
                        </a:rPr>
                        <a:t>T</a:t>
                      </a:r>
                      <a:r>
                        <a:rPr lang="cs-CZ" sz="1400" dirty="0">
                          <a:effectLst/>
                        </a:rPr>
                        <a:t> = ▬▬▬▬▬▬  x 100   [%]</a:t>
                      </a:r>
                    </a:p>
                    <a:p>
                      <a:pPr algn="just">
                        <a:spcAft>
                          <a:spcPts val="0"/>
                        </a:spcAft>
                      </a:pPr>
                      <a:r>
                        <a:rPr lang="cs-CZ" sz="1400" dirty="0">
                          <a:effectLst/>
                        </a:rPr>
                        <a:t>                         GDP</a:t>
                      </a:r>
                    </a:p>
                    <a:p>
                      <a:pPr algn="just">
                        <a:spcAft>
                          <a:spcPts val="0"/>
                        </a:spcAft>
                      </a:pPr>
                      <a:r>
                        <a:rPr lang="cs-CZ" sz="1400" dirty="0">
                          <a:effectLst/>
                        </a:rPr>
                        <a:t> </a:t>
                      </a:r>
                      <a:endParaRPr lang="cs-CZ" sz="1400" dirty="0">
                        <a:effectLst/>
                        <a:latin typeface="Times New Roman"/>
                        <a:ea typeface="Times New Roman"/>
                      </a:endParaRPr>
                    </a:p>
                  </a:txBody>
                  <a:tcPr marL="68580" marR="68580" marT="0" marB="0" anchor="ctr"/>
                </a:tc>
                <a:extLst>
                  <a:ext uri="{0D108BD9-81ED-4DB2-BD59-A6C34878D82A}">
                    <a16:rowId xmlns:a16="http://schemas.microsoft.com/office/drawing/2014/main" xmlns="" val="10000"/>
                  </a:ext>
                </a:extLst>
              </a:tr>
            </a:tbl>
          </a:graphicData>
        </a:graphic>
      </p:graphicFrame>
      <p:sp>
        <p:nvSpPr>
          <p:cNvPr id="11" name="Podnadpis 2"/>
          <p:cNvSpPr txBox="1">
            <a:spLocks/>
          </p:cNvSpPr>
          <p:nvPr/>
        </p:nvSpPr>
        <p:spPr>
          <a:xfrm>
            <a:off x="395536" y="2780928"/>
            <a:ext cx="2520280" cy="720160"/>
          </a:xfrm>
          <a:prstGeom prst="rect">
            <a:avLst/>
          </a:prstGeom>
          <a:ln>
            <a:solidFill>
              <a:schemeClr val="accent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ct val="0"/>
              </a:spcBef>
              <a:defRPr/>
            </a:pPr>
            <a:r>
              <a:rPr lang="cs-CZ" altLang="cs-CZ" sz="1800" b="1" dirty="0">
                <a:solidFill>
                  <a:schemeClr val="tx1"/>
                </a:solidFill>
                <a:latin typeface="Trebuchet MS" panose="020B0603020202020204" pitchFamily="34" charset="0"/>
                <a:cs typeface="Times New Roman" pitchFamily="18" charset="0"/>
              </a:rPr>
              <a:t>Jednoduchá</a:t>
            </a:r>
          </a:p>
          <a:p>
            <a:pPr>
              <a:spcBef>
                <a:spcPct val="0"/>
              </a:spcBef>
              <a:defRPr/>
            </a:pPr>
            <a:r>
              <a:rPr lang="cs-CZ" altLang="cs-CZ" sz="1800" b="1" dirty="0">
                <a:solidFill>
                  <a:schemeClr val="tx1"/>
                </a:solidFill>
                <a:latin typeface="Trebuchet MS" panose="020B0603020202020204" pitchFamily="34" charset="0"/>
                <a:cs typeface="Times New Roman" pitchFamily="18" charset="0"/>
              </a:rPr>
              <a:t>daňová kvóta:</a:t>
            </a:r>
            <a:endParaRPr lang="cs-CZ" altLang="cs-CZ" sz="1800" dirty="0">
              <a:solidFill>
                <a:schemeClr val="tx1"/>
              </a:solidFill>
              <a:latin typeface="Trebuchet MS" panose="020B0603020202020204" pitchFamily="34" charset="0"/>
            </a:endParaRPr>
          </a:p>
        </p:txBody>
      </p:sp>
      <p:sp>
        <p:nvSpPr>
          <p:cNvPr id="12" name="Podnadpis 2"/>
          <p:cNvSpPr txBox="1">
            <a:spLocks/>
          </p:cNvSpPr>
          <p:nvPr/>
        </p:nvSpPr>
        <p:spPr>
          <a:xfrm>
            <a:off x="3018814" y="2780928"/>
            <a:ext cx="2849329" cy="720160"/>
          </a:xfrm>
          <a:prstGeom prst="rect">
            <a:avLst/>
          </a:prstGeom>
          <a:ln>
            <a:solidFill>
              <a:schemeClr val="accent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ct val="0"/>
              </a:spcBef>
              <a:defRPr/>
            </a:pPr>
            <a:r>
              <a:rPr lang="cs-CZ" altLang="cs-CZ" sz="1800" b="1" dirty="0">
                <a:solidFill>
                  <a:schemeClr val="tx1"/>
                </a:solidFill>
                <a:latin typeface="Trebuchet MS" panose="020B0603020202020204" pitchFamily="34" charset="0"/>
                <a:cs typeface="Times New Roman" pitchFamily="18" charset="0"/>
              </a:rPr>
              <a:t>Složená</a:t>
            </a:r>
          </a:p>
          <a:p>
            <a:pPr>
              <a:spcBef>
                <a:spcPct val="0"/>
              </a:spcBef>
              <a:defRPr/>
            </a:pPr>
            <a:r>
              <a:rPr lang="cs-CZ" altLang="cs-CZ" sz="1800" b="1" dirty="0">
                <a:solidFill>
                  <a:schemeClr val="tx1"/>
                </a:solidFill>
                <a:latin typeface="Trebuchet MS" panose="020B0603020202020204" pitchFamily="34" charset="0"/>
                <a:cs typeface="Times New Roman" pitchFamily="18" charset="0"/>
              </a:rPr>
              <a:t>daňová kvóta:</a:t>
            </a:r>
            <a:endParaRPr lang="cs-CZ" altLang="cs-CZ" sz="1800" dirty="0">
              <a:solidFill>
                <a:schemeClr val="tx1"/>
              </a:solidFill>
              <a:latin typeface="Trebuchet MS" panose="020B0603020202020204" pitchFamily="34" charset="0"/>
            </a:endParaRPr>
          </a:p>
        </p:txBody>
      </p:sp>
      <p:sp>
        <p:nvSpPr>
          <p:cNvPr id="13" name="Podnadpis 2"/>
          <p:cNvSpPr txBox="1">
            <a:spLocks/>
          </p:cNvSpPr>
          <p:nvPr/>
        </p:nvSpPr>
        <p:spPr>
          <a:xfrm>
            <a:off x="5899135" y="2780928"/>
            <a:ext cx="2849329" cy="720160"/>
          </a:xfrm>
          <a:prstGeom prst="rect">
            <a:avLst/>
          </a:prstGeom>
          <a:ln>
            <a:solidFill>
              <a:schemeClr val="accent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ct val="0"/>
              </a:spcBef>
              <a:defRPr/>
            </a:pPr>
            <a:r>
              <a:rPr lang="cs-CZ" altLang="cs-CZ" sz="1800" b="1" dirty="0">
                <a:solidFill>
                  <a:schemeClr val="tx1"/>
                </a:solidFill>
                <a:latin typeface="Trebuchet MS" panose="020B0603020202020204" pitchFamily="34" charset="0"/>
                <a:cs typeface="Times New Roman" pitchFamily="18" charset="0"/>
              </a:rPr>
              <a:t>Konsolidovaná</a:t>
            </a:r>
          </a:p>
          <a:p>
            <a:pPr>
              <a:spcBef>
                <a:spcPct val="0"/>
              </a:spcBef>
              <a:defRPr/>
            </a:pPr>
            <a:r>
              <a:rPr lang="cs-CZ" altLang="cs-CZ" sz="1800" b="1" dirty="0">
                <a:solidFill>
                  <a:schemeClr val="tx1"/>
                </a:solidFill>
                <a:latin typeface="Trebuchet MS" panose="020B0603020202020204" pitchFamily="34" charset="0"/>
                <a:cs typeface="Times New Roman" pitchFamily="18" charset="0"/>
              </a:rPr>
              <a:t>daňová kvóta:</a:t>
            </a:r>
            <a:endParaRPr lang="cs-CZ" altLang="cs-CZ" sz="1800" dirty="0">
              <a:solidFill>
                <a:schemeClr val="tx1"/>
              </a:solidFill>
              <a:latin typeface="Trebuchet MS" panose="020B0603020202020204" pitchFamily="34" charset="0"/>
            </a:endParaRPr>
          </a:p>
        </p:txBody>
      </p:sp>
      <p:sp>
        <p:nvSpPr>
          <p:cNvPr id="14" name="Podnadpis 2"/>
          <p:cNvSpPr txBox="1">
            <a:spLocks/>
          </p:cNvSpPr>
          <p:nvPr/>
        </p:nvSpPr>
        <p:spPr>
          <a:xfrm>
            <a:off x="395536" y="5013176"/>
            <a:ext cx="8352928" cy="158417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82550" algn="l">
              <a:spcBef>
                <a:spcPts val="0"/>
              </a:spcBef>
              <a:defRPr/>
            </a:pPr>
            <a:r>
              <a:rPr lang="cs-CZ" altLang="cs-CZ" sz="1400" b="1" dirty="0">
                <a:solidFill>
                  <a:schemeClr val="tx1"/>
                </a:solidFill>
                <a:latin typeface="Trebuchet MS" panose="020B0603020202020204" pitchFamily="34" charset="0"/>
              </a:rPr>
              <a:t>kde :     Y</a:t>
            </a:r>
            <a:r>
              <a:rPr lang="cs-CZ" altLang="cs-CZ" sz="1400" b="1" baseline="-25000" dirty="0">
                <a:solidFill>
                  <a:schemeClr val="tx1"/>
                </a:solidFill>
                <a:latin typeface="Trebuchet MS" panose="020B0603020202020204" pitchFamily="34" charset="0"/>
              </a:rPr>
              <a:t>T       </a:t>
            </a:r>
            <a:r>
              <a:rPr lang="cs-CZ" altLang="cs-CZ" sz="1400" b="1" dirty="0">
                <a:solidFill>
                  <a:schemeClr val="tx1"/>
                </a:solidFill>
                <a:latin typeface="Trebuchet MS" panose="020B0603020202020204" pitchFamily="34" charset="0"/>
              </a:rPr>
              <a:t> je výnos z vybraných daní,</a:t>
            </a:r>
            <a:endParaRPr lang="cs-CZ" altLang="cs-CZ" sz="1400" dirty="0">
              <a:solidFill>
                <a:schemeClr val="tx1"/>
              </a:solidFill>
              <a:latin typeface="Trebuchet MS" panose="020B0603020202020204" pitchFamily="34" charset="0"/>
            </a:endParaRPr>
          </a:p>
          <a:p>
            <a:pPr marL="82550" algn="l">
              <a:spcBef>
                <a:spcPts val="0"/>
              </a:spcBef>
              <a:defRPr/>
            </a:pPr>
            <a:r>
              <a:rPr lang="cs-CZ" altLang="cs-CZ" sz="1400" b="1" dirty="0">
                <a:solidFill>
                  <a:schemeClr val="tx1"/>
                </a:solidFill>
                <a:latin typeface="Trebuchet MS" panose="020B0603020202020204" pitchFamily="34" charset="0"/>
              </a:rPr>
              <a:t>             IS      je pojistné na sociální zabezpečení,</a:t>
            </a:r>
            <a:endParaRPr lang="cs-CZ" altLang="cs-CZ" sz="1400" dirty="0">
              <a:solidFill>
                <a:schemeClr val="tx1"/>
              </a:solidFill>
              <a:latin typeface="Trebuchet MS" panose="020B0603020202020204" pitchFamily="34" charset="0"/>
            </a:endParaRPr>
          </a:p>
          <a:p>
            <a:pPr marL="82550" algn="l">
              <a:spcBef>
                <a:spcPts val="0"/>
              </a:spcBef>
              <a:defRPr/>
            </a:pPr>
            <a:r>
              <a:rPr lang="cs-CZ" altLang="cs-CZ" sz="1400" b="1" dirty="0">
                <a:solidFill>
                  <a:schemeClr val="tx1"/>
                </a:solidFill>
                <a:latin typeface="Trebuchet MS" panose="020B0603020202020204" pitchFamily="34" charset="0"/>
              </a:rPr>
              <a:t>              C      jsou poplatky,</a:t>
            </a:r>
            <a:endParaRPr lang="cs-CZ" altLang="cs-CZ" sz="1400" dirty="0">
              <a:solidFill>
                <a:schemeClr val="tx1"/>
              </a:solidFill>
              <a:latin typeface="Trebuchet MS" panose="020B0603020202020204" pitchFamily="34" charset="0"/>
            </a:endParaRPr>
          </a:p>
          <a:p>
            <a:pPr marL="82550" algn="l">
              <a:spcBef>
                <a:spcPts val="0"/>
              </a:spcBef>
              <a:defRPr/>
            </a:pPr>
            <a:r>
              <a:rPr lang="cs-CZ" altLang="cs-CZ" sz="1400" b="1" dirty="0">
                <a:solidFill>
                  <a:schemeClr val="tx1"/>
                </a:solidFill>
                <a:latin typeface="Trebuchet MS" panose="020B0603020202020204" pitchFamily="34" charset="0"/>
              </a:rPr>
              <a:t>              D      je clo,</a:t>
            </a:r>
            <a:endParaRPr lang="cs-CZ" altLang="cs-CZ" sz="1400" dirty="0">
              <a:solidFill>
                <a:schemeClr val="tx1"/>
              </a:solidFill>
              <a:latin typeface="Trebuchet MS" panose="020B0603020202020204" pitchFamily="34" charset="0"/>
            </a:endParaRPr>
          </a:p>
          <a:p>
            <a:pPr marL="1612900" indent="-1530350" algn="l">
              <a:spcBef>
                <a:spcPts val="0"/>
              </a:spcBef>
              <a:defRPr/>
            </a:pPr>
            <a:r>
              <a:rPr lang="cs-CZ" altLang="cs-CZ" sz="1400" b="1" dirty="0">
                <a:solidFill>
                  <a:schemeClr val="tx1"/>
                </a:solidFill>
                <a:latin typeface="Trebuchet MS" panose="020B0603020202020204" pitchFamily="34" charset="0"/>
              </a:rPr>
              <a:t>              S      je sociální pojistné zaměstnanců veřejného sektoru,</a:t>
            </a:r>
            <a:endParaRPr lang="cs-CZ" altLang="cs-CZ" sz="1400" dirty="0">
              <a:solidFill>
                <a:schemeClr val="tx1"/>
              </a:solidFill>
              <a:latin typeface="Trebuchet MS" panose="020B0603020202020204" pitchFamily="34" charset="0"/>
            </a:endParaRPr>
          </a:p>
          <a:p>
            <a:pPr marL="82550" algn="l">
              <a:spcBef>
                <a:spcPts val="0"/>
              </a:spcBef>
              <a:defRPr/>
            </a:pPr>
            <a:r>
              <a:rPr lang="cs-CZ" altLang="cs-CZ" sz="1400" b="1" dirty="0">
                <a:solidFill>
                  <a:schemeClr val="tx1"/>
                </a:solidFill>
                <a:latin typeface="Trebuchet MS" panose="020B0603020202020204" pitchFamily="34" charset="0"/>
              </a:rPr>
              <a:t>           GDP    je hrubý národní produkt.</a:t>
            </a:r>
          </a:p>
          <a:p>
            <a:pPr algn="l">
              <a:spcBef>
                <a:spcPct val="0"/>
              </a:spcBef>
              <a:defRPr/>
            </a:pPr>
            <a:endParaRPr lang="cs-CZ" altLang="cs-CZ" sz="1800" dirty="0">
              <a:solidFill>
                <a:schemeClr val="tx1"/>
              </a:solidFill>
              <a:latin typeface="Trebuchet MS" panose="020B0603020202020204" pitchFamily="34" charset="0"/>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749778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Daňová kvóta</a:t>
            </a:r>
          </a:p>
        </p:txBody>
      </p:sp>
      <p:graphicFrame>
        <p:nvGraphicFramePr>
          <p:cNvPr id="8" name="Tabulka 7"/>
          <p:cNvGraphicFramePr>
            <a:graphicFrameLocks noGrp="1"/>
          </p:cNvGraphicFramePr>
          <p:nvPr>
            <p:extLst>
              <p:ext uri="{D42A27DB-BD31-4B8C-83A1-F6EECF244321}">
                <p14:modId xmlns:p14="http://schemas.microsoft.com/office/powerpoint/2010/main" val="2136997468"/>
              </p:ext>
            </p:extLst>
          </p:nvPr>
        </p:nvGraphicFramePr>
        <p:xfrm>
          <a:off x="539552" y="1937044"/>
          <a:ext cx="6777038" cy="4389444"/>
        </p:xfrm>
        <a:graphic>
          <a:graphicData uri="http://schemas.openxmlformats.org/drawingml/2006/table">
            <a:tbl>
              <a:tblPr/>
              <a:tblGrid>
                <a:gridCol w="1520825">
                  <a:extLst>
                    <a:ext uri="{9D8B030D-6E8A-4147-A177-3AD203B41FA5}">
                      <a16:colId xmlns:a16="http://schemas.microsoft.com/office/drawing/2014/main" xmlns="" val="20000"/>
                    </a:ext>
                  </a:extLst>
                </a:gridCol>
                <a:gridCol w="647700">
                  <a:extLst>
                    <a:ext uri="{9D8B030D-6E8A-4147-A177-3AD203B41FA5}">
                      <a16:colId xmlns:a16="http://schemas.microsoft.com/office/drawing/2014/main" xmlns="" val="20001"/>
                    </a:ext>
                  </a:extLst>
                </a:gridCol>
                <a:gridCol w="647700">
                  <a:extLst>
                    <a:ext uri="{9D8B030D-6E8A-4147-A177-3AD203B41FA5}">
                      <a16:colId xmlns:a16="http://schemas.microsoft.com/office/drawing/2014/main" xmlns="" val="20002"/>
                    </a:ext>
                  </a:extLst>
                </a:gridCol>
                <a:gridCol w="633413">
                  <a:extLst>
                    <a:ext uri="{9D8B030D-6E8A-4147-A177-3AD203B41FA5}">
                      <a16:colId xmlns:a16="http://schemas.microsoft.com/office/drawing/2014/main" xmlns="" val="20003"/>
                    </a:ext>
                  </a:extLst>
                </a:gridCol>
                <a:gridCol w="663575">
                  <a:extLst>
                    <a:ext uri="{9D8B030D-6E8A-4147-A177-3AD203B41FA5}">
                      <a16:colId xmlns:a16="http://schemas.microsoft.com/office/drawing/2014/main" xmlns="" val="20004"/>
                    </a:ext>
                  </a:extLst>
                </a:gridCol>
                <a:gridCol w="647700">
                  <a:extLst>
                    <a:ext uri="{9D8B030D-6E8A-4147-A177-3AD203B41FA5}">
                      <a16:colId xmlns:a16="http://schemas.microsoft.com/office/drawing/2014/main" xmlns="" val="20005"/>
                    </a:ext>
                  </a:extLst>
                </a:gridCol>
                <a:gridCol w="701675">
                  <a:extLst>
                    <a:ext uri="{9D8B030D-6E8A-4147-A177-3AD203B41FA5}">
                      <a16:colId xmlns:a16="http://schemas.microsoft.com/office/drawing/2014/main" xmlns="" val="20006"/>
                    </a:ext>
                  </a:extLst>
                </a:gridCol>
                <a:gridCol w="593725">
                  <a:extLst>
                    <a:ext uri="{9D8B030D-6E8A-4147-A177-3AD203B41FA5}">
                      <a16:colId xmlns:a16="http://schemas.microsoft.com/office/drawing/2014/main" xmlns="" val="20007"/>
                    </a:ext>
                  </a:extLst>
                </a:gridCol>
                <a:gridCol w="720725">
                  <a:extLst>
                    <a:ext uri="{9D8B030D-6E8A-4147-A177-3AD203B41FA5}">
                      <a16:colId xmlns:a16="http://schemas.microsoft.com/office/drawing/2014/main" xmlns="" val="20008"/>
                    </a:ext>
                  </a:extLst>
                </a:gridCol>
              </a:tblGrid>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bg1"/>
                          </a:solidFill>
                          <a:effectLst/>
                          <a:latin typeface="Gill Sans MT" pitchFamily="34" charset="-18"/>
                          <a:cs typeface="Arial" charset="0"/>
                        </a:rPr>
                        <a:t>Země/rok</a:t>
                      </a:r>
                      <a:endParaRPr kumimoji="0" lang="cs-CZ" altLang="cs-CZ" sz="1200" b="1" i="0" u="none" strike="noStrike" cap="none" normalizeH="0" baseline="0" dirty="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1965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1975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1985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1995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2000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2007</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2008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2009</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Austrálie</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20,5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25,2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27,6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28,0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30,3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29,5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27,1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27,0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01"/>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Belgie</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31,1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39,5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44,3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44,7</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44,2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02"/>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Česko</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37,6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35,3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37,3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36,0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34,8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03"/>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bg1"/>
                          </a:solidFill>
                          <a:effectLst/>
                          <a:latin typeface="Gill Sans MT" pitchFamily="34" charset="-18"/>
                          <a:cs typeface="Arial" charset="0"/>
                        </a:rPr>
                        <a:t>Dánsko</a:t>
                      </a:r>
                      <a:endParaRPr kumimoji="0" lang="cs-CZ" altLang="cs-CZ" sz="1200" b="1" i="0" u="none" strike="noStrike" cap="none" normalizeH="0" baseline="0" dirty="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30,0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38,4</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46,1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48,8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49,4</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49,0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48,2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48,2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04"/>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bg1"/>
                          </a:solidFill>
                          <a:effectLst/>
                          <a:latin typeface="Gill Sans MT" pitchFamily="34" charset="-18"/>
                          <a:cs typeface="Arial" charset="0"/>
                        </a:rPr>
                        <a:t>Finsko</a:t>
                      </a:r>
                      <a:endParaRPr kumimoji="0" lang="cs-CZ" altLang="cs-CZ" sz="1200" b="1" i="0" u="none" strike="noStrike" cap="none" normalizeH="0" baseline="0" dirty="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30,4</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36,6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39,8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45,7</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47,2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05"/>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Francie</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34,1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35,4</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42,8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42,9</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44,4</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41,9</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06"/>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Chile</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19,0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19,4</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24,0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22,5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18,2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07"/>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Irsko</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24,9</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28,8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34,7</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32,5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31,3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30,9</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28,8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27,8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08"/>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Island</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26,2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30,0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28,2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31,2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37,2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10,6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36,8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34,1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09"/>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Itálie</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25,5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25,4</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33,6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40,1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42,2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43,4</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43,5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10"/>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Japonsko</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18,2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20,8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27,1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26,8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27,0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28,3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28,1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28,2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11"/>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Kanada</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25,7</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32,0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32,5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35,6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35,6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33,0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32,3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31,1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12"/>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Korea</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14,9</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16,1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20,0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22,6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26,5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26,5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25,6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13"/>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Lucembursko</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27,7</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32,8</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39,4</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37,1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39,1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35,7</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35,5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37,5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14"/>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Maďarsko</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N</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41,3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38,5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39,7</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40,2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Gill Sans MT" pitchFamily="34" charset="-18"/>
                          <a:cs typeface="Arial" charset="0"/>
                        </a:rPr>
                        <a:t>39,1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15"/>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Mexiko</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N</a:t>
                      </a:r>
                      <a:endParaRPr kumimoji="0" lang="cs-CZ" altLang="cs-CZ" sz="1200" b="0"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N</a:t>
                      </a:r>
                      <a:endParaRPr kumimoji="0" lang="cs-CZ" altLang="cs-CZ" sz="1200" b="0"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15,5</a:t>
                      </a:r>
                      <a:endParaRPr kumimoji="0" lang="cs-CZ" altLang="cs-CZ" sz="1200" b="0"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15,2</a:t>
                      </a:r>
                      <a:endParaRPr kumimoji="0" lang="cs-CZ" altLang="cs-CZ" sz="1200" b="0"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16,9</a:t>
                      </a:r>
                      <a:endParaRPr kumimoji="0" lang="cs-CZ" altLang="cs-CZ" sz="1200" b="0"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17,9</a:t>
                      </a:r>
                      <a:endParaRPr kumimoji="0" lang="cs-CZ" altLang="cs-CZ" sz="1200" b="0"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21,0</a:t>
                      </a:r>
                      <a:endParaRPr kumimoji="0" lang="cs-CZ" altLang="cs-CZ" sz="1200" b="0"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17,5</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16"/>
                  </a:ext>
                </a:extLst>
              </a:tr>
              <a:tr h="243858">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Německo</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31,6</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34,3</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36,1</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37,2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37,2</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36,0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a:ln>
                            <a:noFill/>
                          </a:ln>
                          <a:solidFill>
                            <a:schemeClr val="bg1"/>
                          </a:solidFill>
                          <a:effectLst/>
                          <a:latin typeface="Times New Roman" pitchFamily="18" charset="0"/>
                          <a:cs typeface="Times New Roman" pitchFamily="18" charset="0"/>
                        </a:rPr>
                        <a:t>37,0</a:t>
                      </a:r>
                      <a:endParaRPr kumimoji="0" lang="cs-CZ" altLang="cs-CZ" sz="1200" b="1" i="0" u="none" strike="noStrike" cap="none" normalizeH="0" baseline="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tc>
                  <a:txBody>
                    <a:bodyPr/>
                    <a:lstStyle>
                      <a:lvl1pPr eaLnBrk="0" hangingPunct="0">
                        <a:spcBef>
                          <a:spcPts val="600"/>
                        </a:spcBef>
                        <a:buClr>
                          <a:schemeClr val="accent1"/>
                        </a:buClr>
                        <a:buSzPct val="80000"/>
                        <a:buFont typeface="Wingdings 2" pitchFamily="18" charset="2"/>
                        <a:defRPr sz="28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defRPr sz="24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defRPr sz="20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defRPr>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defRPr>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defRPr>
                          <a:solidFill>
                            <a:schemeClr val="tx1"/>
                          </a:solidFill>
                          <a:latin typeface="Gill Sans MT" pitchFamily="34" charset="-1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bg1"/>
                          </a:solidFill>
                          <a:effectLst/>
                          <a:latin typeface="Times New Roman" pitchFamily="18" charset="0"/>
                          <a:cs typeface="Times New Roman" pitchFamily="18" charset="0"/>
                        </a:rPr>
                        <a:t>37,0</a:t>
                      </a:r>
                      <a:endParaRPr kumimoji="0" lang="cs-CZ" altLang="cs-CZ" sz="1200" b="1" i="0" u="none" strike="noStrike" cap="none" normalizeH="0" baseline="0" dirty="0">
                        <a:ln>
                          <a:noFill/>
                        </a:ln>
                        <a:solidFill>
                          <a:schemeClr val="bg1"/>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A6D7D"/>
                    </a:solidFill>
                  </a:tcPr>
                </a:tc>
                <a:extLst>
                  <a:ext uri="{0D108BD9-81ED-4DB2-BD59-A6C34878D82A}">
                    <a16:rowId xmlns:a16="http://schemas.microsoft.com/office/drawing/2014/main" xmlns="" val="10017"/>
                  </a:ext>
                </a:extLst>
              </a:tr>
            </a:tbl>
          </a:graphicData>
        </a:graphic>
      </p:graphicFrame>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6835176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Daňová kvóta</a:t>
            </a:r>
          </a:p>
        </p:txBody>
      </p:sp>
      <p:graphicFrame>
        <p:nvGraphicFramePr>
          <p:cNvPr id="8" name="Tabulka 7"/>
          <p:cNvGraphicFramePr>
            <a:graphicFrameLocks noGrp="1"/>
          </p:cNvGraphicFramePr>
          <p:nvPr>
            <p:extLst>
              <p:ext uri="{D42A27DB-BD31-4B8C-83A1-F6EECF244321}">
                <p14:modId xmlns:p14="http://schemas.microsoft.com/office/powerpoint/2010/main" val="3020405559"/>
              </p:ext>
            </p:extLst>
          </p:nvPr>
        </p:nvGraphicFramePr>
        <p:xfrm>
          <a:off x="539552" y="1937327"/>
          <a:ext cx="6481761" cy="4633910"/>
        </p:xfrm>
        <a:graphic>
          <a:graphicData uri="http://schemas.openxmlformats.org/drawingml/2006/table">
            <a:tbl>
              <a:tblPr firstRow="1" firstCol="1" lastRow="1" lastCol="1" bandRow="1" bandCol="1">
                <a:tableStyleId>{5C22544A-7EE6-4342-B048-85BDC9FD1C3A}</a:tableStyleId>
              </a:tblPr>
              <a:tblGrid>
                <a:gridCol w="1345782">
                  <a:extLst>
                    <a:ext uri="{9D8B030D-6E8A-4147-A177-3AD203B41FA5}">
                      <a16:colId xmlns:a16="http://schemas.microsoft.com/office/drawing/2014/main" xmlns="" val="20000"/>
                    </a:ext>
                  </a:extLst>
                </a:gridCol>
                <a:gridCol w="598747">
                  <a:extLst>
                    <a:ext uri="{9D8B030D-6E8A-4147-A177-3AD203B41FA5}">
                      <a16:colId xmlns:a16="http://schemas.microsoft.com/office/drawing/2014/main" xmlns="" val="20001"/>
                    </a:ext>
                  </a:extLst>
                </a:gridCol>
                <a:gridCol w="648176">
                  <a:extLst>
                    <a:ext uri="{9D8B030D-6E8A-4147-A177-3AD203B41FA5}">
                      <a16:colId xmlns:a16="http://schemas.microsoft.com/office/drawing/2014/main" xmlns="" val="20002"/>
                    </a:ext>
                  </a:extLst>
                </a:gridCol>
                <a:gridCol w="648176">
                  <a:extLst>
                    <a:ext uri="{9D8B030D-6E8A-4147-A177-3AD203B41FA5}">
                      <a16:colId xmlns:a16="http://schemas.microsoft.com/office/drawing/2014/main" xmlns="" val="20003"/>
                    </a:ext>
                  </a:extLst>
                </a:gridCol>
                <a:gridCol w="648176">
                  <a:extLst>
                    <a:ext uri="{9D8B030D-6E8A-4147-A177-3AD203B41FA5}">
                      <a16:colId xmlns:a16="http://schemas.microsoft.com/office/drawing/2014/main" xmlns="" val="20004"/>
                    </a:ext>
                  </a:extLst>
                </a:gridCol>
                <a:gridCol w="648176">
                  <a:extLst>
                    <a:ext uri="{9D8B030D-6E8A-4147-A177-3AD203B41FA5}">
                      <a16:colId xmlns:a16="http://schemas.microsoft.com/office/drawing/2014/main" xmlns="" val="20005"/>
                    </a:ext>
                  </a:extLst>
                </a:gridCol>
                <a:gridCol w="648176">
                  <a:extLst>
                    <a:ext uri="{9D8B030D-6E8A-4147-A177-3AD203B41FA5}">
                      <a16:colId xmlns:a16="http://schemas.microsoft.com/office/drawing/2014/main" xmlns="" val="20006"/>
                    </a:ext>
                  </a:extLst>
                </a:gridCol>
                <a:gridCol w="648176">
                  <a:extLst>
                    <a:ext uri="{9D8B030D-6E8A-4147-A177-3AD203B41FA5}">
                      <a16:colId xmlns:a16="http://schemas.microsoft.com/office/drawing/2014/main" xmlns="" val="20007"/>
                    </a:ext>
                  </a:extLst>
                </a:gridCol>
                <a:gridCol w="648176">
                  <a:extLst>
                    <a:ext uri="{9D8B030D-6E8A-4147-A177-3AD203B41FA5}">
                      <a16:colId xmlns:a16="http://schemas.microsoft.com/office/drawing/2014/main" xmlns="" val="20008"/>
                    </a:ext>
                  </a:extLst>
                </a:gridCol>
              </a:tblGrid>
              <a:tr h="487748">
                <a:tc>
                  <a:txBody>
                    <a:bodyPr/>
                    <a:lstStyle/>
                    <a:p>
                      <a:pPr algn="ctr">
                        <a:spcAft>
                          <a:spcPts val="0"/>
                        </a:spcAft>
                      </a:pPr>
                      <a:r>
                        <a:rPr lang="cs-CZ" sz="1600" dirty="0">
                          <a:effectLst/>
                        </a:rPr>
                        <a:t>Země/rok</a:t>
                      </a:r>
                      <a:endParaRPr lang="cs-CZ" sz="1200" dirty="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a:effectLst/>
                        </a:rPr>
                        <a:t>1965</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a:effectLst/>
                        </a:rPr>
                        <a:t>1975</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a:effectLst/>
                        </a:rPr>
                        <a:t>1985</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a:effectLst/>
                        </a:rPr>
                        <a:t>1995</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a:effectLst/>
                        </a:rPr>
                        <a:t>2000</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a:effectLst/>
                        </a:rPr>
                        <a:t>2007</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a:effectLst/>
                        </a:rPr>
                        <a:t>2008</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a:effectLst/>
                        </a:rPr>
                        <a:t>2009</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43892">
                <a:tc>
                  <a:txBody>
                    <a:bodyPr/>
                    <a:lstStyle/>
                    <a:p>
                      <a:pPr algn="just">
                        <a:spcAft>
                          <a:spcPts val="0"/>
                        </a:spcAft>
                      </a:pPr>
                      <a:r>
                        <a:rPr lang="cs-CZ" sz="1600">
                          <a:effectLst/>
                        </a:rPr>
                        <a:t>Nizozemí</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dirty="0">
                          <a:solidFill>
                            <a:schemeClr val="bg1"/>
                          </a:solidFill>
                          <a:effectLst/>
                        </a:rPr>
                        <a:t>32,8</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40,7</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42,4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41,5</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39,6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38,7</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39,1</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39,0</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1"/>
                  </a:ext>
                </a:extLst>
              </a:tr>
              <a:tr h="243892">
                <a:tc>
                  <a:txBody>
                    <a:bodyPr/>
                    <a:lstStyle/>
                    <a:p>
                      <a:pPr algn="just">
                        <a:spcAft>
                          <a:spcPts val="0"/>
                        </a:spcAft>
                      </a:pPr>
                      <a:r>
                        <a:rPr lang="cs-CZ" sz="1600" dirty="0">
                          <a:effectLst/>
                        </a:rPr>
                        <a:t>Norsko</a:t>
                      </a:r>
                      <a:endParaRPr lang="cs-CZ" sz="1200" dirty="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dirty="0">
                          <a:solidFill>
                            <a:schemeClr val="bg1"/>
                          </a:solidFill>
                          <a:effectLst/>
                        </a:rPr>
                        <a:t>29,6</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39,2</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42,6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40,9</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42,6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43,8</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42,6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41,0</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2"/>
                  </a:ext>
                </a:extLst>
              </a:tr>
              <a:tr h="243892">
                <a:tc>
                  <a:txBody>
                    <a:bodyPr/>
                    <a:lstStyle/>
                    <a:p>
                      <a:pPr algn="just">
                        <a:spcAft>
                          <a:spcPts val="0"/>
                        </a:spcAft>
                      </a:pPr>
                      <a:r>
                        <a:rPr lang="cs-CZ" sz="1600">
                          <a:effectLst/>
                        </a:rPr>
                        <a:t>Nový Zéland</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dirty="0">
                          <a:solidFill>
                            <a:schemeClr val="bg1"/>
                          </a:solidFill>
                          <a:effectLst/>
                        </a:rPr>
                        <a:t>24,1</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28,7</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31,3</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36,2</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33,2</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35,1</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33,7</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31,0</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3"/>
                  </a:ext>
                </a:extLst>
              </a:tr>
              <a:tr h="243892">
                <a:tc>
                  <a:txBody>
                    <a:bodyPr/>
                    <a:lstStyle/>
                    <a:p>
                      <a:pPr algn="just">
                        <a:spcAft>
                          <a:spcPts val="0"/>
                        </a:spcAft>
                      </a:pPr>
                      <a:r>
                        <a:rPr lang="cs-CZ" sz="1600">
                          <a:effectLst/>
                        </a:rPr>
                        <a:t>Polsko</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N</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N</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N</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36,2</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32,8</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34,8</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34,3</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34,2</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4"/>
                  </a:ext>
                </a:extLst>
              </a:tr>
              <a:tr h="243892">
                <a:tc>
                  <a:txBody>
                    <a:bodyPr/>
                    <a:lstStyle/>
                    <a:p>
                      <a:pPr algn="just">
                        <a:spcAft>
                          <a:spcPts val="0"/>
                        </a:spcAft>
                      </a:pPr>
                      <a:r>
                        <a:rPr lang="cs-CZ" sz="1600">
                          <a:effectLst/>
                        </a:rPr>
                        <a:t>Portugalsko</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15,9</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19,1</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24,5</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30,9</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32,8</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35,2</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35,2</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35,3</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5"/>
                  </a:ext>
                </a:extLst>
              </a:tr>
              <a:tr h="243892">
                <a:tc>
                  <a:txBody>
                    <a:bodyPr/>
                    <a:lstStyle/>
                    <a:p>
                      <a:pPr algn="just">
                        <a:spcAft>
                          <a:spcPts val="0"/>
                        </a:spcAft>
                      </a:pPr>
                      <a:r>
                        <a:rPr lang="cs-CZ" sz="1600">
                          <a:effectLst/>
                        </a:rPr>
                        <a:t>Rakousko</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33,9</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36,6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40,8</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41,4</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43,2</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42,1</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42,7</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42,8</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6"/>
                  </a:ext>
                </a:extLst>
              </a:tr>
              <a:tr h="243892">
                <a:tc>
                  <a:txBody>
                    <a:bodyPr/>
                    <a:lstStyle/>
                    <a:p>
                      <a:pPr algn="just">
                        <a:spcAft>
                          <a:spcPts val="0"/>
                        </a:spcAft>
                      </a:pPr>
                      <a:r>
                        <a:rPr lang="cs-CZ" sz="1600">
                          <a:effectLst/>
                        </a:rPr>
                        <a:t>Řecko</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17,8</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19,4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25,5</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28,9</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34,0</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32,3</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32,6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29,4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7"/>
                  </a:ext>
                </a:extLst>
              </a:tr>
              <a:tr h="243892">
                <a:tc>
                  <a:txBody>
                    <a:bodyPr/>
                    <a:lstStyle/>
                    <a:p>
                      <a:pPr algn="just">
                        <a:spcAft>
                          <a:spcPts val="0"/>
                        </a:spcAft>
                      </a:pPr>
                      <a:r>
                        <a:rPr lang="cs-CZ" sz="1600">
                          <a:effectLst/>
                        </a:rPr>
                        <a:t>Slovensko </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N</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N</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N</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N</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34,1</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29,4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29,3</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29,3</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8"/>
                  </a:ext>
                </a:extLst>
              </a:tr>
              <a:tr h="243892">
                <a:tc>
                  <a:txBody>
                    <a:bodyPr/>
                    <a:lstStyle/>
                    <a:p>
                      <a:pPr algn="just">
                        <a:spcAft>
                          <a:spcPts val="0"/>
                        </a:spcAft>
                      </a:pPr>
                      <a:r>
                        <a:rPr lang="cs-CZ" sz="1600">
                          <a:effectLst/>
                        </a:rPr>
                        <a:t>Španělsko</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14,7</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18,4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27,6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32,1</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34,2</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37,3</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33,3</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30,7</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9"/>
                  </a:ext>
                </a:extLst>
              </a:tr>
              <a:tr h="243892">
                <a:tc>
                  <a:txBody>
                    <a:bodyPr/>
                    <a:lstStyle/>
                    <a:p>
                      <a:pPr algn="just">
                        <a:spcAft>
                          <a:spcPts val="0"/>
                        </a:spcAft>
                      </a:pPr>
                      <a:r>
                        <a:rPr lang="cs-CZ" sz="1600">
                          <a:effectLst/>
                        </a:rPr>
                        <a:t>Švédsko</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33,4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41,3</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47,4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47,5</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51,4</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47,4</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46,3</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46,4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10"/>
                  </a:ext>
                </a:extLst>
              </a:tr>
              <a:tr h="243892">
                <a:tc>
                  <a:txBody>
                    <a:bodyPr/>
                    <a:lstStyle/>
                    <a:p>
                      <a:pPr algn="just">
                        <a:spcAft>
                          <a:spcPts val="0"/>
                        </a:spcAft>
                      </a:pPr>
                      <a:r>
                        <a:rPr lang="cs-CZ" sz="1600">
                          <a:effectLst/>
                        </a:rPr>
                        <a:t>Švýcarsko</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17,5</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23,9</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25,5</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27,7</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30,0</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28,9</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29,1</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30,3</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11"/>
                  </a:ext>
                </a:extLst>
              </a:tr>
              <a:tr h="243892">
                <a:tc>
                  <a:txBody>
                    <a:bodyPr/>
                    <a:lstStyle/>
                    <a:p>
                      <a:pPr algn="just">
                        <a:spcAft>
                          <a:spcPts val="0"/>
                        </a:spcAft>
                      </a:pPr>
                      <a:r>
                        <a:rPr lang="cs-CZ" sz="1600">
                          <a:effectLst/>
                        </a:rPr>
                        <a:t>Turecko</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10,6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11,9</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11,5</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16,8</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24,2</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24,1</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24,2</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24,6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12"/>
                  </a:ext>
                </a:extLst>
              </a:tr>
              <a:tr h="243892">
                <a:tc>
                  <a:txBody>
                    <a:bodyPr/>
                    <a:lstStyle/>
                    <a:p>
                      <a:pPr algn="just">
                        <a:spcAft>
                          <a:spcPts val="0"/>
                        </a:spcAft>
                      </a:pPr>
                      <a:r>
                        <a:rPr lang="cs-CZ" sz="1600">
                          <a:effectLst/>
                        </a:rPr>
                        <a:t>USA</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24,7</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25,6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25,6</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27,8</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29,5</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27,9</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26,1</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24,0</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13"/>
                  </a:ext>
                </a:extLst>
              </a:tr>
              <a:tr h="487783">
                <a:tc>
                  <a:txBody>
                    <a:bodyPr/>
                    <a:lstStyle/>
                    <a:p>
                      <a:pPr algn="just">
                        <a:spcAft>
                          <a:spcPts val="0"/>
                        </a:spcAft>
                      </a:pPr>
                      <a:r>
                        <a:rPr lang="cs-CZ" sz="1600" dirty="0">
                          <a:effectLst/>
                        </a:rPr>
                        <a:t>Velká Británie</a:t>
                      </a:r>
                      <a:endParaRPr lang="cs-CZ" sz="1200" dirty="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dirty="0">
                          <a:solidFill>
                            <a:schemeClr val="bg1"/>
                          </a:solidFill>
                          <a:effectLst/>
                        </a:rPr>
                        <a:t>30,4</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34,9</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37,0</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34,0</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36,4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36,2</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35,7</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34,3</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14"/>
                  </a:ext>
                </a:extLst>
              </a:tr>
              <a:tr h="487783">
                <a:tc>
                  <a:txBody>
                    <a:bodyPr/>
                    <a:lstStyle/>
                    <a:p>
                      <a:pPr algn="just">
                        <a:spcAft>
                          <a:spcPts val="0"/>
                        </a:spcAft>
                      </a:pPr>
                      <a:r>
                        <a:rPr lang="cs-CZ" sz="1600">
                          <a:effectLst/>
                        </a:rPr>
                        <a:t>Průměr OECD</a:t>
                      </a:r>
                      <a:endParaRPr lang="cs-CZ" sz="1200">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600" b="1">
                          <a:solidFill>
                            <a:schemeClr val="bg1"/>
                          </a:solidFill>
                          <a:effectLst/>
                        </a:rPr>
                        <a:t>25,5</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29,4</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a:solidFill>
                            <a:schemeClr val="bg1"/>
                          </a:solidFill>
                          <a:effectLst/>
                        </a:rPr>
                        <a:t>32,5</a:t>
                      </a:r>
                      <a:endParaRPr lang="cs-CZ" sz="1200" b="1">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34,4</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35,5</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35,4</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34,8</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spcAft>
                          <a:spcPts val="0"/>
                        </a:spcAft>
                      </a:pPr>
                      <a:r>
                        <a:rPr lang="cs-CZ" sz="1600" b="1" dirty="0">
                          <a:solidFill>
                            <a:schemeClr val="bg1"/>
                          </a:solidFill>
                          <a:effectLst/>
                        </a:rPr>
                        <a:t>32,9</a:t>
                      </a:r>
                      <a:endParaRPr lang="cs-CZ" sz="1200" b="1" dirty="0">
                        <a:solidFill>
                          <a:schemeClr val="bg1"/>
                        </a:solidFill>
                        <a:effectLst/>
                        <a:latin typeface="Times New Roman"/>
                        <a:ea typeface="Times New Roman"/>
                      </a:endParaRPr>
                    </a:p>
                  </a:txBody>
                  <a:tcPr marL="68591" marR="685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15"/>
                  </a:ext>
                </a:extLst>
              </a:tr>
            </a:tbl>
          </a:graphicData>
        </a:graphic>
      </p:graphicFrame>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683517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just">
              <a:spcBef>
                <a:spcPts val="600"/>
              </a:spcBef>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Důvody,</a:t>
            </a:r>
            <a:r>
              <a:rPr lang="cs-CZ" altLang="cs-CZ" sz="1600" b="1" dirty="0">
                <a:solidFill>
                  <a:schemeClr val="tx1"/>
                </a:solidFill>
                <a:latin typeface="Trebuchet MS" panose="020B0603020202020204" pitchFamily="34" charset="0"/>
                <a:cs typeface="Times New Roman" pitchFamily="18" charset="0"/>
              </a:rPr>
              <a:t> </a:t>
            </a:r>
            <a:r>
              <a:rPr lang="cs-CZ" altLang="cs-CZ" sz="1600" dirty="0">
                <a:solidFill>
                  <a:schemeClr val="tx1"/>
                </a:solidFill>
                <a:latin typeface="Trebuchet MS" panose="020B0603020202020204" pitchFamily="34" charset="0"/>
                <a:cs typeface="Times New Roman" pitchFamily="18" charset="0"/>
              </a:rPr>
              <a:t>proč je třeba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obezřetně uplatňovat </a:t>
            </a:r>
            <a:r>
              <a:rPr lang="cs-CZ" altLang="cs-CZ" sz="1600" dirty="0">
                <a:solidFill>
                  <a:schemeClr val="tx1"/>
                </a:solidFill>
                <a:latin typeface="Trebuchet MS" panose="020B0603020202020204" pitchFamily="34" charset="0"/>
                <a:cs typeface="Times New Roman" pitchFamily="18" charset="0"/>
              </a:rPr>
              <a:t>v mezinárodních komparacích i při jiných příležitostech ukazatel daňové kvóty, mohou být následující:</a:t>
            </a:r>
          </a:p>
          <a:p>
            <a:pPr algn="just"/>
            <a:endParaRPr lang="cs-CZ" altLang="cs-CZ" sz="1600" dirty="0">
              <a:solidFill>
                <a:schemeClr val="tx1"/>
              </a:solidFill>
              <a:latin typeface="Trebuchet MS" panose="020B0603020202020204" pitchFamily="34" charset="0"/>
              <a:cs typeface="Times New Roman" pitchFamily="18" charset="0"/>
            </a:endParaRPr>
          </a:p>
          <a:p>
            <a:pPr marL="452438" lvl="1" indent="-365125" algn="just">
              <a:spcBef>
                <a:spcPts val="600"/>
              </a:spcBef>
              <a:buClr>
                <a:schemeClr val="tx1"/>
              </a:buClr>
              <a:buFont typeface="Gill Sans MT" pitchFamily="34" charset="-18"/>
              <a:buAutoNum type="arabicPeriod"/>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konstrukce poměrového ukazatele </a:t>
            </a:r>
            <a:r>
              <a:rPr lang="cs-CZ" altLang="cs-CZ" sz="1400" dirty="0">
                <a:solidFill>
                  <a:schemeClr val="tx1"/>
                </a:solidFill>
                <a:latin typeface="Trebuchet MS" panose="020B0603020202020204" pitchFamily="34" charset="0"/>
                <a:cs typeface="Times New Roman" pitchFamily="18" charset="0"/>
              </a:rPr>
              <a:t>(ve jmenovateli ukazatele daňová kvóta je HDP na obyvatele, jeho tempo růstu nemusí odpovídat tempu růstu výnosu z daní, růst HDP zpravidla povede ke snížení výše daňové kvóty);</a:t>
            </a:r>
          </a:p>
          <a:p>
            <a:pPr marL="452438" lvl="1" indent="-365125" algn="just">
              <a:spcBef>
                <a:spcPts val="600"/>
              </a:spcBef>
              <a:buClr>
                <a:schemeClr val="tx1"/>
              </a:buClr>
              <a:buFont typeface="Gill Sans MT" pitchFamily="34" charset="-18"/>
              <a:buAutoNum type="arabicPeriod"/>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daňový mix</a:t>
            </a:r>
            <a:r>
              <a:rPr lang="cs-CZ" altLang="cs-CZ" sz="1400" dirty="0">
                <a:solidFill>
                  <a:schemeClr val="tx1"/>
                </a:solidFill>
                <a:latin typeface="Trebuchet MS" panose="020B0603020202020204" pitchFamily="34" charset="0"/>
                <a:cs typeface="Times New Roman" pitchFamily="18" charset="0"/>
              </a:rPr>
              <a:t>, tj. rozdílná struktura výnosu z daní;</a:t>
            </a:r>
          </a:p>
          <a:p>
            <a:pPr marL="452438" lvl="1" indent="-365125" algn="just">
              <a:spcBef>
                <a:spcPts val="600"/>
              </a:spcBef>
              <a:buClr>
                <a:schemeClr val="tx1"/>
              </a:buClr>
              <a:buFont typeface="Gill Sans MT" pitchFamily="34" charset="-18"/>
              <a:buAutoNum type="arabicPeriod"/>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fáze hospodářského cyklu </a:t>
            </a:r>
            <a:r>
              <a:rPr lang="cs-CZ" altLang="cs-CZ" sz="1400" dirty="0">
                <a:solidFill>
                  <a:schemeClr val="tx1"/>
                </a:solidFill>
                <a:latin typeface="Trebuchet MS" panose="020B0603020202020204" pitchFamily="34" charset="0"/>
                <a:cs typeface="Times New Roman" pitchFamily="18" charset="0"/>
              </a:rPr>
              <a:t>( výběr daní a úroveň HDP jsou, a to i při konstantních sazbách daně, rozdílné);</a:t>
            </a:r>
          </a:p>
          <a:p>
            <a:pPr marL="452438" lvl="1" indent="-365125" algn="just">
              <a:spcBef>
                <a:spcPts val="600"/>
              </a:spcBef>
              <a:buClr>
                <a:schemeClr val="tx1"/>
              </a:buClr>
              <a:buFont typeface="Gill Sans MT" pitchFamily="34" charset="-18"/>
              <a:buAutoNum type="arabicPeriod"/>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rozdílná úroveň a rozsah daňově uznatelných nákladů </a:t>
            </a:r>
            <a:r>
              <a:rPr lang="cs-CZ" altLang="cs-CZ" sz="1400" dirty="0">
                <a:solidFill>
                  <a:schemeClr val="tx1"/>
                </a:solidFill>
                <a:latin typeface="Trebuchet MS" panose="020B0603020202020204" pitchFamily="34" charset="0"/>
                <a:cs typeface="Times New Roman" pitchFamily="18" charset="0"/>
              </a:rPr>
              <a:t>(výdajů), která vede k metodickým i věcným diferencím základu daně a daňové povinnosti;</a:t>
            </a:r>
          </a:p>
          <a:p>
            <a:pPr marL="452438" lvl="1" indent="-365125" algn="just">
              <a:spcBef>
                <a:spcPts val="600"/>
              </a:spcBef>
              <a:buClr>
                <a:schemeClr val="tx1"/>
              </a:buClr>
              <a:buFont typeface="Gill Sans MT" pitchFamily="34" charset="-18"/>
              <a:buAutoNum type="arabicPeriod"/>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realizace daňových výhod</a:t>
            </a:r>
            <a:r>
              <a:rPr lang="cs-CZ" altLang="cs-CZ" sz="1400"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 </a:t>
            </a:r>
            <a:r>
              <a:rPr lang="cs-CZ" altLang="cs-CZ" sz="1400" dirty="0">
                <a:solidFill>
                  <a:schemeClr val="tx1"/>
                </a:solidFill>
                <a:latin typeface="Trebuchet MS" panose="020B0603020202020204" pitchFamily="34" charset="0"/>
                <a:cs typeface="Times New Roman" pitchFamily="18" charset="0"/>
              </a:rPr>
              <a:t>v oblasti osvobození příjmů, nezdanitelných částí, slev na dani a úlev z titulu investičních pobídek;</a:t>
            </a:r>
          </a:p>
          <a:p>
            <a:pPr marL="452438" lvl="1" indent="-365125" algn="just">
              <a:spcBef>
                <a:spcPts val="600"/>
              </a:spcBef>
              <a:buClr>
                <a:schemeClr val="tx1"/>
              </a:buClr>
              <a:buFont typeface="Gill Sans MT" pitchFamily="34" charset="-18"/>
              <a:buAutoNum type="arabicPeriod"/>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vyvádění části pojistného ze mzdy do soukromých fondů</a:t>
            </a:r>
            <a:r>
              <a:rPr lang="cs-CZ" altLang="cs-CZ" sz="1400" dirty="0">
                <a:solidFill>
                  <a:schemeClr val="tx1"/>
                </a:solidFill>
                <a:latin typeface="Trebuchet MS" panose="020B0603020202020204" pitchFamily="34" charset="0"/>
                <a:cs typeface="Times New Roman" pitchFamily="18" charset="0"/>
              </a:rPr>
              <a:t>, což snižuje výši daňové kvóty;</a:t>
            </a:r>
          </a:p>
          <a:p>
            <a:pPr marL="452438" lvl="1" indent="-365125" algn="just">
              <a:spcBef>
                <a:spcPts val="600"/>
              </a:spcBef>
              <a:buClr>
                <a:schemeClr val="tx1"/>
              </a:buClr>
              <a:buFont typeface="Gill Sans MT" pitchFamily="34" charset="-18"/>
              <a:buAutoNum type="arabicPeriod"/>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nezdaněné příjmy </a:t>
            </a:r>
            <a:r>
              <a:rPr lang="cs-CZ" altLang="cs-CZ" sz="1400" dirty="0">
                <a:solidFill>
                  <a:schemeClr val="tx1"/>
                </a:solidFill>
                <a:latin typeface="Trebuchet MS" panose="020B0603020202020204" pitchFamily="34" charset="0"/>
                <a:cs typeface="Times New Roman" pitchFamily="18" charset="0"/>
              </a:rPr>
              <a:t>z titulu tzv. šedé ekonomiky;</a:t>
            </a:r>
          </a:p>
          <a:p>
            <a:pPr marL="452438" lvl="1" indent="-365125" algn="just">
              <a:spcBef>
                <a:spcPts val="600"/>
              </a:spcBef>
              <a:buClr>
                <a:schemeClr val="tx1"/>
              </a:buClr>
              <a:buFont typeface="Gill Sans MT" pitchFamily="34" charset="-18"/>
              <a:buAutoNum type="arabicPeriod"/>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vládní záruky za půjčky;</a:t>
            </a:r>
          </a:p>
          <a:p>
            <a:pPr marL="452438" lvl="1" indent="-365125" algn="just">
              <a:spcBef>
                <a:spcPts val="600"/>
              </a:spcBef>
              <a:buClr>
                <a:schemeClr val="tx1"/>
              </a:buClr>
              <a:buFont typeface="Gill Sans MT" pitchFamily="34" charset="-18"/>
              <a:buAutoNum type="arabicPeriod"/>
            </a:pPr>
            <a:endParaRPr lang="cs-CZ" altLang="cs-CZ" sz="1600" dirty="0">
              <a:solidFill>
                <a:schemeClr val="tx1"/>
              </a:solidFill>
              <a:latin typeface="Trebuchet MS" panose="020B0603020202020204" pitchFamily="34" charset="0"/>
              <a:cs typeface="Times New Roman" pitchFamily="18" charset="0"/>
            </a:endParaRPr>
          </a:p>
          <a:p>
            <a:pPr marL="617538" lvl="1" indent="-342900" algn="just">
              <a:spcBef>
                <a:spcPts val="600"/>
              </a:spcBef>
              <a:buClr>
                <a:schemeClr val="tx1"/>
              </a:buClr>
              <a:buFont typeface="Gill Sans MT" pitchFamily="34" charset="-18"/>
              <a:buAutoNum type="arabicPeriod"/>
            </a:pPr>
            <a:endParaRPr lang="cs-CZ" altLang="cs-CZ" sz="1600" dirty="0">
              <a:latin typeface="Trebuchet MS" panose="020B0603020202020204" pitchFamily="34" charset="0"/>
              <a:cs typeface="Times New Roman" pitchFamily="18" charset="0"/>
            </a:endParaRPr>
          </a:p>
          <a:p>
            <a:pPr marL="182563" indent="-182563" algn="l">
              <a:spcBef>
                <a:spcPts val="0"/>
              </a:spcBef>
              <a:buClr>
                <a:srgbClr val="FFA02F"/>
              </a:buClr>
              <a:buFont typeface="Wingdings" panose="05000000000000000000" pitchFamily="2" charset="2"/>
              <a:buChar char="§"/>
              <a:defRPr/>
            </a:pPr>
            <a:endParaRPr lang="cs-CZ" altLang="cs-CZ" sz="1500" dirty="0">
              <a:solidFill>
                <a:schemeClr val="tx1"/>
              </a:solidFill>
              <a:latin typeface="Trebuchet MS" panose="020B0603020202020204" pitchFamily="34" charset="0"/>
              <a:cs typeface="Times New Roman" pitchFamily="18"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Daňová kvóta</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059880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just">
              <a:spcBef>
                <a:spcPts val="600"/>
              </a:spcBef>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Důvody,</a:t>
            </a:r>
            <a:r>
              <a:rPr lang="cs-CZ" altLang="cs-CZ" sz="1600" b="1" dirty="0">
                <a:solidFill>
                  <a:schemeClr val="tx1"/>
                </a:solidFill>
                <a:latin typeface="Trebuchet MS" panose="020B0603020202020204" pitchFamily="34" charset="0"/>
                <a:cs typeface="Times New Roman" pitchFamily="18" charset="0"/>
              </a:rPr>
              <a:t> </a:t>
            </a:r>
            <a:r>
              <a:rPr lang="cs-CZ" altLang="cs-CZ" sz="1600" dirty="0">
                <a:solidFill>
                  <a:schemeClr val="tx1"/>
                </a:solidFill>
                <a:latin typeface="Trebuchet MS" panose="020B0603020202020204" pitchFamily="34" charset="0"/>
                <a:cs typeface="Times New Roman" pitchFamily="18" charset="0"/>
              </a:rPr>
              <a:t>proč je třeba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obezřetně uplatňovat </a:t>
            </a:r>
            <a:r>
              <a:rPr lang="cs-CZ" altLang="cs-CZ" sz="1600" dirty="0">
                <a:solidFill>
                  <a:schemeClr val="tx1"/>
                </a:solidFill>
                <a:latin typeface="Trebuchet MS" panose="020B0603020202020204" pitchFamily="34" charset="0"/>
                <a:cs typeface="Times New Roman" pitchFamily="18" charset="0"/>
              </a:rPr>
              <a:t>v mezinárodních komparacích i při jiných příležitostech ukazatel daňové kvóty, mohou být následující:</a:t>
            </a:r>
          </a:p>
          <a:p>
            <a:pPr algn="just"/>
            <a:endParaRPr lang="cs-CZ" altLang="cs-CZ" sz="1600" dirty="0">
              <a:solidFill>
                <a:schemeClr val="tx1"/>
              </a:solidFill>
              <a:latin typeface="Trebuchet MS" panose="020B0603020202020204" pitchFamily="34" charset="0"/>
              <a:cs typeface="Times New Roman" pitchFamily="18" charset="0"/>
            </a:endParaRPr>
          </a:p>
          <a:p>
            <a:pPr marL="617538" lvl="1" indent="-342900" algn="just">
              <a:spcBef>
                <a:spcPts val="600"/>
              </a:spcBef>
              <a:buClr>
                <a:schemeClr val="tx1"/>
              </a:buClr>
              <a:buFont typeface="+mj-lt"/>
              <a:buAutoNum type="arabicPeriod" startAt="9"/>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metodika výpočtu daňových příjmů </a:t>
            </a:r>
            <a:r>
              <a:rPr lang="cs-CZ" altLang="cs-CZ" sz="1400" dirty="0">
                <a:solidFill>
                  <a:schemeClr val="tx1"/>
                </a:solidFill>
                <a:latin typeface="Trebuchet MS" panose="020B0603020202020204" pitchFamily="34" charset="0"/>
                <a:cs typeface="Times New Roman" pitchFamily="18" charset="0"/>
              </a:rPr>
              <a:t>využívající akruální či inkasní (hotovostní) princip; v případě aktuálního principu, který se uplatňuje ve vyspělých zemích, se k příslušnému roku přiřadí položky účetně související (např. daň z příjmů za rok 2014 patří do roku 2014, i když se platí do 31.3.2015 nebo 30.6.2015; v případě inkasního principu se do daného statistického období započítávají skutečně inkasované daňové příjmy v tomto období;</a:t>
            </a:r>
          </a:p>
          <a:p>
            <a:pPr marL="617538" lvl="1" indent="-342900" algn="just">
              <a:spcBef>
                <a:spcPts val="600"/>
              </a:spcBef>
              <a:buClr>
                <a:schemeClr val="tx1"/>
              </a:buClr>
              <a:buFont typeface="Gill Sans MT" pitchFamily="34" charset="-18"/>
              <a:buAutoNum type="arabicPeriod" startAt="9"/>
            </a:pPr>
            <a:r>
              <a:rPr lang="cs-CZ" altLang="cs-CZ" sz="14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daně stanovené ze sociálních dávek</a:t>
            </a:r>
            <a:r>
              <a:rPr lang="cs-CZ" altLang="cs-CZ" sz="1400" dirty="0">
                <a:solidFill>
                  <a:schemeClr val="tx1"/>
                </a:solidFill>
                <a:latin typeface="Trebuchet MS" panose="020B0603020202020204" pitchFamily="34" charset="0"/>
                <a:cs typeface="Times New Roman" pitchFamily="18" charset="0"/>
              </a:rPr>
              <a:t>; v některých zemích se žádné daně ze sociálních dávek neplatí, v některých zemích se zdaňuje pouze důchod z důchodového pojištění nad určitou hranici (ČR), ve Velké Británii je stanovena daň z důchodového pojištění v závislosti na věku důchodce, řada sociálních dávek je zdaněna v Nizozemí, Dánsku a Švédsku, příjemci sociálních dávek z nich platí daně i v USA, Velké Británii A Irsku, atd.</a:t>
            </a:r>
          </a:p>
          <a:p>
            <a:pPr marL="182563" indent="-182563" algn="l">
              <a:spcBef>
                <a:spcPts val="0"/>
              </a:spcBef>
              <a:buClr>
                <a:srgbClr val="FFA02F"/>
              </a:buClr>
              <a:buFont typeface="Wingdings" panose="05000000000000000000" pitchFamily="2" charset="2"/>
              <a:buChar char="§"/>
              <a:defRPr/>
            </a:pPr>
            <a:endParaRPr lang="cs-CZ" altLang="cs-CZ" sz="1500" dirty="0">
              <a:solidFill>
                <a:schemeClr val="tx1"/>
              </a:solidFill>
              <a:latin typeface="Trebuchet MS" panose="020B0603020202020204" pitchFamily="34" charset="0"/>
              <a:cs typeface="Times New Roman" pitchFamily="18" charset="0"/>
            </a:endParaRPr>
          </a:p>
          <a:p>
            <a:pPr marL="0" lvl="1" algn="l">
              <a:spcBef>
                <a:spcPts val="0"/>
              </a:spcBef>
              <a:buClr>
                <a:srgbClr val="FFA02F"/>
              </a:buClr>
              <a:defRPr/>
            </a:pPr>
            <a:r>
              <a:rPr lang="cs-CZ" altLang="cs-CZ" sz="1600" dirty="0">
                <a:solidFill>
                  <a:schemeClr val="tx1"/>
                </a:solidFill>
                <a:latin typeface="Trebuchet MS" panose="020B0603020202020204" pitchFamily="34" charset="0"/>
                <a:cs typeface="Times New Roman" pitchFamily="18" charset="0"/>
              </a:rPr>
              <a:t>Lze konstatovat, že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výši daňové kvóty ovlivňují i další faktory</a:t>
            </a:r>
            <a:r>
              <a:rPr lang="cs-CZ" altLang="cs-CZ" sz="1600" dirty="0">
                <a:solidFill>
                  <a:schemeClr val="tx1"/>
                </a:solidFill>
                <a:latin typeface="Trebuchet MS" panose="020B0603020202020204" pitchFamily="34" charset="0"/>
                <a:cs typeface="Times New Roman" pitchFamily="18" charset="0"/>
              </a:rPr>
              <a:t>, které formují jak daňové systémy a potažmo výši výběru daně a pojistného, tak i úroveň HDP na obyvatele.</a:t>
            </a:r>
          </a:p>
          <a:p>
            <a:pPr algn="l">
              <a:spcBef>
                <a:spcPts val="0"/>
              </a:spcBef>
              <a:buClr>
                <a:srgbClr val="FFA02F"/>
              </a:buClr>
              <a:defRPr/>
            </a:pPr>
            <a:endParaRPr lang="cs-CZ" altLang="cs-CZ" sz="1500" dirty="0">
              <a:solidFill>
                <a:schemeClr val="tx1"/>
              </a:solidFill>
              <a:latin typeface="Trebuchet MS" panose="020B0603020202020204" pitchFamily="34" charset="0"/>
              <a:cs typeface="Times New Roman" pitchFamily="18"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Daňová kvóta</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42422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rmAutofit fontScale="55000" lnSpcReduction="20000"/>
          </a:bodyPr>
          <a:lstStyle/>
          <a:p>
            <a:pPr marL="182563" indent="-182563" algn="l">
              <a:lnSpc>
                <a:spcPct val="120000"/>
              </a:lnSpc>
              <a:spcBef>
                <a:spcPts val="600"/>
              </a:spcBef>
              <a:buClr>
                <a:srgbClr val="FFA02F"/>
              </a:buClr>
              <a:buFont typeface="Wingdings" panose="05000000000000000000" pitchFamily="2" charset="2"/>
              <a:buChar char="§"/>
            </a:pPr>
            <a:r>
              <a:rPr lang="cs-CZ" altLang="cs-CZ" sz="2900" dirty="0">
                <a:solidFill>
                  <a:schemeClr val="tx1"/>
                </a:solidFill>
                <a:latin typeface="Trebuchet MS" panose="020B0603020202020204" pitchFamily="34" charset="0"/>
              </a:rPr>
              <a:t>cíl eliminovat negativa tržních selhání (mikroekonomických a mimoekonomických) </a:t>
            </a:r>
          </a:p>
          <a:p>
            <a:pPr marL="182563" indent="-182563" algn="l">
              <a:lnSpc>
                <a:spcPct val="120000"/>
              </a:lnSpc>
              <a:spcBef>
                <a:spcPts val="600"/>
              </a:spcBef>
              <a:buClr>
                <a:srgbClr val="FFA02F"/>
              </a:buClr>
              <a:buFont typeface="Wingdings" panose="05000000000000000000" pitchFamily="2" charset="2"/>
              <a:buChar char="§"/>
            </a:pPr>
            <a:r>
              <a:rPr lang="cs-CZ" altLang="cs-CZ" sz="2900" dirty="0">
                <a:solidFill>
                  <a:schemeClr val="tx1"/>
                </a:solidFill>
                <a:latin typeface="Trebuchet MS" panose="020B0603020202020204" pitchFamily="34" charset="0"/>
              </a:rPr>
              <a:t>zahrnuje soubor nástrojů, kterými se zabezpečuje finanční stránka hospodaření státu, kdy státní rozpočet soustřeďuje finanční zdroje na financování produkce veřejných statků, na tlumení negativních externalit, na sociálně motivovanou redistribuci důchodů </a:t>
            </a:r>
          </a:p>
          <a:p>
            <a:pPr marL="182563" indent="-182563" algn="l">
              <a:lnSpc>
                <a:spcPct val="120000"/>
              </a:lnSpc>
              <a:spcBef>
                <a:spcPts val="600"/>
              </a:spcBef>
              <a:buClr>
                <a:srgbClr val="FFA02F"/>
              </a:buClr>
              <a:buFont typeface="Wingdings" panose="05000000000000000000" pitchFamily="2" charset="2"/>
              <a:buChar char="§"/>
            </a:pPr>
            <a:r>
              <a:rPr lang="cs-CZ" altLang="cs-CZ" sz="2900" dirty="0">
                <a:solidFill>
                  <a:schemeClr val="tx1"/>
                </a:solidFill>
                <a:latin typeface="Trebuchet MS" panose="020B0603020202020204" pitchFamily="34" charset="0"/>
              </a:rPr>
              <a:t>v rámci rozpočtové politiky vláda preferuje alokační a redistribuční funkci </a:t>
            </a:r>
          </a:p>
          <a:p>
            <a:pPr marL="182563" indent="-182563" algn="l">
              <a:lnSpc>
                <a:spcPct val="120000"/>
              </a:lnSpc>
              <a:spcBef>
                <a:spcPts val="600"/>
              </a:spcBef>
              <a:buClr>
                <a:srgbClr val="FFA02F"/>
              </a:buClr>
              <a:buFont typeface="Wingdings" panose="05000000000000000000" pitchFamily="2" charset="2"/>
              <a:buChar char="§"/>
            </a:pPr>
            <a:r>
              <a:rPr lang="cs-CZ" altLang="cs-CZ" sz="2900" dirty="0">
                <a:solidFill>
                  <a:schemeClr val="tx1"/>
                </a:solidFill>
                <a:latin typeface="Trebuchet MS" panose="020B0603020202020204" pitchFamily="34" charset="0"/>
              </a:rPr>
              <a:t>Rozpočtovou politikou rozumíme činnosti, které se odehrávají v rámci veřejné rozpočtové soustavy. Je realizována státem a jeho orgány.</a:t>
            </a:r>
            <a:r>
              <a:rPr lang="cs-CZ" altLang="cs-CZ" sz="2900" dirty="0">
                <a:solidFill>
                  <a:schemeClr val="tx1"/>
                </a:solidFill>
                <a:latin typeface="Trebuchet MS" panose="020B0603020202020204" pitchFamily="34" charset="0"/>
                <a:cs typeface="Arial" charset="0"/>
              </a:rPr>
              <a:t> Je nástrojem hospodářské politiky v</a:t>
            </a:r>
            <a:r>
              <a:rPr lang="cs-CZ" altLang="cs-CZ" sz="2900" dirty="0">
                <a:solidFill>
                  <a:schemeClr val="tx1"/>
                </a:solidFill>
                <a:latin typeface="Trebuchet MS" panose="020B0603020202020204" pitchFamily="34" charset="0"/>
              </a:rPr>
              <a:t> </a:t>
            </a:r>
            <a:r>
              <a:rPr lang="cs-CZ" altLang="cs-CZ" sz="2900" dirty="0">
                <a:solidFill>
                  <a:schemeClr val="tx1"/>
                </a:solidFill>
                <a:latin typeface="Trebuchet MS" panose="020B0603020202020204" pitchFamily="34" charset="0"/>
                <a:cs typeface="Arial" charset="0"/>
              </a:rPr>
              <a:t>rukou vlády.</a:t>
            </a:r>
          </a:p>
          <a:p>
            <a:pPr marL="182563" indent="-182563" algn="l">
              <a:lnSpc>
                <a:spcPct val="120000"/>
              </a:lnSpc>
              <a:spcBef>
                <a:spcPts val="600"/>
              </a:spcBef>
              <a:buClr>
                <a:srgbClr val="FFA02F"/>
              </a:buClr>
              <a:buFont typeface="Wingdings" panose="05000000000000000000" pitchFamily="2" charset="2"/>
              <a:buChar char="§"/>
            </a:pPr>
            <a:r>
              <a:rPr lang="cs-CZ" altLang="cs-CZ" sz="2900" dirty="0">
                <a:solidFill>
                  <a:schemeClr val="tx1"/>
                </a:solidFill>
                <a:latin typeface="Trebuchet MS" panose="020B0603020202020204" pitchFamily="34" charset="0"/>
              </a:rPr>
              <a:t>Úkoly:</a:t>
            </a:r>
          </a:p>
          <a:p>
            <a:pPr marL="625475" lvl="1" indent="-269875" algn="l">
              <a:lnSpc>
                <a:spcPct val="120000"/>
              </a:lnSpc>
              <a:spcBef>
                <a:spcPts val="600"/>
              </a:spcBef>
              <a:buClr>
                <a:srgbClr val="FFA02F"/>
              </a:buClr>
              <a:buFont typeface="Wingdings" panose="05000000000000000000" pitchFamily="2" charset="2"/>
              <a:buChar char="ü"/>
            </a:pPr>
            <a:r>
              <a:rPr lang="cs-CZ" altLang="cs-CZ" sz="2700" dirty="0">
                <a:solidFill>
                  <a:schemeClr val="tx1"/>
                </a:solidFill>
                <a:latin typeface="Trebuchet MS" panose="020B0603020202020204" pitchFamily="34" charset="0"/>
              </a:rPr>
              <a:t>zajistit dostatek finančních zdrojů k financování veřejných výdajů</a:t>
            </a:r>
          </a:p>
          <a:p>
            <a:pPr marL="625475" lvl="1" indent="-269875" algn="l">
              <a:lnSpc>
                <a:spcPct val="120000"/>
              </a:lnSpc>
              <a:spcBef>
                <a:spcPts val="600"/>
              </a:spcBef>
              <a:buClr>
                <a:srgbClr val="FFA02F"/>
              </a:buClr>
              <a:buFont typeface="Wingdings" panose="05000000000000000000" pitchFamily="2" charset="2"/>
              <a:buChar char="ü"/>
            </a:pPr>
            <a:r>
              <a:rPr lang="cs-CZ" altLang="cs-CZ" sz="2700" dirty="0">
                <a:solidFill>
                  <a:schemeClr val="tx1"/>
                </a:solidFill>
                <a:latin typeface="Trebuchet MS" panose="020B0603020202020204" pitchFamily="34" charset="0"/>
              </a:rPr>
              <a:t>rozhodovat o prioritách, tj. na co mají být tyto prostředky použity</a:t>
            </a:r>
          </a:p>
          <a:p>
            <a:pPr marL="182563" indent="-182563" algn="l">
              <a:lnSpc>
                <a:spcPct val="120000"/>
              </a:lnSpc>
              <a:spcBef>
                <a:spcPts val="1800"/>
              </a:spcBef>
              <a:buClr>
                <a:srgbClr val="FFA02F"/>
              </a:buClr>
              <a:buFont typeface="Wingdings" panose="05000000000000000000" pitchFamily="2" charset="2"/>
              <a:buChar char="§"/>
            </a:pPr>
            <a:r>
              <a:rPr lang="cs-CZ" altLang="cs-CZ" sz="2900" b="1" dirty="0">
                <a:solidFill>
                  <a:schemeClr val="tx1"/>
                </a:solidFill>
                <a:effectLst>
                  <a:outerShdw blurRad="38100" dist="38100" dir="2700000" algn="tl">
                    <a:srgbClr val="000000">
                      <a:alpha val="43137"/>
                    </a:srgbClr>
                  </a:outerShdw>
                </a:effectLst>
                <a:latin typeface="Trebuchet MS" panose="020B0603020202020204" pitchFamily="34" charset="0"/>
              </a:rPr>
              <a:t>Závěr: Čím více úkolů stát zajišťuje, tím více zdrojů potřebuje a tím je složitější rozpočtová soustava i rozpočtová politika.</a:t>
            </a:r>
            <a:r>
              <a:rPr lang="cs-CZ" altLang="cs-CZ" sz="2900" b="1" dirty="0">
                <a:solidFill>
                  <a:schemeClr val="tx1"/>
                </a:solidFill>
                <a:effectLst>
                  <a:outerShdw blurRad="38100" dist="38100" dir="2700000" algn="tl">
                    <a:srgbClr val="000000">
                      <a:alpha val="43137"/>
                    </a:srgbClr>
                  </a:outerShdw>
                </a:effectLst>
                <a:latin typeface="Trebuchet MS" panose="020B0603020202020204" pitchFamily="34" charset="0"/>
                <a:cs typeface="Arial" charset="0"/>
              </a:rPr>
              <a:t>  Souvisí s veřejnou volbou.</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Rozpočtová politika</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14621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l">
              <a:spcBef>
                <a:spcPts val="600"/>
              </a:spcBef>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Lafferova křivka zakresluje závislost daňového výnosu na daňové sazbě</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Při nízkých daňových sazbách daňový výnos státu roste s růstem sazby, ale od určitého bodu (</a:t>
            </a:r>
            <a:r>
              <a:rPr lang="cs-CZ" altLang="cs-CZ" sz="1600" dirty="0" err="1">
                <a:solidFill>
                  <a:schemeClr val="tx1"/>
                </a:solidFill>
                <a:latin typeface="Trebuchet MS" panose="020B0603020202020204" pitchFamily="34" charset="0"/>
              </a:rPr>
              <a:t>Lafferův</a:t>
            </a:r>
            <a:r>
              <a:rPr lang="cs-CZ" altLang="cs-CZ" sz="1600" dirty="0">
                <a:solidFill>
                  <a:schemeClr val="tx1"/>
                </a:solidFill>
                <a:latin typeface="Trebuchet MS" panose="020B0603020202020204" pitchFamily="34" charset="0"/>
              </a:rPr>
              <a:t> bod) se rostoucí funkce mění v klesající.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Při příliš vysokých daňových sazbách jsou tedy jedinci odrazováni od práce a úspor, dávají přednost volnému času, spotřebě a také snaze o zdokonalení daňových úniků. Výsledkem je pokles důchodů i daňového výnosu pro stát.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Stát, může stejného daňového výnosu dosáhnout jak při vyšší daňové kvótě, tak při nižší daňové kvótě. </a:t>
            </a:r>
          </a:p>
          <a:p>
            <a:pPr algn="l">
              <a:spcBef>
                <a:spcPts val="0"/>
              </a:spcBef>
              <a:buClr>
                <a:srgbClr val="FFA02F"/>
              </a:buClr>
              <a:defRPr/>
            </a:pPr>
            <a:endParaRPr lang="cs-CZ" altLang="cs-CZ" sz="1500" dirty="0">
              <a:solidFill>
                <a:schemeClr val="tx1"/>
              </a:solidFill>
              <a:latin typeface="Trebuchet MS" panose="020B0603020202020204" pitchFamily="34" charset="0"/>
              <a:cs typeface="Times New Roman" pitchFamily="18"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Lafferova křivka</a:t>
            </a: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4267021"/>
            <a:ext cx="6632790" cy="3940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280485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l">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Lafferova křivka </a:t>
            </a:r>
            <a:r>
              <a:rPr lang="cs-CZ" altLang="cs-CZ" sz="1600" dirty="0">
                <a:solidFill>
                  <a:schemeClr val="tx1"/>
                </a:solidFill>
                <a:latin typeface="Trebuchet MS" panose="020B0603020202020204" pitchFamily="34" charset="0"/>
              </a:rPr>
              <a:t>(Arthur </a:t>
            </a:r>
            <a:r>
              <a:rPr lang="cs-CZ" altLang="cs-CZ" sz="1600" dirty="0" err="1">
                <a:solidFill>
                  <a:schemeClr val="tx1"/>
                </a:solidFill>
                <a:latin typeface="Trebuchet MS" panose="020B0603020202020204" pitchFamily="34" charset="0"/>
              </a:rPr>
              <a:t>Laffer</a:t>
            </a:r>
            <a:r>
              <a:rPr lang="cs-CZ" altLang="cs-CZ" sz="1600" dirty="0">
                <a:solidFill>
                  <a:schemeClr val="tx1"/>
                </a:solidFill>
                <a:latin typeface="Trebuchet MS" panose="020B0603020202020204" pitchFamily="34" charset="0"/>
              </a:rPr>
              <a:t>) sleduje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závislost daňového výnosu </a:t>
            </a:r>
            <a:r>
              <a:rPr lang="cs-CZ" altLang="cs-CZ" sz="1600" dirty="0">
                <a:solidFill>
                  <a:schemeClr val="tx1"/>
                </a:solidFill>
                <a:latin typeface="Trebuchet MS" panose="020B0603020202020204" pitchFamily="34" charset="0"/>
              </a:rPr>
              <a:t>do státního rozpočtu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na míře zdanění </a:t>
            </a:r>
            <a:r>
              <a:rPr lang="cs-CZ" altLang="cs-CZ" sz="1600" dirty="0">
                <a:solidFill>
                  <a:schemeClr val="tx1"/>
                </a:solidFill>
                <a:latin typeface="Trebuchet MS" panose="020B0603020202020204" pitchFamily="34" charset="0"/>
              </a:rPr>
              <a:t>(daňové sazbě).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Jde o makroekonomické vyjádření teorie strany nabídky. Na teoretickém modelu je ukázáno, že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maximální míra zdanění neznamená maximální příjem pro státní rozpočet</a:t>
            </a:r>
            <a:r>
              <a:rPr lang="cs-CZ" altLang="cs-CZ" sz="1600" dirty="0">
                <a:solidFill>
                  <a:schemeClr val="tx1"/>
                </a:solidFill>
                <a:latin typeface="Trebuchet MS" panose="020B0603020202020204" pitchFamily="34" charset="0"/>
              </a:rPr>
              <a:t>. Při krajních sazbách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(0 % a 100 %) nebude mít státní rozpočet žádné příjmy.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Obecně platí, že když se daňová sazba zvyšuje, celkové příjmy rostou.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V určitém bodě však dochází k útlumu pracovní aktivity, stagnuje nebo klesá rozpočtový příjem, protože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při vysokých daňových sazbách jsou jedinci odrazováni od práce a úspor</a:t>
            </a:r>
            <a:r>
              <a:rPr lang="cs-CZ" altLang="cs-CZ" sz="1600" dirty="0">
                <a:solidFill>
                  <a:schemeClr val="tx1"/>
                </a:solidFill>
                <a:latin typeface="Trebuchet MS" panose="020B0603020202020204" pitchFamily="34" charset="0"/>
              </a:rPr>
              <a:t> a dávají přednost volnému času a spotřebě a též snaze po zdokonalení daňových úniků. </a:t>
            </a:r>
          </a:p>
          <a:p>
            <a:pPr marL="182563" indent="-182563" algn="l">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Maximální příjmy přináší sazba 50 % </a:t>
            </a:r>
            <a:r>
              <a:rPr lang="cs-CZ" altLang="cs-CZ" sz="1600" dirty="0">
                <a:solidFill>
                  <a:schemeClr val="tx1"/>
                </a:solidFill>
                <a:latin typeface="Trebuchet MS" panose="020B0603020202020204" pitchFamily="34" charset="0"/>
              </a:rPr>
              <a:t>(bod M), při snížení daňové sazby z bodu A do bodu B by mohly příjmy růst, i kdyby klesaly daňové sazby.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Při nízkých daňových sazbách roste daňový výnos s růstem daňové sazby, ale od určitého bodu (</a:t>
            </a:r>
            <a:r>
              <a:rPr lang="cs-CZ" altLang="cs-CZ" sz="1600" b="1" dirty="0" err="1">
                <a:solidFill>
                  <a:schemeClr val="tx1"/>
                </a:solidFill>
                <a:effectLst>
                  <a:outerShdw blurRad="38100" dist="38100" dir="2700000" algn="tl">
                    <a:srgbClr val="000000">
                      <a:alpha val="43137"/>
                    </a:srgbClr>
                  </a:outerShdw>
                </a:effectLst>
                <a:latin typeface="Trebuchet MS" panose="020B0603020202020204" pitchFamily="34" charset="0"/>
              </a:rPr>
              <a:t>Lafferův</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 bod</a:t>
            </a:r>
            <a:r>
              <a:rPr lang="cs-CZ" altLang="cs-CZ" sz="1600" dirty="0">
                <a:solidFill>
                  <a:schemeClr val="tx1"/>
                </a:solidFill>
                <a:latin typeface="Trebuchet MS" panose="020B0603020202020204" pitchFamily="34" charset="0"/>
              </a:rPr>
              <a:t>) se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rostoucí funkce mění v klesající</a:t>
            </a:r>
            <a:r>
              <a:rPr lang="cs-CZ" altLang="cs-CZ" sz="1600" dirty="0">
                <a:solidFill>
                  <a:schemeClr val="tx1"/>
                </a:solidFill>
                <a:latin typeface="Trebuchet MS" panose="020B0603020202020204" pitchFamily="34" charset="0"/>
              </a:rPr>
              <a:t>.</a:t>
            </a:r>
          </a:p>
          <a:p>
            <a:pPr algn="l">
              <a:spcBef>
                <a:spcPts val="0"/>
              </a:spcBef>
              <a:buClr>
                <a:srgbClr val="FFA02F"/>
              </a:buClr>
              <a:defRPr/>
            </a:pPr>
            <a:endParaRPr lang="cs-CZ" altLang="cs-CZ" sz="1500" dirty="0">
              <a:solidFill>
                <a:schemeClr val="tx1"/>
              </a:solidFill>
              <a:latin typeface="Trebuchet MS" panose="020B0603020202020204" pitchFamily="34" charset="0"/>
              <a:cs typeface="Times New Roman" pitchFamily="18"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Lafferova křivka</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897975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just">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cs typeface="Times New Roman" pitchFamily="18" charset="0"/>
              </a:rPr>
              <a:t>globální progresivitou rozumíme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progresivitu v celém rozsahu zdanitelných důchodů </a:t>
            </a:r>
            <a:r>
              <a:rPr lang="cs-CZ" altLang="cs-CZ" sz="1600" dirty="0">
                <a:solidFill>
                  <a:schemeClr val="tx1"/>
                </a:solidFill>
                <a:latin typeface="Trebuchet MS" panose="020B0603020202020204" pitchFamily="34" charset="0"/>
                <a:cs typeface="Times New Roman" pitchFamily="18" charset="0"/>
              </a:rPr>
              <a:t>(vyjádřenou jedním ukazatelem);</a:t>
            </a:r>
          </a:p>
          <a:p>
            <a:pPr marL="182563" indent="-182563" algn="just">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cs typeface="Times New Roman" pitchFamily="18" charset="0"/>
              </a:rPr>
              <a:t>stupeň globální progrese je měřen změnou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průběhu Lorenzovy křivky </a:t>
            </a:r>
            <a:r>
              <a:rPr lang="cs-CZ" altLang="cs-CZ" sz="1600" dirty="0">
                <a:solidFill>
                  <a:schemeClr val="tx1"/>
                </a:solidFill>
                <a:latin typeface="Trebuchet MS" panose="020B0603020202020204" pitchFamily="34" charset="0"/>
                <a:cs typeface="Times New Roman" pitchFamily="18" charset="0"/>
              </a:rPr>
              <a:t>„před zdaněním“ a „po zdanění“;</a:t>
            </a: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Lorenzova křivka znázorňuje </a:t>
            </a:r>
            <a:r>
              <a:rPr lang="cs-CZ" altLang="cs-CZ" sz="1600" dirty="0">
                <a:solidFill>
                  <a:schemeClr val="tx1"/>
                </a:solidFill>
                <a:latin typeface="Trebuchet MS" panose="020B0603020202020204" pitchFamily="34" charset="0"/>
                <a:cs typeface="Times New Roman" pitchFamily="18" charset="0"/>
              </a:rPr>
              <a:t>kumulativní podíl obyvatelstva (na vodorovné ose) a kumulativní podíl získaného důchodu na svislé ose;</a:t>
            </a:r>
          </a:p>
          <a:p>
            <a:pPr marL="182563" indent="-182563" algn="just">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cs typeface="Times New Roman" pitchFamily="18" charset="0"/>
              </a:rPr>
              <a:t>na vodorovné ose jsou skupiny obyvatelstva seřazené podle důchodů od nejnižších po nejvyšší (obyvatelstvo se tak zpravidla metodicky rozděluje do 10 stejně početných skupin, od  nejnižší úrovně důchodů po nejvyšší úroveň důchodů); na svislé ose jsou kumulativní hodnoty důchodů pro jednotlivé kvantity obyvatel (v %);</a:t>
            </a:r>
          </a:p>
          <a:p>
            <a:pPr algn="l">
              <a:spcBef>
                <a:spcPts val="0"/>
              </a:spcBef>
              <a:buClr>
                <a:srgbClr val="FFA02F"/>
              </a:buClr>
              <a:defRPr/>
            </a:pPr>
            <a:endParaRPr lang="cs-CZ" altLang="cs-CZ" sz="1500" dirty="0">
              <a:solidFill>
                <a:schemeClr val="tx1"/>
              </a:solidFill>
              <a:latin typeface="Trebuchet MS" panose="020B0603020202020204" pitchFamily="34" charset="0"/>
              <a:cs typeface="Times New Roman" pitchFamily="18"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Lorenzova křivka</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6134274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Lorenzova křivka</a:t>
            </a:r>
          </a:p>
        </p:txBody>
      </p:sp>
      <p:pic>
        <p:nvPicPr>
          <p:cNvPr id="8" name="Picture 5" descr="Lorenz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986" y="2852936"/>
            <a:ext cx="3917045" cy="2797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Zástupný symbol pro obsah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572000" y="2060848"/>
            <a:ext cx="4032250" cy="39751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4069637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Giniho koeficient je ukazatelem používaným pro měření daňové progresivity</a:t>
            </a:r>
            <a:r>
              <a:rPr lang="cs-CZ" altLang="cs-CZ" sz="1600" dirty="0">
                <a:solidFill>
                  <a:schemeClr val="tx1"/>
                </a:solidFill>
                <a:latin typeface="Trebuchet MS" panose="020B0603020202020204" pitchFamily="34" charset="0"/>
                <a:cs typeface="Times New Roman" pitchFamily="18" charset="0"/>
              </a:rPr>
              <a:t>, resp. </a:t>
            </a:r>
            <a:r>
              <a:rPr lang="cs-CZ" altLang="cs-CZ" sz="1600" dirty="0" err="1">
                <a:solidFill>
                  <a:schemeClr val="tx1"/>
                </a:solidFill>
                <a:latin typeface="Trebuchet MS" panose="020B0603020202020204" pitchFamily="34" charset="0"/>
                <a:cs typeface="Times New Roman" pitchFamily="18" charset="0"/>
              </a:rPr>
              <a:t>regresivity</a:t>
            </a:r>
            <a:r>
              <a:rPr lang="cs-CZ" altLang="cs-CZ" sz="1600" dirty="0">
                <a:solidFill>
                  <a:schemeClr val="tx1"/>
                </a:solidFill>
                <a:latin typeface="Trebuchet MS" panose="020B0603020202020204" pitchFamily="34" charset="0"/>
                <a:cs typeface="Times New Roman" pitchFamily="18" charset="0"/>
              </a:rPr>
              <a:t>;</a:t>
            </a:r>
          </a:p>
          <a:p>
            <a:pPr marL="182563" indent="-182563"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Times New Roman" pitchFamily="18" charset="0"/>
              </a:rPr>
              <a:t>je považován za vhodnou míru nerovnoměrnosti rozdělení důchodů</a:t>
            </a:r>
            <a:r>
              <a:rPr lang="cs-CZ" altLang="cs-CZ" sz="1600" dirty="0">
                <a:solidFill>
                  <a:schemeClr val="tx1"/>
                </a:solidFill>
                <a:latin typeface="Trebuchet MS" panose="020B0603020202020204" pitchFamily="34" charset="0"/>
                <a:cs typeface="Times New Roman" pitchFamily="18" charset="0"/>
              </a:rPr>
              <a:t>, zejména v případě, kdy pro daný celkový důchod vede přesun jednotky důchodu od bohatého k chudému jedinci vždy k poklesu indexu a naopak.</a:t>
            </a:r>
          </a:p>
          <a:p>
            <a:pPr marL="182563" indent="-182563" algn="just">
              <a:spcBef>
                <a:spcPts val="600"/>
              </a:spcBef>
              <a:buClr>
                <a:srgbClr val="FFA02F"/>
              </a:buClr>
              <a:buFont typeface="Wingdings" panose="05000000000000000000" pitchFamily="2" charset="2"/>
              <a:buChar char="§"/>
            </a:pPr>
            <a:r>
              <a:rPr lang="cs-CZ" sz="1600" dirty="0">
                <a:solidFill>
                  <a:schemeClr val="tx1"/>
                </a:solidFill>
                <a:latin typeface="Trebuchet MS" panose="020B0603020202020204" pitchFamily="34" charset="0"/>
              </a:rPr>
              <a:t>Giniho koeficient se pohybuje v intervalu O až 1 (v rozvinutých evropských zemích 0,24-0,36, v USA 0,46, v rozvojových zemích 0,3-0,7)</a:t>
            </a:r>
            <a:endParaRPr lang="cs-CZ" altLang="cs-CZ" sz="1600" dirty="0">
              <a:solidFill>
                <a:schemeClr val="tx1"/>
              </a:solidFill>
              <a:latin typeface="Trebuchet MS" panose="020B0603020202020204" pitchFamily="34" charset="0"/>
              <a:cs typeface="Times New Roman" pitchFamily="18" charset="0"/>
            </a:endParaRPr>
          </a:p>
          <a:p>
            <a:pPr algn="l">
              <a:spcBef>
                <a:spcPts val="0"/>
              </a:spcBef>
              <a:buClr>
                <a:srgbClr val="FFA02F"/>
              </a:buClr>
              <a:defRPr/>
            </a:pPr>
            <a:endParaRPr lang="cs-CZ" altLang="cs-CZ" sz="1500" dirty="0">
              <a:solidFill>
                <a:schemeClr val="tx1"/>
              </a:solidFill>
              <a:latin typeface="Trebuchet MS" panose="020B0603020202020204" pitchFamily="34" charset="0"/>
              <a:cs typeface="Times New Roman" pitchFamily="18"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Lorenzova křivka – Giniho koeficient</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59" y="3933056"/>
            <a:ext cx="4679751" cy="2557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7298390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algn="l">
              <a:spcBef>
                <a:spcPts val="600"/>
              </a:spcBef>
            </a:pPr>
            <a:r>
              <a:rPr lang="cs-CZ" altLang="cs-CZ" sz="1600" dirty="0">
                <a:solidFill>
                  <a:schemeClr val="tx1"/>
                </a:solidFill>
                <a:latin typeface="Trebuchet MS" panose="020B0603020202020204" pitchFamily="34" charset="0"/>
              </a:rPr>
              <a:t>Daně znamenají transfer peněžních prostředků od jedinců a firem do veřejných rozpočtů, neobejde se bez </a:t>
            </a:r>
            <a:r>
              <a:rPr lang="cs-CZ" altLang="cs-CZ" sz="1600" u="sng" dirty="0">
                <a:solidFill>
                  <a:schemeClr val="tx1"/>
                </a:solidFill>
                <a:latin typeface="Trebuchet MS" panose="020B0603020202020204" pitchFamily="34" charset="0"/>
              </a:rPr>
              <a:t>dodatečných nákladů</a:t>
            </a:r>
            <a:r>
              <a:rPr lang="cs-CZ" altLang="cs-CZ" sz="1600" dirty="0">
                <a:solidFill>
                  <a:schemeClr val="tx1"/>
                </a:solidFill>
                <a:latin typeface="Trebuchet MS" panose="020B0603020202020204" pitchFamily="34" charset="0"/>
              </a:rPr>
              <a:t>. Ty snižují celkový efekt ekonomiky, resp. vyvolávají neefektivnost. </a:t>
            </a:r>
          </a:p>
          <a:p>
            <a:pPr algn="l">
              <a:spcBef>
                <a:spcPts val="600"/>
              </a:spcBef>
            </a:pPr>
            <a:r>
              <a:rPr lang="cs-CZ" altLang="cs-CZ" sz="1600" dirty="0">
                <a:solidFill>
                  <a:schemeClr val="tx1"/>
                </a:solidFill>
                <a:latin typeface="Trebuchet MS" panose="020B0603020202020204" pitchFamily="34" charset="0"/>
              </a:rPr>
              <a:t>Cílem daňových systémů je především snížit neefektivnost na nejnižší možnou míru.</a:t>
            </a:r>
          </a:p>
          <a:p>
            <a:pPr algn="l">
              <a:spcBef>
                <a:spcPts val="600"/>
              </a:spcBef>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Daňová teorie rozlišuje dva druhy daňových nákladů:</a:t>
            </a:r>
          </a:p>
          <a:p>
            <a:pPr algn="just">
              <a:spcBef>
                <a:spcPts val="600"/>
              </a:spcBef>
              <a:buFont typeface="Candara" pitchFamily="34" charset="0"/>
              <a:buAutoNum type="arabicParen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 administrativní náklady přímé a nepřímé</a:t>
            </a:r>
          </a:p>
          <a:p>
            <a:pPr marL="285750" indent="-285750"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Přímé jsou náklady spojené s daněmi na straně veřejného sektoru</a:t>
            </a:r>
          </a:p>
          <a:p>
            <a:pPr marL="269875" algn="just">
              <a:spcBef>
                <a:spcPts val="600"/>
              </a:spcBef>
            </a:pPr>
            <a:r>
              <a:rPr lang="cs-CZ" altLang="cs-CZ" sz="1600" i="1" dirty="0">
                <a:solidFill>
                  <a:schemeClr val="tx1"/>
                </a:solidFill>
                <a:latin typeface="Trebuchet MS" panose="020B0603020202020204" pitchFamily="34" charset="0"/>
              </a:rPr>
              <a:t>všechny náklady státní správy na organizaci daňového systému, na evidenci daňových poplatníků, výběr daní, kontrolu v této oblasti atd. Tvoří řádově 1% z vybraných daní.</a:t>
            </a:r>
          </a:p>
          <a:p>
            <a:pPr marL="285750" indent="-285750" algn="just">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Nepřímé administrativní náklady nese soukromý sektor </a:t>
            </a:r>
          </a:p>
          <a:p>
            <a:pPr marL="269875" algn="just">
              <a:spcBef>
                <a:spcPts val="600"/>
              </a:spcBef>
            </a:pPr>
            <a:r>
              <a:rPr lang="cs-CZ" altLang="cs-CZ" sz="1600" i="1" dirty="0">
                <a:solidFill>
                  <a:schemeClr val="tx1"/>
                </a:solidFill>
                <a:latin typeface="Trebuchet MS" panose="020B0603020202020204" pitchFamily="34" charset="0"/>
              </a:rPr>
              <a:t>čas a peníze jedinců a firem vydané na seznámení se s daňovými zákony, na vyplnění daňových přiznání, peníze zaplacené daňovým poradcům a právníkům a řada dalších nákladů s tím spojených, včetně nákladů na účetní evidenci. Obtížně vyčíslitelné (v USA 7 % vybraných daní) - v ČR povinná součást předkládací zprávy ke všem novým zákonům.</a:t>
            </a:r>
          </a:p>
          <a:p>
            <a:pPr algn="l">
              <a:spcBef>
                <a:spcPts val="0"/>
              </a:spcBef>
              <a:buClr>
                <a:srgbClr val="FFA02F"/>
              </a:buClr>
              <a:defRPr/>
            </a:pPr>
            <a:endParaRPr lang="cs-CZ" altLang="cs-CZ" sz="1500" dirty="0">
              <a:solidFill>
                <a:schemeClr val="tx1"/>
              </a:solidFill>
              <a:latin typeface="Trebuchet MS" panose="020B0603020202020204" pitchFamily="34" charset="0"/>
              <a:cs typeface="Times New Roman" pitchFamily="18"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Efektivnost a faktory snižující efektivnost</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9740260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342900" indent="-342900" algn="just">
              <a:spcBef>
                <a:spcPts val="600"/>
              </a:spcBef>
              <a:buFont typeface="+mj-lt"/>
              <a:buAutoNum type="arabicParenR" startAt="2"/>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nadměrné břemeno daně (=ztráta mrtvé váhy)</a:t>
            </a:r>
          </a:p>
          <a:p>
            <a:pPr marL="285750" indent="-285750" algn="l">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Kromě administrativních nákladů nese společnost ještě jiný,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skrytější druh nákladů</a:t>
            </a:r>
            <a:r>
              <a:rPr lang="cs-CZ" altLang="cs-CZ" sz="1600" dirty="0">
                <a:solidFill>
                  <a:schemeClr val="tx1"/>
                </a:solidFill>
                <a:latin typeface="Trebuchet MS" panose="020B0603020202020204" pitchFamily="34" charset="0"/>
              </a:rPr>
              <a:t>, snižujících efektivnost ekonomiky. Jsou to náklady na distorze (=zkreslení), jež vyvolává téměř každá daň. </a:t>
            </a:r>
          </a:p>
          <a:p>
            <a:pPr marL="285750" indent="-285750" algn="l">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Zavedení nové daně způsobuje změny v relativních cenách, v relativních výnosech a užitcích. Ztráta užitku není nikomu prospěšná; ani státu, jenž daň zavedl. Proto se ztráta takového druhu nazývá absolutní neboli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ztráta mrtvé váhy, </a:t>
            </a:r>
            <a:r>
              <a:rPr lang="cs-CZ" altLang="cs-CZ" sz="1600" dirty="0">
                <a:solidFill>
                  <a:schemeClr val="tx1"/>
                </a:solidFill>
                <a:latin typeface="Trebuchet MS" panose="020B0603020202020204" pitchFamily="34" charset="0"/>
              </a:rPr>
              <a:t>nebo též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nadměrné daňové břemeno</a:t>
            </a:r>
            <a:r>
              <a:rPr lang="cs-CZ" altLang="cs-CZ" sz="1600" b="1" dirty="0">
                <a:solidFill>
                  <a:schemeClr val="tx1"/>
                </a:solidFill>
                <a:latin typeface="Trebuchet MS" panose="020B0603020202020204" pitchFamily="34" charset="0"/>
              </a:rPr>
              <a:t>.</a:t>
            </a:r>
            <a:r>
              <a:rPr lang="cs-CZ" altLang="cs-CZ" sz="1600" dirty="0">
                <a:solidFill>
                  <a:schemeClr val="tx1"/>
                </a:solidFill>
                <a:latin typeface="Trebuchet MS" panose="020B0603020202020204" pitchFamily="34" charset="0"/>
              </a:rPr>
              <a:t> </a:t>
            </a:r>
          </a:p>
          <a:p>
            <a:pPr marL="285750" indent="-285750" algn="l">
              <a:buClr>
                <a:srgbClr val="FFA02F"/>
              </a:buClr>
              <a:buFont typeface="Wingdings" panose="05000000000000000000" pitchFamily="2" charset="2"/>
              <a:buChar char="§"/>
              <a:defRPr/>
            </a:pPr>
            <a:r>
              <a:rPr lang="cs-CZ" altLang="cs-CZ" sz="1600" dirty="0">
                <a:solidFill>
                  <a:schemeClr val="tx1"/>
                </a:solidFill>
                <a:latin typeface="Trebuchet MS" panose="020B0603020202020204" pitchFamily="34" charset="0"/>
              </a:rPr>
              <a:t>Např. daň spotřební zvyšuje cenu zdaněného zboží a snižuje jeho čistý výnos z výroby, daň z mezd zvyšuje cenu práce a snižuje čistou mzdu, daň ze zisku snižuje čistý výnos z podnikání.</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Efektivnost a faktory snižující efektivnost</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9085689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Efektivnost a faktory snižující efektivnost</a:t>
            </a:r>
          </a:p>
        </p:txBody>
      </p:sp>
      <p:sp>
        <p:nvSpPr>
          <p:cNvPr id="8" name="Zástupný symbol pro obsah 8"/>
          <p:cNvSpPr txBox="1">
            <a:spLocks/>
          </p:cNvSpPr>
          <p:nvPr/>
        </p:nvSpPr>
        <p:spPr>
          <a:xfrm>
            <a:off x="3923928" y="1844824"/>
            <a:ext cx="5076825" cy="5112984"/>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2" pitchFamily="18" charset="2"/>
              <a:buNone/>
            </a:pPr>
            <a:r>
              <a:rPr lang="cs-CZ" altLang="cs-CZ" sz="1600" b="1" u="sng" dirty="0">
                <a:effectLst>
                  <a:outerShdw blurRad="38100" dist="38100" dir="2700000" algn="tl">
                    <a:srgbClr val="000000">
                      <a:alpha val="43137"/>
                    </a:srgbClr>
                  </a:outerShdw>
                </a:effectLst>
                <a:latin typeface="Trebuchet MS" panose="020B0603020202020204" pitchFamily="34" charset="0"/>
              </a:rPr>
              <a:t>1. Rovnovážné množství a cena před zdaněním</a:t>
            </a:r>
          </a:p>
          <a:p>
            <a:pPr marL="0" indent="0">
              <a:buFont typeface="Wingdings 2" pitchFamily="18" charset="2"/>
              <a:buNone/>
            </a:pPr>
            <a:r>
              <a:rPr lang="cs-CZ" altLang="cs-CZ" sz="1600" b="1" dirty="0">
                <a:effectLst>
                  <a:outerShdw blurRad="38100" dist="38100" dir="2700000" algn="tl">
                    <a:srgbClr val="000000">
                      <a:alpha val="43137"/>
                    </a:srgbClr>
                  </a:outerShdw>
                </a:effectLst>
                <a:latin typeface="Trebuchet MS" panose="020B0603020202020204" pitchFamily="34" charset="0"/>
              </a:rPr>
              <a:t>S</a:t>
            </a:r>
            <a:r>
              <a:rPr lang="cs-CZ" altLang="cs-CZ" sz="1600" b="1" baseline="-25000" dirty="0">
                <a:effectLst>
                  <a:outerShdw blurRad="38100" dist="38100" dir="2700000" algn="tl">
                    <a:srgbClr val="000000">
                      <a:alpha val="43137"/>
                    </a:srgbClr>
                  </a:outerShdw>
                </a:effectLst>
                <a:latin typeface="Trebuchet MS" panose="020B0603020202020204" pitchFamily="34" charset="0"/>
              </a:rPr>
              <a:t>0</a:t>
            </a:r>
            <a:r>
              <a:rPr lang="cs-CZ" altLang="cs-CZ" sz="1600" b="1" baseline="-25000" dirty="0">
                <a:latin typeface="Trebuchet MS" panose="020B0603020202020204" pitchFamily="34" charset="0"/>
              </a:rPr>
              <a:t> </a:t>
            </a:r>
            <a:r>
              <a:rPr lang="cs-CZ" altLang="cs-CZ" sz="1600" dirty="0">
                <a:latin typeface="Trebuchet MS" panose="020B0603020202020204" pitchFamily="34" charset="0"/>
              </a:rPr>
              <a:t>křivka nabídky (mezní náklady prodávajícího)</a:t>
            </a:r>
          </a:p>
          <a:p>
            <a:pPr marL="0" indent="0">
              <a:buFont typeface="Wingdings 2" pitchFamily="18" charset="2"/>
              <a:buNone/>
            </a:pPr>
            <a:r>
              <a:rPr lang="cs-CZ" altLang="cs-CZ" sz="1600" b="1" dirty="0">
                <a:effectLst>
                  <a:outerShdw blurRad="38100" dist="38100" dir="2700000" algn="tl">
                    <a:srgbClr val="000000">
                      <a:alpha val="43137"/>
                    </a:srgbClr>
                  </a:outerShdw>
                </a:effectLst>
                <a:latin typeface="Trebuchet MS" panose="020B0603020202020204" pitchFamily="34" charset="0"/>
              </a:rPr>
              <a:t>D</a:t>
            </a:r>
            <a:r>
              <a:rPr lang="cs-CZ" altLang="cs-CZ" sz="1600" dirty="0">
                <a:latin typeface="Trebuchet MS" panose="020B0603020202020204" pitchFamily="34" charset="0"/>
              </a:rPr>
              <a:t> křivka poptávky (mezní užitek pro kupujícího)</a:t>
            </a:r>
          </a:p>
          <a:p>
            <a:pPr marL="0" indent="0">
              <a:buFont typeface="Wingdings 2" pitchFamily="18" charset="2"/>
              <a:buNone/>
            </a:pPr>
            <a:r>
              <a:rPr lang="cs-CZ" altLang="cs-CZ" sz="1600" b="1" dirty="0">
                <a:effectLst>
                  <a:outerShdw blurRad="38100" dist="38100" dir="2700000" algn="tl">
                    <a:srgbClr val="000000">
                      <a:alpha val="43137"/>
                    </a:srgbClr>
                  </a:outerShdw>
                </a:effectLst>
                <a:latin typeface="Trebuchet MS" panose="020B0603020202020204" pitchFamily="34" charset="0"/>
              </a:rPr>
              <a:t>E</a:t>
            </a:r>
            <a:r>
              <a:rPr lang="cs-CZ" altLang="cs-CZ" sz="1600" b="1" baseline="-25000" dirty="0">
                <a:effectLst>
                  <a:outerShdw blurRad="38100" dist="38100" dir="2700000" algn="tl">
                    <a:srgbClr val="000000">
                      <a:alpha val="43137"/>
                    </a:srgbClr>
                  </a:outerShdw>
                </a:effectLst>
                <a:latin typeface="Trebuchet MS" panose="020B0603020202020204" pitchFamily="34" charset="0"/>
              </a:rPr>
              <a:t>0</a:t>
            </a:r>
            <a:r>
              <a:rPr lang="cs-CZ" altLang="cs-CZ" sz="1600" baseline="-25000" dirty="0">
                <a:effectLst>
                  <a:outerShdw blurRad="38100" dist="38100" dir="2700000" algn="tl">
                    <a:srgbClr val="000000">
                      <a:alpha val="43137"/>
                    </a:srgbClr>
                  </a:outerShdw>
                </a:effectLst>
                <a:latin typeface="Trebuchet MS" panose="020B0603020202020204" pitchFamily="34" charset="0"/>
              </a:rPr>
              <a:t> </a:t>
            </a:r>
            <a:r>
              <a:rPr lang="cs-CZ" altLang="cs-CZ" sz="1600" dirty="0">
                <a:latin typeface="Trebuchet MS" panose="020B0603020202020204" pitchFamily="34" charset="0"/>
              </a:rPr>
              <a:t>bod rovnováhy (průnik S</a:t>
            </a:r>
            <a:r>
              <a:rPr lang="cs-CZ" altLang="cs-CZ" sz="1600" baseline="-25000" dirty="0">
                <a:latin typeface="Trebuchet MS" panose="020B0603020202020204" pitchFamily="34" charset="0"/>
              </a:rPr>
              <a:t>0 </a:t>
            </a:r>
            <a:r>
              <a:rPr lang="cs-CZ" altLang="cs-CZ" sz="1600" dirty="0">
                <a:latin typeface="Trebuchet MS" panose="020B0603020202020204" pitchFamily="34" charset="0"/>
              </a:rPr>
              <a:t>a D), tj. mezní náklady prodávajícího = mezní užitek pro kupujícího.</a:t>
            </a:r>
          </a:p>
          <a:p>
            <a:pPr marL="0" indent="0">
              <a:buFont typeface="Wingdings 2" pitchFamily="18" charset="2"/>
              <a:buNone/>
            </a:pPr>
            <a:r>
              <a:rPr lang="cs-CZ" altLang="cs-CZ" sz="1600" dirty="0">
                <a:latin typeface="Trebuchet MS" panose="020B0603020202020204" pitchFamily="34" charset="0"/>
              </a:rPr>
              <a:t>Před zdaněním se prodává </a:t>
            </a:r>
            <a:r>
              <a:rPr lang="cs-CZ" altLang="cs-CZ" sz="1600" b="1" dirty="0">
                <a:effectLst>
                  <a:outerShdw blurRad="38100" dist="38100" dir="2700000" algn="tl">
                    <a:srgbClr val="000000">
                      <a:alpha val="43137"/>
                    </a:srgbClr>
                  </a:outerShdw>
                </a:effectLst>
                <a:latin typeface="Trebuchet MS" panose="020B0603020202020204" pitchFamily="34" charset="0"/>
              </a:rPr>
              <a:t>Q</a:t>
            </a:r>
            <a:r>
              <a:rPr lang="cs-CZ" altLang="cs-CZ" sz="1600" b="1" baseline="-25000" dirty="0">
                <a:effectLst>
                  <a:outerShdw blurRad="38100" dist="38100" dir="2700000" algn="tl">
                    <a:srgbClr val="000000">
                      <a:alpha val="43137"/>
                    </a:srgbClr>
                  </a:outerShdw>
                </a:effectLst>
                <a:latin typeface="Trebuchet MS" panose="020B0603020202020204" pitchFamily="34" charset="0"/>
              </a:rPr>
              <a:t>0</a:t>
            </a:r>
            <a:r>
              <a:rPr lang="cs-CZ" altLang="cs-CZ" sz="1600" dirty="0">
                <a:latin typeface="Trebuchet MS" panose="020B0603020202020204" pitchFamily="34" charset="0"/>
              </a:rPr>
              <a:t> zboží za </a:t>
            </a:r>
            <a:r>
              <a:rPr lang="cs-CZ" altLang="cs-CZ" sz="1600" b="1" dirty="0">
                <a:effectLst>
                  <a:outerShdw blurRad="38100" dist="38100" dir="2700000" algn="tl">
                    <a:srgbClr val="000000">
                      <a:alpha val="43137"/>
                    </a:srgbClr>
                  </a:outerShdw>
                </a:effectLst>
                <a:latin typeface="Trebuchet MS" panose="020B0603020202020204" pitchFamily="34" charset="0"/>
              </a:rPr>
              <a:t>p</a:t>
            </a:r>
            <a:r>
              <a:rPr lang="cs-CZ" altLang="cs-CZ" sz="1600" b="1" baseline="-25000" dirty="0">
                <a:effectLst>
                  <a:outerShdw blurRad="38100" dist="38100" dir="2700000" algn="tl">
                    <a:srgbClr val="000000">
                      <a:alpha val="43137"/>
                    </a:srgbClr>
                  </a:outerShdw>
                </a:effectLst>
                <a:latin typeface="Trebuchet MS" panose="020B0603020202020204" pitchFamily="34" charset="0"/>
              </a:rPr>
              <a:t>0</a:t>
            </a:r>
            <a:r>
              <a:rPr lang="cs-CZ" altLang="cs-CZ" sz="1600" dirty="0">
                <a:latin typeface="Trebuchet MS" panose="020B0603020202020204" pitchFamily="34" charset="0"/>
              </a:rPr>
              <a:t> cenu – vše nalevo od Q</a:t>
            </a:r>
            <a:r>
              <a:rPr lang="cs-CZ" altLang="cs-CZ" sz="1600" baseline="-25000" dirty="0">
                <a:latin typeface="Trebuchet MS" panose="020B0603020202020204" pitchFamily="34" charset="0"/>
              </a:rPr>
              <a:t>0</a:t>
            </a:r>
            <a:r>
              <a:rPr lang="cs-CZ" altLang="cs-CZ" sz="1600" dirty="0">
                <a:latin typeface="Trebuchet MS" panose="020B0603020202020204" pitchFamily="34" charset="0"/>
              </a:rPr>
              <a:t>  přináší prodávajícím i kupujícím užitek, tzv. </a:t>
            </a:r>
            <a:r>
              <a:rPr lang="cs-CZ" altLang="cs-CZ" sz="1600" u="sng" dirty="0">
                <a:latin typeface="Trebuchet MS" panose="020B0603020202020204" pitchFamily="34" charset="0"/>
              </a:rPr>
              <a:t>přebytek výrobce (p0E0S0) a přebytek spotřebitele (p0E0D)</a:t>
            </a:r>
            <a:r>
              <a:rPr lang="cs-CZ" altLang="cs-CZ" sz="1600" b="1" dirty="0">
                <a:latin typeface="Trebuchet MS" panose="020B0603020202020204" pitchFamily="34" charset="0"/>
              </a:rPr>
              <a:t>. </a:t>
            </a:r>
          </a:p>
          <a:p>
            <a:pPr marL="0" indent="0">
              <a:buFont typeface="Wingdings 2" pitchFamily="18" charset="2"/>
              <a:buNone/>
            </a:pPr>
            <a:r>
              <a:rPr lang="cs-CZ" altLang="cs-CZ" sz="1600" b="1" u="sng" dirty="0">
                <a:effectLst>
                  <a:outerShdw blurRad="38100" dist="38100" dir="2700000" algn="tl">
                    <a:srgbClr val="000000">
                      <a:alpha val="43137"/>
                    </a:srgbClr>
                  </a:outerShdw>
                </a:effectLst>
                <a:latin typeface="Trebuchet MS" panose="020B0603020202020204" pitchFamily="34" charset="0"/>
              </a:rPr>
              <a:t>2. Rovnovážné množství a cena po zdanění</a:t>
            </a:r>
          </a:p>
          <a:p>
            <a:pPr marL="0" indent="0">
              <a:buFont typeface="Wingdings 2" pitchFamily="18" charset="2"/>
              <a:buNone/>
            </a:pPr>
            <a:r>
              <a:rPr lang="cs-CZ" altLang="cs-CZ" sz="1600" b="1" dirty="0">
                <a:effectLst>
                  <a:outerShdw blurRad="38100" dist="38100" dir="2700000" algn="tl">
                    <a:srgbClr val="000000">
                      <a:alpha val="43137"/>
                    </a:srgbClr>
                  </a:outerShdw>
                </a:effectLst>
                <a:latin typeface="Trebuchet MS" panose="020B0603020202020204" pitchFamily="34" charset="0"/>
              </a:rPr>
              <a:t>t</a:t>
            </a:r>
            <a:r>
              <a:rPr lang="cs-CZ" altLang="cs-CZ" sz="1600" dirty="0">
                <a:latin typeface="Trebuchet MS" panose="020B0603020202020204" pitchFamily="34" charset="0"/>
              </a:rPr>
              <a:t> – daň (spotřební) způsobí posun So na úroveň </a:t>
            </a:r>
            <a:r>
              <a:rPr lang="cs-CZ" altLang="cs-CZ" sz="1600" b="1" dirty="0">
                <a:effectLst>
                  <a:outerShdw blurRad="38100" dist="38100" dir="2700000" algn="tl">
                    <a:srgbClr val="000000">
                      <a:alpha val="43137"/>
                    </a:srgbClr>
                  </a:outerShdw>
                </a:effectLst>
                <a:latin typeface="Trebuchet MS" panose="020B0603020202020204" pitchFamily="34" charset="0"/>
              </a:rPr>
              <a:t>S1</a:t>
            </a:r>
            <a:r>
              <a:rPr lang="cs-CZ" altLang="cs-CZ" sz="1600" dirty="0">
                <a:latin typeface="Trebuchet MS" panose="020B0603020202020204" pitchFamily="34" charset="0"/>
              </a:rPr>
              <a:t> o hodnotu t a v bodě </a:t>
            </a:r>
            <a:r>
              <a:rPr lang="cs-CZ" altLang="cs-CZ" sz="1600" b="1" dirty="0">
                <a:effectLst>
                  <a:outerShdw blurRad="38100" dist="38100" dir="2700000" algn="tl">
                    <a:srgbClr val="000000">
                      <a:alpha val="43137"/>
                    </a:srgbClr>
                  </a:outerShdw>
                </a:effectLst>
                <a:latin typeface="Trebuchet MS" panose="020B0603020202020204" pitchFamily="34" charset="0"/>
              </a:rPr>
              <a:t>E1</a:t>
            </a:r>
            <a:r>
              <a:rPr lang="cs-CZ" altLang="cs-CZ" sz="1600" dirty="0">
                <a:latin typeface="Trebuchet MS" panose="020B0603020202020204" pitchFamily="34" charset="0"/>
              </a:rPr>
              <a:t> vznikne nová rovnováha. Po zdanění se prodává</a:t>
            </a:r>
            <a:r>
              <a:rPr lang="cs-CZ" altLang="cs-CZ" sz="1600" dirty="0">
                <a:effectLst>
                  <a:outerShdw blurRad="38100" dist="38100" dir="2700000" algn="tl">
                    <a:srgbClr val="000000">
                      <a:alpha val="43137"/>
                    </a:srgbClr>
                  </a:outerShdw>
                </a:effectLst>
                <a:latin typeface="Trebuchet MS" panose="020B0603020202020204" pitchFamily="34" charset="0"/>
              </a:rPr>
              <a:t> </a:t>
            </a:r>
            <a:r>
              <a:rPr lang="cs-CZ" altLang="cs-CZ" sz="1600" b="1" dirty="0">
                <a:effectLst>
                  <a:outerShdw blurRad="38100" dist="38100" dir="2700000" algn="tl">
                    <a:srgbClr val="000000">
                      <a:alpha val="43137"/>
                    </a:srgbClr>
                  </a:outerShdw>
                </a:effectLst>
                <a:latin typeface="Trebuchet MS" panose="020B0603020202020204" pitchFamily="34" charset="0"/>
              </a:rPr>
              <a:t>Q1</a:t>
            </a:r>
            <a:r>
              <a:rPr lang="cs-CZ" altLang="cs-CZ" sz="1600" dirty="0">
                <a:effectLst>
                  <a:outerShdw blurRad="38100" dist="38100" dir="2700000" algn="tl">
                    <a:srgbClr val="000000">
                      <a:alpha val="43137"/>
                    </a:srgbClr>
                  </a:outerShdw>
                </a:effectLst>
                <a:latin typeface="Trebuchet MS" panose="020B0603020202020204" pitchFamily="34" charset="0"/>
              </a:rPr>
              <a:t> </a:t>
            </a:r>
            <a:r>
              <a:rPr lang="cs-CZ" altLang="cs-CZ" sz="1600" dirty="0">
                <a:latin typeface="Trebuchet MS" panose="020B0603020202020204" pitchFamily="34" charset="0"/>
              </a:rPr>
              <a:t>zboží za </a:t>
            </a:r>
            <a:r>
              <a:rPr lang="cs-CZ" altLang="cs-CZ" sz="1600" b="1" dirty="0">
                <a:effectLst>
                  <a:outerShdw blurRad="38100" dist="38100" dir="2700000" algn="tl">
                    <a:srgbClr val="000000">
                      <a:alpha val="43137"/>
                    </a:srgbClr>
                  </a:outerShdw>
                </a:effectLst>
                <a:latin typeface="Trebuchet MS" panose="020B0603020202020204" pitchFamily="34" charset="0"/>
              </a:rPr>
              <a:t>p1</a:t>
            </a:r>
            <a:r>
              <a:rPr lang="cs-CZ" altLang="cs-CZ" sz="1600" dirty="0">
                <a:latin typeface="Trebuchet MS" panose="020B0603020202020204" pitchFamily="34" charset="0"/>
              </a:rPr>
              <a:t> cenu.</a:t>
            </a:r>
          </a:p>
          <a:p>
            <a:pPr marL="0" indent="0">
              <a:buFont typeface="Wingdings 2" pitchFamily="18" charset="2"/>
              <a:buNone/>
            </a:pPr>
            <a:r>
              <a:rPr lang="cs-CZ" altLang="cs-CZ" sz="1600" b="1" dirty="0">
                <a:effectLst>
                  <a:outerShdw blurRad="38100" dist="38100" dir="2700000" algn="tl">
                    <a:srgbClr val="000000">
                      <a:alpha val="43137"/>
                    </a:srgbClr>
                  </a:outerShdw>
                </a:effectLst>
                <a:latin typeface="Trebuchet MS" panose="020B0603020202020204" pitchFamily="34" charset="0"/>
              </a:rPr>
              <a:t>Daňový výnos státu</a:t>
            </a:r>
            <a:r>
              <a:rPr lang="cs-CZ" altLang="cs-CZ" sz="1600" dirty="0">
                <a:latin typeface="Trebuchet MS" panose="020B0603020202020204" pitchFamily="34" charset="0"/>
              </a:rPr>
              <a:t>=plocha p2AE1p1 (daň snižuje původní přebytky výrobců a spotřebitelů).</a:t>
            </a:r>
          </a:p>
          <a:p>
            <a:pPr marL="0" indent="0">
              <a:buFont typeface="Wingdings 2" pitchFamily="18" charset="2"/>
              <a:buNone/>
            </a:pPr>
            <a:r>
              <a:rPr lang="cs-CZ" altLang="cs-CZ" sz="1600" b="1" dirty="0">
                <a:effectLst>
                  <a:outerShdw blurRad="38100" dist="38100" dir="2700000" algn="tl">
                    <a:srgbClr val="000000">
                      <a:alpha val="43137"/>
                    </a:srgbClr>
                  </a:outerShdw>
                </a:effectLst>
                <a:latin typeface="Trebuchet MS" panose="020B0603020202020204" pitchFamily="34" charset="0"/>
              </a:rPr>
              <a:t>NBD=ztráta mrtvé váhy </a:t>
            </a:r>
            <a:r>
              <a:rPr lang="cs-CZ" altLang="cs-CZ" sz="1600" dirty="0">
                <a:latin typeface="Trebuchet MS" panose="020B0603020202020204" pitchFamily="34" charset="0"/>
              </a:rPr>
              <a:t>=plocha trojúhelníka AE0E1  =AE0B(výrobci)+BE0E1(spotřebitelé), tj.  snížení přebytku výrobce a spotřebitele o tuto plochu po zdanění.</a:t>
            </a:r>
          </a:p>
        </p:txBody>
      </p:sp>
      <p:pic>
        <p:nvPicPr>
          <p:cNvPr id="9" name="Zástupný symbol pro obsah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93509" y="1916752"/>
            <a:ext cx="3825875" cy="4187190"/>
          </a:xfrm>
          <a:prstGeom prst="rect">
            <a:avLst/>
          </a:prstGeom>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3142149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l">
              <a:spcBef>
                <a:spcPts val="1200"/>
              </a:spcBef>
              <a:buClr>
                <a:srgbClr val="FFA02F"/>
              </a:buClr>
              <a:buFont typeface="Wingdings" panose="05000000000000000000" pitchFamily="2" charset="2"/>
              <a:buChar char="§"/>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Progresivní daně </a:t>
            </a:r>
          </a:p>
          <a:p>
            <a:pPr marL="182563" algn="l">
              <a:spcBef>
                <a:spcPts val="1200"/>
              </a:spcBef>
            </a:pPr>
            <a:r>
              <a:rPr lang="cs-CZ" altLang="cs-CZ" sz="1600" dirty="0">
                <a:solidFill>
                  <a:schemeClr val="tx1"/>
                </a:solidFill>
                <a:latin typeface="Trebuchet MS" panose="020B0603020202020204" pitchFamily="34" charset="0"/>
              </a:rPr>
              <a:t>zvyšují sklon ke spotřebě přerozdělením důchodů ve prospěch příjemců nižších důchodů. U nižších důchodů je sklon ke spotřebě vyšší než u důchodů vysokých.</a:t>
            </a:r>
          </a:p>
          <a:p>
            <a:pPr marL="182563" indent="-182563" algn="l">
              <a:spcBef>
                <a:spcPts val="1200"/>
              </a:spcBef>
              <a:buClr>
                <a:srgbClr val="FFA02F"/>
              </a:buClr>
              <a:buFont typeface="Wingdings" panose="05000000000000000000" pitchFamily="2" charset="2"/>
              <a:buChar char="§"/>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Progresivní zdanění vč. sociálního pojištění </a:t>
            </a:r>
          </a:p>
          <a:p>
            <a:pPr marL="182563" algn="l">
              <a:spcBef>
                <a:spcPts val="1200"/>
              </a:spcBef>
            </a:pPr>
            <a:r>
              <a:rPr lang="cs-CZ" altLang="cs-CZ" sz="1600" dirty="0">
                <a:solidFill>
                  <a:schemeClr val="tx1"/>
                </a:solidFill>
                <a:latin typeface="Trebuchet MS" panose="020B0603020202020204" pitchFamily="34" charset="0"/>
              </a:rPr>
              <a:t>odčerpává ze soukromého sektoru relativně větší podíl důchodů v době konjunktury než v krizi. Tlumí výkyvy v efektivní poptávce soukromého sektoru (automaticky vestavěný stabilizátor).</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Automatické a řízené stabilizátory</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4253697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l">
              <a:spcBef>
                <a:spcPts val="1200"/>
              </a:spcBef>
              <a:buClr>
                <a:srgbClr val="FFA02F"/>
              </a:buClr>
              <a:buFont typeface="Wingdings" panose="05000000000000000000" pitchFamily="2" charset="2"/>
              <a:buChar char="§"/>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Důchodový</a:t>
            </a:r>
          </a:p>
          <a:p>
            <a:pPr marL="182563" algn="l">
              <a:spcBef>
                <a:spcPts val="1200"/>
              </a:spcBef>
            </a:pPr>
            <a:r>
              <a:rPr lang="cs-CZ" altLang="cs-CZ" sz="1600" dirty="0">
                <a:solidFill>
                  <a:schemeClr val="tx1"/>
                </a:solidFill>
                <a:latin typeface="Trebuchet MS" panose="020B0603020202020204" pitchFamily="34" charset="0"/>
              </a:rPr>
              <a:t>spojen s transferem části důchodu od subjektu do veř. sektoru, velikost tohoto efektu závisí na výši daně, roste s růstem </a:t>
            </a: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průměrné</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 daňové sazby</a:t>
            </a:r>
            <a:r>
              <a:rPr lang="cs-CZ" altLang="cs-CZ" sz="1600" dirty="0">
                <a:solidFill>
                  <a:schemeClr val="tx1"/>
                </a:solidFill>
                <a:latin typeface="Trebuchet MS" panose="020B0603020202020204" pitchFamily="34" charset="0"/>
              </a:rPr>
              <a:t>. </a:t>
            </a:r>
          </a:p>
          <a:p>
            <a:pPr marL="182563" algn="l">
              <a:spcBef>
                <a:spcPts val="1200"/>
              </a:spcBef>
            </a:pPr>
            <a:r>
              <a:rPr lang="cs-CZ" altLang="cs-CZ" sz="1600" dirty="0">
                <a:solidFill>
                  <a:schemeClr val="tx1"/>
                </a:solidFill>
                <a:latin typeface="Trebuchet MS" panose="020B0603020202020204" pitchFamily="34" charset="0"/>
              </a:rPr>
              <a:t>Vedle důchodových daní sem patří i spotřební, neboť odčerpávají část důchodu v podobě vyšší ceny za zboží.</a:t>
            </a:r>
          </a:p>
          <a:p>
            <a:pPr marL="182563" indent="-182563" algn="l">
              <a:spcBef>
                <a:spcPts val="1200"/>
              </a:spcBef>
              <a:buClr>
                <a:srgbClr val="FFA02F"/>
              </a:buClr>
              <a:buFont typeface="Wingdings" panose="05000000000000000000" pitchFamily="2" charset="2"/>
              <a:buChar char="§"/>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Substituční  </a:t>
            </a:r>
          </a:p>
          <a:p>
            <a:pPr marL="182563" algn="l">
              <a:spcBef>
                <a:spcPts val="1200"/>
              </a:spcBef>
            </a:pPr>
            <a:r>
              <a:rPr lang="cs-CZ" altLang="cs-CZ" sz="1600" dirty="0">
                <a:solidFill>
                  <a:schemeClr val="tx1"/>
                </a:solidFill>
                <a:latin typeface="Trebuchet MS" panose="020B0603020202020204" pitchFamily="34" charset="0"/>
              </a:rPr>
              <a:t>vyplývá z poplatníkem provedené substituce v důsledku daně, velikost tohoto efektu roste s růstem </a:t>
            </a: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rPr>
              <a:t>mezní</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 sazby daně</a:t>
            </a:r>
            <a:r>
              <a:rPr lang="cs-CZ" altLang="cs-CZ" sz="1600" dirty="0">
                <a:solidFill>
                  <a:schemeClr val="tx1"/>
                </a:solidFill>
                <a:latin typeface="Trebuchet MS" panose="020B0603020202020204" pitchFamily="34" charset="0"/>
              </a:rPr>
              <a:t>. </a:t>
            </a:r>
          </a:p>
          <a:p>
            <a:pPr marL="182563" algn="l">
              <a:spcBef>
                <a:spcPts val="1200"/>
              </a:spcBef>
            </a:pPr>
            <a:r>
              <a:rPr lang="cs-CZ" altLang="cs-CZ" sz="1600" dirty="0">
                <a:solidFill>
                  <a:schemeClr val="tx1"/>
                </a:solidFill>
                <a:latin typeface="Trebuchet MS" panose="020B0603020202020204" pitchFamily="34" charset="0"/>
              </a:rPr>
              <a:t>Tento efekt způsobuje ztrátu mrtvé váhy (=nadměrné břemeno daně).</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Efekty daně</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74564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3984928"/>
          </a:xfrm>
        </p:spPr>
        <p:txBody>
          <a:bodyPr>
            <a:normAutofit/>
          </a:bodyPr>
          <a:lstStyle/>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cílově orientována na eliminaci negativ makroekonomických tržních selhání </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v rámci fiskální politiky vláda preferuje stabilizační funkci a očekává příznivý vliv veřejných financí na makroekonomické agregáty (produkt a zaměstnanost) a dosažení celkové makroekonomické rovnováhy.</a:t>
            </a:r>
          </a:p>
          <a:p>
            <a:pPr marL="182563" indent="-182563" algn="l">
              <a:spcBef>
                <a:spcPts val="6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cs typeface="Arial" charset="0"/>
              </a:rPr>
              <a:t>Fiskální politika se zabývá utvářením jak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Arial" charset="0"/>
              </a:rPr>
              <a:t>příjmové stránky rozpočtu </a:t>
            </a:r>
            <a:r>
              <a:rPr lang="cs-CZ" altLang="cs-CZ" sz="1600" dirty="0">
                <a:solidFill>
                  <a:schemeClr val="tx1"/>
                </a:solidFill>
                <a:latin typeface="Trebuchet MS" panose="020B0603020202020204" pitchFamily="34" charset="0"/>
                <a:cs typeface="Arial" charset="0"/>
              </a:rPr>
              <a:t>(daně, cla sociální pojištění), tak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cs typeface="Arial" charset="0"/>
              </a:rPr>
              <a:t>výdajovou stránkou</a:t>
            </a:r>
            <a:r>
              <a:rPr lang="cs-CZ" altLang="cs-CZ" sz="1600" dirty="0">
                <a:solidFill>
                  <a:schemeClr val="tx1"/>
                </a:solidFill>
                <a:latin typeface="Trebuchet MS" panose="020B0603020202020204" pitchFamily="34" charset="0"/>
                <a:cs typeface="Arial" charset="0"/>
              </a:rPr>
              <a:t>.</a:t>
            </a:r>
            <a:endParaRPr lang="cs-CZ" altLang="cs-CZ" sz="1600" dirty="0">
              <a:solidFill>
                <a:schemeClr val="tx1"/>
              </a:solidFill>
              <a:latin typeface="Trebuchet MS" panose="020B0603020202020204" pitchFamily="34" charset="0"/>
            </a:endParaRPr>
          </a:p>
          <a:p>
            <a:pPr algn="l">
              <a:spcBef>
                <a:spcPts val="600"/>
              </a:spcBef>
            </a:pPr>
            <a:endParaRPr lang="cs-CZ" altLang="cs-CZ" sz="1600" b="1" dirty="0">
              <a:solidFill>
                <a:schemeClr val="tx1"/>
              </a:solidFill>
              <a:latin typeface="Trebuchet MS" panose="020B0603020202020204" pitchFamily="34" charset="0"/>
              <a:cs typeface="Arial" charset="0"/>
            </a:endParaRPr>
          </a:p>
          <a:p>
            <a:pPr marL="182563" indent="-182563" algn="l">
              <a:spcBef>
                <a:spcPts val="600"/>
              </a:spcBef>
              <a:buClr>
                <a:srgbClr val="FFA02F"/>
              </a:buClr>
              <a:buFont typeface="Wingdings" panose="05000000000000000000" pitchFamily="2" charset="2"/>
              <a:buChar char="§"/>
            </a:pPr>
            <a:r>
              <a:rPr lang="cs-CZ" altLang="cs-CZ" sz="1600" b="1" u="sng" dirty="0">
                <a:solidFill>
                  <a:schemeClr val="tx1"/>
                </a:solidFill>
                <a:effectLst>
                  <a:outerShdw blurRad="38100" dist="38100" dir="2700000" algn="tl">
                    <a:srgbClr val="000000">
                      <a:alpha val="43137"/>
                    </a:srgbClr>
                  </a:outerShdw>
                </a:effectLst>
                <a:latin typeface="Trebuchet MS" panose="020B0603020202020204" pitchFamily="34" charset="0"/>
                <a:cs typeface="Arial" charset="0"/>
              </a:rPr>
              <a:t>Cíle</a:t>
            </a:r>
            <a:r>
              <a:rPr lang="cs-CZ" altLang="cs-CZ" sz="1600" b="1" u="sng" dirty="0">
                <a:solidFill>
                  <a:schemeClr val="tx1"/>
                </a:solidFill>
                <a:latin typeface="Trebuchet MS" panose="020B0603020202020204" pitchFamily="34" charset="0"/>
                <a:cs typeface="Arial" charset="0"/>
              </a:rPr>
              <a:t> </a:t>
            </a:r>
            <a:r>
              <a:rPr lang="cs-CZ" altLang="cs-CZ" sz="1600" u="sng" dirty="0">
                <a:solidFill>
                  <a:schemeClr val="tx1"/>
                </a:solidFill>
                <a:latin typeface="Trebuchet MS" panose="020B0603020202020204" pitchFamily="34" charset="0"/>
                <a:cs typeface="Arial" charset="0"/>
              </a:rPr>
              <a:t>fiskální politiky</a:t>
            </a:r>
            <a:r>
              <a:rPr lang="cs-CZ" altLang="cs-CZ" sz="1600" dirty="0">
                <a:solidFill>
                  <a:schemeClr val="tx1"/>
                </a:solidFill>
                <a:latin typeface="Trebuchet MS" panose="020B0603020202020204" pitchFamily="34" charset="0"/>
                <a:cs typeface="Arial" charset="0"/>
              </a:rPr>
              <a:t>:</a:t>
            </a:r>
            <a:endParaRPr lang="cs-CZ" altLang="cs-CZ" sz="1600" dirty="0">
              <a:solidFill>
                <a:schemeClr val="tx1"/>
              </a:solidFill>
              <a:latin typeface="Trebuchet MS" panose="020B0603020202020204" pitchFamily="34" charset="0"/>
            </a:endParaRPr>
          </a:p>
          <a:p>
            <a:pPr marL="625475" lvl="1" indent="-269875" algn="l">
              <a:spcBef>
                <a:spcPts val="600"/>
              </a:spcBef>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cs typeface="Arial" charset="0"/>
              </a:rPr>
              <a:t>udržovat ekonomický růst a vysokou zaměstnanost;</a:t>
            </a:r>
            <a:r>
              <a:rPr lang="cs-CZ" altLang="cs-CZ" sz="1600" dirty="0">
                <a:solidFill>
                  <a:schemeClr val="tx1"/>
                </a:solidFill>
                <a:latin typeface="Trebuchet MS" panose="020B0603020202020204" pitchFamily="34" charset="0"/>
              </a:rPr>
              <a:t> </a:t>
            </a:r>
          </a:p>
          <a:p>
            <a:pPr marL="625475" lvl="1" indent="-269875" algn="l">
              <a:spcBef>
                <a:spcPts val="600"/>
              </a:spcBef>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cs typeface="Arial" charset="0"/>
              </a:rPr>
              <a:t>napomáhat zachování cenové stability,</a:t>
            </a:r>
            <a:r>
              <a:rPr lang="cs-CZ" altLang="cs-CZ" sz="1600" dirty="0">
                <a:solidFill>
                  <a:schemeClr val="tx1"/>
                </a:solidFill>
                <a:latin typeface="Trebuchet MS" panose="020B0603020202020204" pitchFamily="34" charset="0"/>
              </a:rPr>
              <a:t> </a:t>
            </a:r>
          </a:p>
          <a:p>
            <a:pPr marL="625475" lvl="1" indent="-269875" algn="l">
              <a:spcBef>
                <a:spcPts val="600"/>
              </a:spcBef>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cs typeface="Arial" charset="0"/>
              </a:rPr>
              <a:t>utlumit výkyvy hospodářského cyklu</a:t>
            </a:r>
            <a:endParaRPr lang="cs-CZ" altLang="cs-CZ" sz="1600" dirty="0">
              <a:solidFill>
                <a:schemeClr val="tx1"/>
              </a:solidFill>
              <a:latin typeface="Trebuchet MS" panose="020B0603020202020204" pitchFamily="34" charset="0"/>
            </a:endParaRPr>
          </a:p>
          <a:p>
            <a:pPr marL="182563" indent="-182563" algn="l">
              <a:spcBef>
                <a:spcPts val="600"/>
              </a:spcBef>
              <a:buClr>
                <a:srgbClr val="FFA02F"/>
              </a:buClr>
              <a:buFont typeface="Wingdings" panose="05000000000000000000" pitchFamily="2" charset="2"/>
              <a:buChar char="§"/>
            </a:pPr>
            <a:endParaRPr lang="cs-CZ" altLang="cs-CZ" sz="1600" dirty="0">
              <a:solidFill>
                <a:schemeClr val="tx1"/>
              </a:solidFill>
              <a:latin typeface="Trebuchet MS" panose="020B0603020202020204" pitchFamily="34" charset="0"/>
            </a:endParaRP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Fiskální politika</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40554268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342900" indent="-342900" algn="l">
              <a:spcBef>
                <a:spcPts val="12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Stejný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substituční efekt</a:t>
            </a:r>
            <a:r>
              <a:rPr lang="cs-CZ" altLang="cs-CZ" sz="1600" dirty="0">
                <a:solidFill>
                  <a:schemeClr val="tx1"/>
                </a:solidFill>
                <a:effectLst>
                  <a:outerShdw blurRad="38100" dist="38100" dir="2700000" algn="tl">
                    <a:srgbClr val="000000">
                      <a:alpha val="43137"/>
                    </a:srgbClr>
                  </a:outerShdw>
                </a:effectLst>
                <a:latin typeface="Trebuchet MS" panose="020B0603020202020204" pitchFamily="34" charset="0"/>
              </a:rPr>
              <a:t> </a:t>
            </a:r>
            <a:r>
              <a:rPr lang="cs-CZ" altLang="cs-CZ" sz="1600" dirty="0">
                <a:solidFill>
                  <a:schemeClr val="tx1"/>
                </a:solidFill>
                <a:latin typeface="Trebuchet MS" panose="020B0603020202020204" pitchFamily="34" charset="0"/>
              </a:rPr>
              <a:t>odvede poplatníka od zdaněného trhu na jiný – snížení vyráběného množství bude tím větší, čím je poptávka a nabídka pružnější (př. zdanění cigaret – po zdanění nedojde k velkému poklesu spotřeby, poptávka je cenově nepružná).</a:t>
            </a:r>
          </a:p>
          <a:p>
            <a:pPr marL="342900" indent="-342900" algn="l">
              <a:spcBef>
                <a:spcPts val="12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Stejný mechanismus , který vede k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přesunu daně</a:t>
            </a:r>
            <a:r>
              <a:rPr lang="cs-CZ" altLang="cs-CZ" sz="1600" dirty="0">
                <a:solidFill>
                  <a:schemeClr val="tx1"/>
                </a:solidFill>
                <a:latin typeface="Trebuchet MS" panose="020B0603020202020204" pitchFamily="34" charset="0"/>
              </a:rPr>
              <a:t>, způsobuje disimulaci spotřeby, práce apod., když je uložena daň. Daně tlumí ekonomickou aktivitu.</a:t>
            </a:r>
          </a:p>
          <a:p>
            <a:pPr marL="342900" indent="-342900" algn="l">
              <a:spcBef>
                <a:spcPts val="12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Opak – nižší daně zvyšují ekonomickou aktivitu. To je cílem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daňových pobídek či úlev</a:t>
            </a:r>
            <a:r>
              <a:rPr lang="cs-CZ" altLang="cs-CZ" sz="1600" dirty="0">
                <a:solidFill>
                  <a:schemeClr val="tx1"/>
                </a:solidFill>
                <a:latin typeface="Trebuchet MS" panose="020B0603020202020204" pitchFamily="34" charset="0"/>
              </a:rPr>
              <a:t> , daňové prázdniny,  odpočty úroků z hypoték… - nebezpečí = stát nabádá poplatníky, aby se chovali jinak, než by je vedl trh.</a:t>
            </a:r>
          </a:p>
          <a:p>
            <a:pPr marL="342900" indent="-342900" algn="l">
              <a:spcBef>
                <a:spcPts val="12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Stimulační politika</a:t>
            </a:r>
            <a:r>
              <a:rPr lang="cs-CZ" altLang="cs-CZ" sz="1600" dirty="0">
                <a:solidFill>
                  <a:schemeClr val="tx1"/>
                </a:solidFill>
                <a:effectLst>
                  <a:outerShdw blurRad="38100" dist="38100" dir="2700000" algn="tl">
                    <a:srgbClr val="000000">
                      <a:alpha val="43137"/>
                    </a:srgbClr>
                  </a:outerShdw>
                </a:effectLst>
                <a:latin typeface="Trebuchet MS" panose="020B0603020202020204" pitchFamily="34" charset="0"/>
              </a:rPr>
              <a:t>  </a:t>
            </a:r>
            <a:r>
              <a:rPr lang="cs-CZ" altLang="cs-CZ" sz="1600" dirty="0">
                <a:solidFill>
                  <a:schemeClr val="tx1"/>
                </a:solidFill>
                <a:latin typeface="Trebuchet MS" panose="020B0603020202020204" pitchFamily="34" charset="0"/>
              </a:rPr>
              <a:t>zavádí distorzní daně a s tím vzniká NBD – vzniká neefektivnost v ekonomice.</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Daňový stimul</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0292735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6101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ástupný symbol pro obsah 2"/>
          <p:cNvSpPr txBox="1">
            <a:spLocks/>
          </p:cNvSpPr>
          <p:nvPr/>
        </p:nvSpPr>
        <p:spPr>
          <a:xfrm>
            <a:off x="827584" y="3861048"/>
            <a:ext cx="8064896" cy="1584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buClr>
                <a:schemeClr val="accent6">
                  <a:lumMod val="75000"/>
                </a:schemeClr>
              </a:buClr>
              <a:buNone/>
            </a:pPr>
            <a:r>
              <a:rPr lang="cs-CZ" sz="4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Děkuji za pozornost!</a:t>
            </a:r>
          </a:p>
          <a:p>
            <a:pPr marL="0" indent="0">
              <a:spcBef>
                <a:spcPts val="1800"/>
              </a:spcBef>
              <a:buClr>
                <a:schemeClr val="accent6">
                  <a:lumMod val="75000"/>
                </a:schemeClr>
              </a:buClr>
              <a:buNone/>
            </a:pPr>
            <a:r>
              <a:rPr lang="cs-CZ" sz="3000" b="1" i="1" dirty="0">
                <a:solidFill>
                  <a:schemeClr val="bg1">
                    <a:lumMod val="50000"/>
                  </a:schemeClr>
                </a:solidFill>
                <a:latin typeface="Trebuchet MS" panose="020B0603020202020204" pitchFamily="34" charset="0"/>
                <a:cs typeface="Arial" panose="020B0604020202020204" pitchFamily="34" charset="0"/>
              </a:rPr>
              <a:t>Příjemný zbytek dne!</a:t>
            </a:r>
            <a:endParaRPr lang="cs-CZ" sz="3000" b="1" i="1" dirty="0">
              <a:latin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1287514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3984928"/>
          </a:xfrm>
        </p:spPr>
        <p:txBody>
          <a:bodyPr>
            <a:normAutofit/>
          </a:bodyPr>
          <a:lstStyle/>
          <a:p>
            <a:pPr marL="182563" indent="-182563" algn="l">
              <a:spcBef>
                <a:spcPts val="1200"/>
              </a:spcBef>
              <a:buClr>
                <a:srgbClr val="FFA02F"/>
              </a:buClr>
              <a:buFont typeface="Wingdings" panose="05000000000000000000" pitchFamily="2" charset="2"/>
              <a:buChar char="§"/>
            </a:pPr>
            <a:r>
              <a:rPr lang="cs-CZ" altLang="cs-CZ" sz="1800" dirty="0">
                <a:solidFill>
                  <a:schemeClr val="tx1"/>
                </a:solidFill>
                <a:latin typeface="Trebuchet MS" panose="020B0603020202020204" pitchFamily="34" charset="0"/>
              </a:rPr>
              <a:t>Mezi rozpočtovou a fiskální politikou existují vzájemné vazby a příčinné souvislosti (kauzativum nexus). </a:t>
            </a:r>
          </a:p>
          <a:p>
            <a:pPr marL="182563" indent="-182563" algn="l">
              <a:spcBef>
                <a:spcPts val="1200"/>
              </a:spcBef>
              <a:buClr>
                <a:srgbClr val="FFA02F"/>
              </a:buClr>
              <a:buFont typeface="Wingdings" panose="05000000000000000000" pitchFamily="2" charset="2"/>
              <a:buChar char="§"/>
            </a:pPr>
            <a:r>
              <a:rPr lang="cs-CZ" altLang="cs-CZ" sz="1800" dirty="0">
                <a:solidFill>
                  <a:schemeClr val="tx1"/>
                </a:solidFill>
                <a:latin typeface="Trebuchet MS" panose="020B0603020202020204" pitchFamily="34" charset="0"/>
              </a:rPr>
              <a:t>Na jedné straně opatření vlády realizovaná na příjmové či výdajové straně rozpočtu s typicky makroekonomickým záměrem mohou mít i mikroekonomické účinky, tj. diferencovaný dopad na důchodovou situaci domácností a firem.</a:t>
            </a:r>
          </a:p>
          <a:p>
            <a:pPr marL="182563" indent="-182563" algn="l">
              <a:spcBef>
                <a:spcPts val="1200"/>
              </a:spcBef>
              <a:buClr>
                <a:srgbClr val="FFA02F"/>
              </a:buClr>
              <a:buFont typeface="Wingdings" panose="05000000000000000000" pitchFamily="2" charset="2"/>
              <a:buChar char="§"/>
            </a:pPr>
            <a:r>
              <a:rPr lang="cs-CZ" altLang="cs-CZ" sz="1800" dirty="0">
                <a:solidFill>
                  <a:schemeClr val="tx1"/>
                </a:solidFill>
                <a:latin typeface="Trebuchet MS" panose="020B0603020202020204" pitchFamily="34" charset="0"/>
              </a:rPr>
              <a:t>Na druhé straně opatření s jednoznačně mikroekonomickým rozpočtovým záměrem může mít makroekonomické důsledky (v podobě ovlivnění agregátní poptávky). </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Rozpočtová vs. Fiskální politika</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328832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3984928"/>
          </a:xfrm>
        </p:spPr>
        <p:txBody>
          <a:bodyPr>
            <a:normAutofit/>
          </a:bodyPr>
          <a:lstStyle/>
          <a:p>
            <a:pPr marL="182563" indent="-182563" algn="l">
              <a:spcBef>
                <a:spcPts val="1200"/>
              </a:spcBef>
              <a:buClr>
                <a:srgbClr val="FFA02F"/>
              </a:buClr>
              <a:buFont typeface="Wingdings" panose="05000000000000000000" pitchFamily="2" charset="2"/>
              <a:buChar char="§"/>
            </a:pPr>
            <a:r>
              <a:rPr lang="cs-CZ" altLang="cs-CZ" sz="1800" dirty="0">
                <a:solidFill>
                  <a:schemeClr val="tx1"/>
                </a:solidFill>
                <a:latin typeface="Trebuchet MS" panose="020B0603020202020204" pitchFamily="34" charset="0"/>
              </a:rPr>
              <a:t>Daňová politika je cílově zaměřena na využívání souboru daňových instrumentů k ovlivňování ekonomických a sociálních procesů ve společnosti.</a:t>
            </a:r>
          </a:p>
          <a:p>
            <a:pPr marL="182563" indent="-182563" algn="l">
              <a:spcBef>
                <a:spcPts val="1200"/>
              </a:spcBef>
              <a:buClr>
                <a:srgbClr val="FFA02F"/>
              </a:buClr>
              <a:buFont typeface="Wingdings" panose="05000000000000000000" pitchFamily="2" charset="2"/>
              <a:buChar char="§"/>
            </a:pPr>
            <a:r>
              <a:rPr lang="cs-CZ" altLang="cs-CZ" sz="1800" dirty="0">
                <a:solidFill>
                  <a:schemeClr val="tx1"/>
                </a:solidFill>
                <a:latin typeface="Trebuchet MS" panose="020B0603020202020204" pitchFamily="34" charset="0"/>
              </a:rPr>
              <a:t>Věcně logickým projevem daňové politiky je úroveň fungování daňového systému. </a:t>
            </a:r>
          </a:p>
          <a:p>
            <a:pPr marL="182563" indent="-182563" algn="l">
              <a:spcBef>
                <a:spcPts val="1200"/>
              </a:spcBef>
              <a:buClr>
                <a:srgbClr val="FFA02F"/>
              </a:buClr>
              <a:buFont typeface="Wingdings" panose="05000000000000000000" pitchFamily="2" charset="2"/>
              <a:buChar char="§"/>
            </a:pPr>
            <a:r>
              <a:rPr lang="cs-CZ" altLang="cs-CZ" sz="1800" dirty="0">
                <a:solidFill>
                  <a:schemeClr val="tx1"/>
                </a:solidFill>
                <a:latin typeface="Trebuchet MS" panose="020B0603020202020204" pitchFamily="34" charset="0"/>
              </a:rPr>
              <a:t>V souvislosti s daňovou politikou se často pojednává o daňových kvótách, o daňových reformách a o faktorech ovlivňujících úroveň fungování daňového systému. </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Daňová politika</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8640"/>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699333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3984928"/>
          </a:xfrm>
        </p:spPr>
        <p:txBody>
          <a:bodyPr>
            <a:noAutofit/>
          </a:bodyPr>
          <a:lstStyle/>
          <a:p>
            <a:pPr marL="182563" indent="-182563" algn="l">
              <a:spcBef>
                <a:spcPts val="12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S vývojem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státu </a:t>
            </a:r>
            <a:r>
              <a:rPr lang="cs-CZ" altLang="cs-CZ" sz="1600" dirty="0">
                <a:solidFill>
                  <a:schemeClr val="tx1"/>
                </a:solidFill>
                <a:latin typeface="Trebuchet MS" panose="020B0603020202020204" pitchFamily="34" charset="0"/>
              </a:rPr>
              <a:t>a společnosti se postupně rozšiřovaly i jeho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základní úlohy </a:t>
            </a:r>
            <a:r>
              <a:rPr lang="cs-CZ" altLang="cs-CZ" sz="1600" dirty="0">
                <a:solidFill>
                  <a:schemeClr val="tx1"/>
                </a:solidFill>
                <a:latin typeface="Trebuchet MS" panose="020B0603020202020204" pitchFamily="34" charset="0"/>
              </a:rPr>
              <a:t>(funkce), mezi které zařazujeme zejména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obranu, zdravotnictví, školství, sociální oblast</a:t>
            </a:r>
            <a:r>
              <a:rPr lang="cs-CZ" altLang="cs-CZ" sz="1600" dirty="0">
                <a:solidFill>
                  <a:schemeClr val="tx1"/>
                </a:solidFill>
                <a:latin typeface="Trebuchet MS" panose="020B0603020202020204" pitchFamily="34" charset="0"/>
              </a:rPr>
              <a:t>. </a:t>
            </a:r>
          </a:p>
          <a:p>
            <a:pPr marL="182563" indent="-182563" algn="l">
              <a:spcBef>
                <a:spcPts val="12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Pro plnění těchto základních úkolů musí stát nezbytně získat finanční prostředky a jejich zdrojem jsou právě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daně</a:t>
            </a:r>
            <a:r>
              <a:rPr lang="cs-CZ" altLang="cs-CZ" sz="1600" dirty="0">
                <a:solidFill>
                  <a:schemeClr val="tx1"/>
                </a:solidFill>
                <a:latin typeface="Trebuchet MS" panose="020B0603020202020204" pitchFamily="34" charset="0"/>
              </a:rPr>
              <a:t>.</a:t>
            </a:r>
          </a:p>
          <a:p>
            <a:pPr marL="182563" indent="-182563" algn="l">
              <a:spcBef>
                <a:spcPts val="12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Zdroje vytvořené z daní a plynoucí v různé formě zpět ve formě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veřejných statků </a:t>
            </a:r>
            <a:r>
              <a:rPr lang="cs-CZ" altLang="cs-CZ" sz="1600" dirty="0">
                <a:solidFill>
                  <a:schemeClr val="tx1"/>
                </a:solidFill>
                <a:latin typeface="Trebuchet MS" panose="020B0603020202020204" pitchFamily="34" charset="0"/>
              </a:rPr>
              <a:t>jsou jistě potřebnou i pozitivní skutečností. Současně ale, ve stejné době, kdy byly a jsou tvořeny, dávají impuls k diskusi a řešení </a:t>
            </a:r>
            <a:r>
              <a:rPr lang="cs-CZ" altLang="cs-CZ" sz="1600" u="sng" dirty="0">
                <a:solidFill>
                  <a:schemeClr val="tx1"/>
                </a:solidFill>
                <a:latin typeface="Trebuchet MS" panose="020B0603020202020204" pitchFamily="34" charset="0"/>
              </a:rPr>
              <a:t>otázek spojených s jejich velikostí a otázky spojené se spravedlností v přístupu ke všem, kteří mají daň platit.</a:t>
            </a:r>
          </a:p>
          <a:p>
            <a:pPr marL="182563" indent="-182563" algn="l">
              <a:spcBef>
                <a:spcPts val="12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Na druhé straně vyvolává </a:t>
            </a:r>
            <a:r>
              <a:rPr lang="cs-CZ" altLang="cs-CZ" sz="1600" u="sng" dirty="0">
                <a:solidFill>
                  <a:schemeClr val="tx1"/>
                </a:solidFill>
                <a:latin typeface="Trebuchet MS" panose="020B0603020202020204" pitchFamily="34" charset="0"/>
              </a:rPr>
              <a:t>trvalou diskusi užití získaných zdrojů</a:t>
            </a:r>
            <a:r>
              <a:rPr lang="cs-CZ" altLang="cs-CZ" sz="1600" dirty="0">
                <a:solidFill>
                  <a:schemeClr val="tx1"/>
                </a:solidFill>
                <a:latin typeface="Trebuchet MS" panose="020B0603020202020204" pitchFamily="34" charset="0"/>
              </a:rPr>
              <a:t>, a to z hlediska jejich členění na část určenou pro tvorbu a osobní spotřebu veřejných statků a část užitou pro jiné účely.</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Úvod do zdanění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441985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l">
              <a:spcBef>
                <a:spcPts val="1200"/>
              </a:spcBef>
              <a:buClr>
                <a:srgbClr val="FFA02F"/>
              </a:buClr>
              <a:buFont typeface="Wingdings" panose="05000000000000000000" pitchFamily="2" charset="2"/>
              <a:buChar char="§"/>
            </a:pPr>
            <a:r>
              <a:rPr lang="cs-CZ" altLang="cs-CZ" sz="1800" dirty="0">
                <a:solidFill>
                  <a:schemeClr val="tx1"/>
                </a:solidFill>
                <a:latin typeface="Trebuchet MS" panose="020B0603020202020204" pitchFamily="34" charset="0"/>
              </a:rPr>
              <a:t>Legislativní normy České republiky </a:t>
            </a:r>
            <a:r>
              <a:rPr lang="cs-CZ" altLang="cs-CZ" sz="1800" b="1" dirty="0">
                <a:solidFill>
                  <a:schemeClr val="tx1"/>
                </a:solidFill>
                <a:effectLst>
                  <a:outerShdw blurRad="38100" dist="38100" dir="2700000" algn="tl">
                    <a:srgbClr val="000000">
                      <a:alpha val="43137"/>
                    </a:srgbClr>
                  </a:outerShdw>
                </a:effectLst>
                <a:latin typeface="Trebuchet MS" panose="020B0603020202020204" pitchFamily="34" charset="0"/>
              </a:rPr>
              <a:t>pojem daň </a:t>
            </a:r>
            <a:r>
              <a:rPr lang="cs-CZ" altLang="cs-CZ" sz="1800" dirty="0">
                <a:solidFill>
                  <a:schemeClr val="tx1"/>
                </a:solidFill>
                <a:latin typeface="Trebuchet MS" panose="020B0603020202020204" pitchFamily="34" charset="0"/>
              </a:rPr>
              <a:t>specifikují poprvé od 1.1.2011 v novém </a:t>
            </a:r>
            <a:r>
              <a:rPr lang="cs-CZ" altLang="cs-CZ" sz="1800" b="1" dirty="0">
                <a:solidFill>
                  <a:schemeClr val="tx1"/>
                </a:solidFill>
                <a:effectLst>
                  <a:outerShdw blurRad="38100" dist="38100" dir="2700000" algn="tl">
                    <a:srgbClr val="000000">
                      <a:alpha val="43137"/>
                    </a:srgbClr>
                  </a:outerShdw>
                </a:effectLst>
                <a:latin typeface="Trebuchet MS" panose="020B0603020202020204" pitchFamily="34" charset="0"/>
              </a:rPr>
              <a:t>Daňovém řádu</a:t>
            </a:r>
            <a:r>
              <a:rPr lang="cs-CZ" altLang="cs-CZ" sz="1800" dirty="0">
                <a:solidFill>
                  <a:schemeClr val="tx1"/>
                </a:solidFill>
                <a:latin typeface="Trebuchet MS" panose="020B0603020202020204" pitchFamily="34" charset="0"/>
              </a:rPr>
              <a:t>, a to následovně: </a:t>
            </a:r>
          </a:p>
          <a:p>
            <a:pPr marL="625475" indent="-269875" algn="l">
              <a:spcBef>
                <a:spcPts val="1200"/>
              </a:spcBef>
              <a:buClr>
                <a:srgbClr val="FFA02F"/>
              </a:buClr>
              <a:buFont typeface="Wingdings" panose="05000000000000000000" pitchFamily="2" charset="2"/>
              <a:buChar char="ü"/>
            </a:pPr>
            <a:r>
              <a:rPr lang="cs-CZ" altLang="cs-CZ" sz="1800" i="1" dirty="0">
                <a:solidFill>
                  <a:schemeClr val="tx1"/>
                </a:solidFill>
                <a:latin typeface="Trebuchet MS" panose="020B0603020202020204" pitchFamily="34" charset="0"/>
              </a:rPr>
              <a:t>Daní se rozumí peněžité plnění, které zákon označuje jako daň, clo nebo poplatek, peněžité plnění v rámci dělené správy. Daň zahrnuje rovněž daňový odpočet, daňovou ztrátu nebo jiný způsob zdanění a příslušenství daně (tj. úroky, penále, pokuty a náklady řízení).</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Úvod do zdanění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579981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2"/>
            <a:ext cx="8352928" cy="4320560"/>
          </a:xfrm>
        </p:spPr>
        <p:txBody>
          <a:bodyPr>
            <a:noAutofit/>
          </a:bodyPr>
          <a:lstStyle/>
          <a:p>
            <a:pPr marL="182563" indent="-182563" algn="l">
              <a:spcBef>
                <a:spcPts val="1200"/>
              </a:spcBef>
              <a:buClr>
                <a:srgbClr val="FFA02F"/>
              </a:buClr>
              <a:buFont typeface="Wingdings" panose="05000000000000000000" pitchFamily="2" charset="2"/>
              <a:buChar char="§"/>
            </a:pP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D A Ň  je</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a:t>
            </a:r>
          </a:p>
          <a:p>
            <a:pPr marL="622300" indent="-266700" algn="l">
              <a:spcBef>
                <a:spcPts val="600"/>
              </a:spcBef>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povinná, zákonem stanovená platba,</a:t>
            </a:r>
          </a:p>
          <a:p>
            <a:pPr marL="622300" indent="-266700" algn="l">
              <a:spcBef>
                <a:spcPts val="600"/>
              </a:spcBef>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neúčelová platba,</a:t>
            </a:r>
          </a:p>
          <a:p>
            <a:pPr marL="622300" indent="-266700" algn="l">
              <a:spcBef>
                <a:spcPts val="600"/>
              </a:spcBef>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neekvivalentní platba,</a:t>
            </a:r>
          </a:p>
          <a:p>
            <a:pPr marL="622300" indent="-266700" algn="l">
              <a:spcBef>
                <a:spcPts val="600"/>
              </a:spcBef>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pravidelně (popř. i  nepravidelně) se opakující platba,</a:t>
            </a:r>
          </a:p>
          <a:p>
            <a:pPr marL="622300" indent="-266700" algn="l">
              <a:spcBef>
                <a:spcPts val="600"/>
              </a:spcBef>
              <a:buClr>
                <a:srgbClr val="FFA02F"/>
              </a:buClr>
              <a:buFont typeface="Wingdings" panose="05000000000000000000" pitchFamily="2" charset="2"/>
              <a:buChar char="ü"/>
            </a:pPr>
            <a:r>
              <a:rPr lang="cs-CZ" altLang="cs-CZ" sz="1600" dirty="0">
                <a:solidFill>
                  <a:schemeClr val="tx1"/>
                </a:solidFill>
                <a:latin typeface="Trebuchet MS" panose="020B0603020202020204" pitchFamily="34" charset="0"/>
              </a:rPr>
              <a:t>nenávratná platba,</a:t>
            </a:r>
          </a:p>
          <a:p>
            <a:pPr marL="182563" algn="l">
              <a:spcBef>
                <a:spcPts val="600"/>
              </a:spcBef>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ve prospěch veřejného rozpočtu.</a:t>
            </a:r>
          </a:p>
          <a:p>
            <a:pPr marL="182563" indent="-182563" algn="l">
              <a:spcBef>
                <a:spcPts val="18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Neúčelovostí </a:t>
            </a:r>
            <a:r>
              <a:rPr lang="cs-CZ" altLang="cs-CZ" sz="1600" dirty="0">
                <a:solidFill>
                  <a:schemeClr val="tx1"/>
                </a:solidFill>
                <a:latin typeface="Trebuchet MS" panose="020B0603020202020204" pitchFamily="34" charset="0"/>
              </a:rPr>
              <a:t>platby rozumíme tu skutečnost, že vybraná daň není určena ke zcela konkrétnímu využití, ale je součástí celkových příjmů veřejných rozpočtů.</a:t>
            </a:r>
          </a:p>
          <a:p>
            <a:pPr marL="182563" indent="-182563" algn="l">
              <a:spcBef>
                <a:spcPts val="600"/>
              </a:spcBef>
              <a:buClr>
                <a:srgbClr val="FFA02F"/>
              </a:buClr>
              <a:buFont typeface="Wingdings" panose="05000000000000000000" pitchFamily="2" charset="2"/>
              <a:buChar char="§"/>
            </a:pP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Neekvivalentnost</a:t>
            </a:r>
            <a:r>
              <a:rPr lang="cs-CZ" altLang="cs-CZ" sz="1600" b="1" dirty="0">
                <a:solidFill>
                  <a:schemeClr val="tx1"/>
                </a:solidFill>
                <a:latin typeface="Trebuchet MS" panose="020B0603020202020204" pitchFamily="34" charset="0"/>
              </a:rPr>
              <a:t> </a:t>
            </a:r>
            <a:r>
              <a:rPr lang="cs-CZ" altLang="cs-CZ" sz="1600" dirty="0">
                <a:solidFill>
                  <a:schemeClr val="tx1"/>
                </a:solidFill>
                <a:latin typeface="Trebuchet MS" panose="020B0603020202020204" pitchFamily="34" charset="0"/>
              </a:rPr>
              <a:t>znamená, že poplatník daně nemá garantovánu konkrét-ní protihodnotu, která by odpovídala výši jeho daňové povinnosti.</a:t>
            </a:r>
          </a:p>
          <a:p>
            <a:pPr marL="182563" indent="-182563" algn="l">
              <a:spcBef>
                <a:spcPts val="1800"/>
              </a:spcBef>
              <a:buClr>
                <a:srgbClr val="FFA02F"/>
              </a:buClr>
              <a:buFont typeface="Wingdings" panose="05000000000000000000" pitchFamily="2" charset="2"/>
              <a:buChar char="§"/>
            </a:pPr>
            <a:r>
              <a:rPr lang="cs-CZ" altLang="cs-CZ" sz="1600" dirty="0">
                <a:solidFill>
                  <a:schemeClr val="tx1"/>
                </a:solidFill>
                <a:latin typeface="Trebuchet MS" panose="020B0603020202020204" pitchFamily="34" charset="0"/>
              </a:rPr>
              <a:t>Pokud je platba daňového charakteru uložena jednorázově, nazývá se </a:t>
            </a:r>
            <a:r>
              <a:rPr lang="cs-CZ" altLang="cs-CZ" sz="1600" b="1" dirty="0">
                <a:solidFill>
                  <a:schemeClr val="tx1"/>
                </a:solidFill>
                <a:effectLst>
                  <a:outerShdw blurRad="38100" dist="38100" dir="2700000" algn="tl">
                    <a:srgbClr val="000000">
                      <a:alpha val="43137"/>
                    </a:srgbClr>
                  </a:outerShdw>
                </a:effectLst>
                <a:latin typeface="Trebuchet MS" panose="020B0603020202020204" pitchFamily="34" charset="0"/>
              </a:rPr>
              <a:t>dávkou</a:t>
            </a:r>
            <a:r>
              <a:rPr lang="cs-CZ" altLang="cs-CZ" sz="1600" b="1" dirty="0">
                <a:solidFill>
                  <a:schemeClr val="tx1"/>
                </a:solidFill>
                <a:latin typeface="Trebuchet MS" panose="020B0603020202020204" pitchFamily="34" charset="0"/>
              </a:rPr>
              <a:t>.</a:t>
            </a:r>
          </a:p>
        </p:txBody>
      </p:sp>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Úvod do zdanění</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25606534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2563</Words>
  <Application>Microsoft Office PowerPoint</Application>
  <PresentationFormat>Předvádění na obrazovce (4:3)</PresentationFormat>
  <Paragraphs>655</Paragraphs>
  <Slides>41</Slides>
  <Notes>0</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41</vt:i4>
      </vt:variant>
    </vt:vector>
  </HeadingPairs>
  <TitlesOfParts>
    <vt:vector size="51" baseType="lpstr">
      <vt:lpstr>Arial</vt:lpstr>
      <vt:lpstr>Calibri</vt:lpstr>
      <vt:lpstr>Candara</vt:lpstr>
      <vt:lpstr>Gill Sans MT</vt:lpstr>
      <vt:lpstr>Times New Roman</vt:lpstr>
      <vt:lpstr>Trebuchet MS</vt:lpstr>
      <vt:lpstr>Verdana</vt:lpstr>
      <vt:lpstr>Wingdings</vt:lpstr>
      <vt:lpstr>Wingdings 2</vt:lpstr>
      <vt:lpstr>Motiv sady Office</vt:lpstr>
      <vt:lpstr>Daňový systém ČR</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 - Uvod do zdaneni</dc:title>
  <dc:creator>Marinič Peter</dc:creator>
  <cp:lastModifiedBy>Peter Marinič</cp:lastModifiedBy>
  <cp:revision>32</cp:revision>
  <dcterms:created xsi:type="dcterms:W3CDTF">2016-06-07T08:38:00Z</dcterms:created>
  <dcterms:modified xsi:type="dcterms:W3CDTF">2019-02-23T06:32:54Z</dcterms:modified>
</cp:coreProperties>
</file>