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394" r:id="rId2"/>
    <p:sldId id="262" r:id="rId3"/>
    <p:sldId id="396" r:id="rId4"/>
    <p:sldId id="397" r:id="rId5"/>
    <p:sldId id="398" r:id="rId6"/>
    <p:sldId id="399" r:id="rId7"/>
    <p:sldId id="400" r:id="rId8"/>
    <p:sldId id="401" r:id="rId9"/>
    <p:sldId id="402" r:id="rId10"/>
    <p:sldId id="403" r:id="rId11"/>
    <p:sldId id="404" r:id="rId12"/>
    <p:sldId id="405" r:id="rId13"/>
    <p:sldId id="406" r:id="rId14"/>
    <p:sldId id="407" r:id="rId15"/>
    <p:sldId id="408" r:id="rId16"/>
    <p:sldId id="409" r:id="rId17"/>
    <p:sldId id="410" r:id="rId18"/>
    <p:sldId id="411" r:id="rId19"/>
    <p:sldId id="412" r:id="rId20"/>
    <p:sldId id="413" r:id="rId21"/>
    <p:sldId id="414" r:id="rId22"/>
    <p:sldId id="395" r:id="rId2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0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9" d="100"/>
          <a:sy n="49" d="100"/>
        </p:scale>
        <p:origin x="60" y="11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D44DAD-D00C-44E7-B421-77993FB119B7}" type="datetimeFigureOut">
              <a:rPr lang="cs-CZ" smtClean="0"/>
              <a:t>23.02.2019</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9788DF-5D16-40C3-B2CD-017B1CF055C9}" type="slidenum">
              <a:rPr lang="cs-CZ" smtClean="0"/>
              <a:t>‹#›</a:t>
            </a:fld>
            <a:endParaRPr lang="cs-CZ"/>
          </a:p>
        </p:txBody>
      </p:sp>
    </p:spTree>
    <p:extLst>
      <p:ext uri="{BB962C8B-B14F-4D97-AF65-F5344CB8AC3E}">
        <p14:creationId xmlns:p14="http://schemas.microsoft.com/office/powerpoint/2010/main" val="25209425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AA619A66-D202-43B2-870B-024370F689AB}" type="datetime1">
              <a:rPr lang="cs-CZ" smtClean="0"/>
              <a:t>23.02.2019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2938D3CF-E5E2-41E7-B2E1-A7332C832D5E}" type="datetime1">
              <a:rPr lang="cs-CZ" smtClean="0"/>
              <a:t>23.02.2019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D74300B-A23C-4055-811E-B0A560CEDC56}" type="datetime1">
              <a:rPr lang="cs-CZ" smtClean="0"/>
              <a:t>23.02.2019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D55C06A2-3867-4ED0-848B-411DEF113230}" type="datetime1">
              <a:rPr lang="cs-CZ" smtClean="0"/>
              <a:t>23.02.2019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398164A0-80A6-4316-875F-76D468910E9E}" type="datetime1">
              <a:rPr lang="cs-CZ" smtClean="0"/>
              <a:t>23.02.2019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F7D745EB-E644-48E0-8111-B7D684DA5ECA}" type="datetime1">
              <a:rPr lang="cs-CZ" smtClean="0"/>
              <a:t>23.02.2019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B3130C5A-6324-4D00-A4A5-F337F66EBE66}" type="datetime1">
              <a:rPr lang="cs-CZ" smtClean="0"/>
              <a:t>23.02.2019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04763275-49AF-4B7B-B1D3-05A230FCD283}" type="datetime1">
              <a:rPr lang="cs-CZ" smtClean="0"/>
              <a:t>23.02.2019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8907AE4-5F77-4ECF-9B62-8B4970A4412C}" type="datetime1">
              <a:rPr lang="cs-CZ" smtClean="0"/>
              <a:t>23.02.2019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22FAF087-B74E-4834-A5D0-3FBF5E922498}" type="datetime1">
              <a:rPr lang="cs-CZ" smtClean="0"/>
              <a:t>23.02.2019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1117228D-4AE1-4039-8070-3D6DB812AC0C}" type="datetime1">
              <a:rPr lang="cs-CZ" smtClean="0"/>
              <a:t>23.02.2019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85281D-24F7-43CA-BCFC-9807DEEBBBA0}" type="datetime1">
              <a:rPr lang="cs-CZ" smtClean="0"/>
              <a:t>23.02.2019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2450703"/>
          </a:xfrm>
        </p:spPr>
        <p:txBody>
          <a:bodyPr>
            <a:normAutofit/>
          </a:bodyPr>
          <a:lstStyle/>
          <a:p>
            <a:pPr algn="l"/>
            <a:r>
              <a:rPr lang="cs-CZ" sz="4000" b="1" dirty="0">
                <a:latin typeface="Trebuchet MS" panose="020B0603020202020204" pitchFamily="34" charset="0"/>
              </a:rPr>
              <a:t>Daňový systém ČR</a:t>
            </a:r>
          </a:p>
        </p:txBody>
      </p:sp>
      <p:sp>
        <p:nvSpPr>
          <p:cNvPr id="3" name="Podnadpis 2"/>
          <p:cNvSpPr>
            <a:spLocks noGrp="1"/>
          </p:cNvSpPr>
          <p:nvPr>
            <p:ph type="subTitle" idx="1"/>
          </p:nvPr>
        </p:nvSpPr>
        <p:spPr>
          <a:xfrm>
            <a:off x="683568" y="4149080"/>
            <a:ext cx="6400800" cy="1752600"/>
          </a:xfrm>
        </p:spPr>
        <p:txBody>
          <a:bodyPr/>
          <a:lstStyle/>
          <a:p>
            <a:pPr algn="l"/>
            <a:endParaRPr lang="cs-CZ" dirty="0">
              <a:latin typeface="Trebuchet MS" panose="020B0603020202020204" pitchFamily="34" charset="0"/>
            </a:endParaRPr>
          </a:p>
          <a:p>
            <a:pPr algn="l"/>
            <a:endParaRPr lang="cs-CZ" dirty="0">
              <a:latin typeface="Trebuchet MS" panose="020B0603020202020204" pitchFamily="34" charset="0"/>
            </a:endParaRPr>
          </a:p>
          <a:p>
            <a:pPr algn="l"/>
            <a:r>
              <a:rPr lang="cs-CZ" dirty="0">
                <a:latin typeface="Trebuchet MS" panose="020B0603020202020204" pitchFamily="34" charset="0"/>
              </a:rPr>
              <a:t>jaro </a:t>
            </a:r>
            <a:r>
              <a:rPr lang="cs-CZ" dirty="0" smtClean="0">
                <a:latin typeface="Trebuchet MS" panose="020B0603020202020204" pitchFamily="34" charset="0"/>
              </a:rPr>
              <a:t>2019</a:t>
            </a:r>
            <a:endParaRPr lang="cs-CZ" dirty="0">
              <a:latin typeface="Trebuchet MS" panose="020B0603020202020204"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320000" cy="16780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575028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1"/>
            <a:ext cx="8352928" cy="4576123"/>
          </a:xfrm>
        </p:spPr>
        <p:txBody>
          <a:bodyPr>
            <a:noAutofit/>
          </a:bodyPr>
          <a:lstStyle/>
          <a:p>
            <a:pPr algn="l"/>
            <a:r>
              <a:rPr lang="cs-CZ" sz="2000" b="1" dirty="0">
                <a:solidFill>
                  <a:schemeClr val="tx1"/>
                </a:solidFill>
                <a:latin typeface="Trebuchet MS" panose="020B0603020202020204" pitchFamily="34" charset="0"/>
              </a:rPr>
              <a:t>Zásada zákonnosti</a:t>
            </a:r>
          </a:p>
          <a:p>
            <a:pPr marL="342900" indent="-342900" algn="l">
              <a:buClr>
                <a:schemeClr val="accent6"/>
              </a:buClr>
              <a:buFont typeface="Wingdings" panose="05000000000000000000" pitchFamily="2" charset="2"/>
              <a:buChar char="§"/>
            </a:pPr>
            <a:r>
              <a:rPr lang="cs-CZ" sz="1800" dirty="0">
                <a:solidFill>
                  <a:schemeClr val="tx1"/>
                </a:solidFill>
                <a:latin typeface="Trebuchet MS" panose="020B0603020202020204" pitchFamily="34" charset="0"/>
              </a:rPr>
              <a:t>Zásada zákonnosti je zakotvena již na ústavní úrovni, daně a poplatky lze ukládat pouze na základě zákona.</a:t>
            </a:r>
          </a:p>
          <a:p>
            <a:pPr marL="342900" indent="-342900" algn="l">
              <a:buClr>
                <a:schemeClr val="accent6"/>
              </a:buClr>
              <a:buFont typeface="Wingdings" panose="05000000000000000000" pitchFamily="2" charset="2"/>
              <a:buChar char="§"/>
            </a:pPr>
            <a:r>
              <a:rPr lang="cs-CZ" sz="1800" dirty="0">
                <a:solidFill>
                  <a:schemeClr val="tx1"/>
                </a:solidFill>
                <a:latin typeface="Trebuchet MS" panose="020B0603020202020204" pitchFamily="34" charset="0"/>
              </a:rPr>
              <a:t>Obecně tato zásada vyjadřuje vázanost postupů správce daně právními předpisy. Správce daně je tedy povinen postupovat v souladu se zákony, ale i dalšími obecně závaznými právními předpisy. Vzhledem k tomu, že součástmi právního řádu se rozumí též mezinárodní a evropské předpisy, musí se správce daně řídit i jejich obsahem.</a:t>
            </a:r>
          </a:p>
          <a:p>
            <a:pPr algn="l"/>
            <a:r>
              <a:rPr lang="cs-CZ" sz="2000" b="1" dirty="0">
                <a:solidFill>
                  <a:schemeClr val="tx1"/>
                </a:solidFill>
                <a:latin typeface="Trebuchet MS" panose="020B0603020202020204" pitchFamily="34" charset="0"/>
              </a:rPr>
              <a:t>Zásada legální licence</a:t>
            </a:r>
          </a:p>
          <a:p>
            <a:pPr marL="342900" indent="-342900" algn="l">
              <a:buClr>
                <a:schemeClr val="accent6"/>
              </a:buClr>
              <a:buFont typeface="Wingdings" panose="05000000000000000000" pitchFamily="2" charset="2"/>
              <a:buChar char="§"/>
            </a:pPr>
            <a:r>
              <a:rPr lang="cs-CZ" sz="1800" dirty="0">
                <a:solidFill>
                  <a:schemeClr val="tx1"/>
                </a:solidFill>
                <a:latin typeface="Trebuchet MS" panose="020B0603020202020204" pitchFamily="34" charset="0"/>
              </a:rPr>
              <a:t>Správce daně může činit pouze to, co je mu zákonem povoleno, je tedy oprávněn vyžívat svou pravomoc v rozsahu, v němž mu ji ukládá zákon. Není možné, aby správce daně výkladem rozšiřoval své pravomoci nad rámec zákona nebo uplatňoval svou pravomoc k jiným než svěřeným účelům. Je povinen v rámci správního uvážení postupovat objektivně a nestranně.</a:t>
            </a:r>
          </a:p>
          <a:p>
            <a:pPr marL="342900" indent="-342900" algn="l">
              <a:buClr>
                <a:schemeClr val="accent6"/>
              </a:buClr>
              <a:buFont typeface="Wingdings" panose="05000000000000000000" pitchFamily="2" charset="2"/>
              <a:buChar char="§"/>
            </a:pPr>
            <a:endParaRPr lang="cs-CZ" sz="2000" dirty="0">
              <a:solidFill>
                <a:schemeClr val="tx1"/>
              </a:solidFill>
              <a:latin typeface="Trebuchet MS" panose="020B0603020202020204" pitchFamily="34" charset="0"/>
            </a:endParaRPr>
          </a:p>
        </p:txBody>
      </p:sp>
      <p:sp>
        <p:nvSpPr>
          <p:cNvPr id="5" name="Nadpis 1"/>
          <p:cNvSpPr txBox="1">
            <a:spLocks/>
          </p:cNvSpPr>
          <p:nvPr/>
        </p:nvSpPr>
        <p:spPr>
          <a:xfrm>
            <a:off x="396000"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Zásady daňového řízení</a:t>
            </a: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26362454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1"/>
            <a:ext cx="8352928" cy="4576123"/>
          </a:xfrm>
        </p:spPr>
        <p:txBody>
          <a:bodyPr>
            <a:noAutofit/>
          </a:bodyPr>
          <a:lstStyle/>
          <a:p>
            <a:pPr algn="l"/>
            <a:r>
              <a:rPr lang="cs-CZ" sz="2000" b="1" dirty="0">
                <a:solidFill>
                  <a:schemeClr val="tx1"/>
                </a:solidFill>
                <a:latin typeface="Trebuchet MS" panose="020B0603020202020204" pitchFamily="34" charset="0"/>
              </a:rPr>
              <a:t>Zásada přiměřenosti</a:t>
            </a:r>
          </a:p>
          <a:p>
            <a:pPr marL="342900" indent="-342900" algn="l">
              <a:buClr>
                <a:schemeClr val="accent6"/>
              </a:buClr>
              <a:buFont typeface="Wingdings" panose="05000000000000000000" pitchFamily="2" charset="2"/>
              <a:buChar char="§"/>
            </a:pPr>
            <a:r>
              <a:rPr lang="cs-CZ" sz="1800" dirty="0">
                <a:solidFill>
                  <a:schemeClr val="tx1"/>
                </a:solidFill>
                <a:latin typeface="Trebuchet MS" panose="020B0603020202020204" pitchFamily="34" charset="0"/>
              </a:rPr>
              <a:t>Dle zásady přiměřenost správce daně šetří práva a právem chráněné zájmy osob zúčastněných na správě daní, tedy měl by volit při správě daní takové prostředky, které budou osoby zúčastněné co nejméně zatěžovat, ale zároveň jimi lze účinně dosáhnout cílů daňového řízení.</a:t>
            </a:r>
          </a:p>
          <a:p>
            <a:pPr marL="342900" indent="-342900" algn="l">
              <a:buClr>
                <a:schemeClr val="accent6"/>
              </a:buClr>
              <a:buFont typeface="Wingdings" panose="05000000000000000000" pitchFamily="2" charset="2"/>
              <a:buChar char="§"/>
            </a:pPr>
            <a:r>
              <a:rPr lang="cs-CZ" sz="1800" dirty="0">
                <a:solidFill>
                  <a:schemeClr val="tx1"/>
                </a:solidFill>
                <a:latin typeface="Trebuchet MS" panose="020B0603020202020204" pitchFamily="34" charset="0"/>
              </a:rPr>
              <a:t>Například při volbě způsobu vymáhání nedoplatku na dani by měl správce daně zvolit takový způsob, kterým bude dosaženo zaplacení nedoplatku, ale zároveň s co nejmenšími náklady, které ponese daňový subjekt - dlužník.</a:t>
            </a:r>
          </a:p>
          <a:p>
            <a:pPr algn="l"/>
            <a:r>
              <a:rPr lang="cs-CZ" sz="2000" b="1" dirty="0">
                <a:solidFill>
                  <a:schemeClr val="tx1"/>
                </a:solidFill>
                <a:latin typeface="Trebuchet MS" panose="020B0603020202020204" pitchFamily="34" charset="0"/>
              </a:rPr>
              <a:t>Zásada procesní rovnosti</a:t>
            </a:r>
          </a:p>
          <a:p>
            <a:pPr marL="342900" indent="-342900" algn="l">
              <a:buClr>
                <a:schemeClr val="accent6"/>
              </a:buClr>
              <a:buFont typeface="Wingdings" panose="05000000000000000000" pitchFamily="2" charset="2"/>
              <a:buChar char="§"/>
            </a:pPr>
            <a:r>
              <a:rPr lang="cs-CZ" sz="1800" dirty="0">
                <a:solidFill>
                  <a:schemeClr val="tx1"/>
                </a:solidFill>
                <a:latin typeface="Trebuchet MS" panose="020B0603020202020204" pitchFamily="34" charset="0"/>
              </a:rPr>
              <a:t>Zásada procesní rovnosti stanoví, že osoby zúčastněné na správě daní mají před správcem daně rovná práva a povinnosti. Správce daně tak musí vůči nim postupovat nediskriminačním způsobem a nestranně. Žádný z daňových subjektů nemůže mít jakékoliv výhodnější postavení, třebaže jsou mezi jednotlivými daňovými subjekty faktické rozdíly (např. v majetku).</a:t>
            </a:r>
          </a:p>
        </p:txBody>
      </p:sp>
      <p:sp>
        <p:nvSpPr>
          <p:cNvPr id="5" name="Nadpis 1"/>
          <p:cNvSpPr txBox="1">
            <a:spLocks/>
          </p:cNvSpPr>
          <p:nvPr/>
        </p:nvSpPr>
        <p:spPr>
          <a:xfrm>
            <a:off x="396000"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Zásady daňového řízení</a:t>
            </a: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32584576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1"/>
            <a:ext cx="8352928" cy="4576123"/>
          </a:xfrm>
        </p:spPr>
        <p:txBody>
          <a:bodyPr>
            <a:noAutofit/>
          </a:bodyPr>
          <a:lstStyle/>
          <a:p>
            <a:pPr algn="l"/>
            <a:r>
              <a:rPr lang="cs-CZ" sz="2000" b="1" dirty="0">
                <a:solidFill>
                  <a:schemeClr val="tx1"/>
                </a:solidFill>
                <a:latin typeface="Trebuchet MS" panose="020B0603020202020204" pitchFamily="34" charset="0"/>
              </a:rPr>
              <a:t>Zásada součinnosti</a:t>
            </a:r>
          </a:p>
          <a:p>
            <a:pPr marL="342900" indent="-342900" algn="l">
              <a:buClr>
                <a:schemeClr val="accent6"/>
              </a:buClr>
              <a:buFont typeface="Wingdings" panose="05000000000000000000" pitchFamily="2" charset="2"/>
              <a:buChar char="§"/>
            </a:pPr>
            <a:r>
              <a:rPr lang="cs-CZ" sz="1800" dirty="0">
                <a:solidFill>
                  <a:schemeClr val="tx1"/>
                </a:solidFill>
                <a:latin typeface="Trebuchet MS" panose="020B0603020202020204" pitchFamily="34" charset="0"/>
              </a:rPr>
              <a:t>Zásada součinnosti zakotvuje, že osoby zúčastněné na správě daní a správce daně by měli spolupracovat a vycházet si vzájemně vstříc. Součinnost osob zúčastněných na správě daní je nezbytná ve všech fázích řízení. V případě, že osoba zúčastněná nebude spolupracovat, může jí být ze strany správce daně uložena i pořádková pokuta.</a:t>
            </a:r>
          </a:p>
          <a:p>
            <a:pPr algn="l"/>
            <a:r>
              <a:rPr lang="cs-CZ" sz="2000" b="1" dirty="0">
                <a:solidFill>
                  <a:schemeClr val="tx1"/>
                </a:solidFill>
                <a:latin typeface="Trebuchet MS" panose="020B0603020202020204" pitchFamily="34" charset="0"/>
              </a:rPr>
              <a:t>Zásada poučovací a slyšení ve věci</a:t>
            </a:r>
          </a:p>
          <a:p>
            <a:pPr marL="342900" indent="-342900" algn="l">
              <a:buClr>
                <a:schemeClr val="accent6"/>
              </a:buClr>
              <a:buFont typeface="Wingdings" panose="05000000000000000000" pitchFamily="2" charset="2"/>
              <a:buChar char="§"/>
            </a:pPr>
            <a:r>
              <a:rPr lang="cs-CZ" sz="1800" dirty="0">
                <a:solidFill>
                  <a:schemeClr val="tx1"/>
                </a:solidFill>
                <a:latin typeface="Trebuchet MS" panose="020B0603020202020204" pitchFamily="34" charset="0"/>
              </a:rPr>
              <a:t>Správce daně je povinen umožnit osobám zúčastněným na správě daní uplatňovat jejich práva. Správce daně má tedy umožnit, aby mohl daňový subjekt svá práva realizovat (př. například umožnit nahlížení do spisu).</a:t>
            </a:r>
          </a:p>
          <a:p>
            <a:pPr marL="342900" indent="-342900" algn="l">
              <a:buClr>
                <a:schemeClr val="accent6"/>
              </a:buClr>
              <a:buFont typeface="Wingdings" panose="05000000000000000000" pitchFamily="2" charset="2"/>
              <a:buChar char="§"/>
            </a:pPr>
            <a:r>
              <a:rPr lang="cs-CZ" sz="1800" dirty="0">
                <a:solidFill>
                  <a:schemeClr val="tx1"/>
                </a:solidFill>
                <a:latin typeface="Trebuchet MS" panose="020B0603020202020204" pitchFamily="34" charset="0"/>
              </a:rPr>
              <a:t>Aby mohly osoby zúčastněné na správě daní svá práva uplatňovat, musí se jim dostat ze strany správce daně poučení. Správce daně musí daňové subjekty přiměřeně poučit o jejich právech a povinnostech, stanoví-li to zákon nebo je-li to vzhledem k povaze úkonu nezbytné (např. má-li podání daňového subjektu vady, správce daně jej o tom poučí a umožní mu ve lhůtě vady podání opravit.)</a:t>
            </a:r>
          </a:p>
        </p:txBody>
      </p:sp>
      <p:sp>
        <p:nvSpPr>
          <p:cNvPr id="5" name="Nadpis 1"/>
          <p:cNvSpPr txBox="1">
            <a:spLocks/>
          </p:cNvSpPr>
          <p:nvPr/>
        </p:nvSpPr>
        <p:spPr>
          <a:xfrm>
            <a:off x="396000"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Zásady daňového řízení</a:t>
            </a: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208351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1"/>
            <a:ext cx="8352928" cy="4576123"/>
          </a:xfrm>
        </p:spPr>
        <p:txBody>
          <a:bodyPr>
            <a:noAutofit/>
          </a:bodyPr>
          <a:lstStyle/>
          <a:p>
            <a:pPr algn="l"/>
            <a:r>
              <a:rPr lang="cs-CZ" sz="2000" b="1" dirty="0">
                <a:solidFill>
                  <a:schemeClr val="tx1"/>
                </a:solidFill>
                <a:latin typeface="Trebuchet MS" panose="020B0603020202020204" pitchFamily="34" charset="0"/>
              </a:rPr>
              <a:t>Zásada vstřícnosti a slušnosti</a:t>
            </a:r>
          </a:p>
          <a:p>
            <a:pPr marL="342900" indent="-342900" algn="l">
              <a:buClr>
                <a:schemeClr val="accent6"/>
              </a:buClr>
              <a:buFont typeface="Wingdings" panose="05000000000000000000" pitchFamily="2" charset="2"/>
              <a:buChar char="§"/>
            </a:pPr>
            <a:r>
              <a:rPr lang="cs-CZ" sz="1800" dirty="0">
                <a:solidFill>
                  <a:schemeClr val="tx1"/>
                </a:solidFill>
                <a:latin typeface="Trebuchet MS" panose="020B0603020202020204" pitchFamily="34" charset="0"/>
              </a:rPr>
              <a:t>Správce daně by měl vycházet osobám zúčastněným na dani v rámci možností vstříc. Úřední osoby jsou povinny vyvarovat se nezdvořilostí.</a:t>
            </a:r>
          </a:p>
          <a:p>
            <a:pPr marL="342900" indent="-342900" algn="l">
              <a:buClr>
                <a:schemeClr val="accent6"/>
              </a:buClr>
              <a:buFont typeface="Wingdings" panose="05000000000000000000" pitchFamily="2" charset="2"/>
              <a:buChar char="§"/>
            </a:pPr>
            <a:r>
              <a:rPr lang="cs-CZ" sz="1800" dirty="0">
                <a:solidFill>
                  <a:schemeClr val="tx1"/>
                </a:solidFill>
                <a:latin typeface="Trebuchet MS" panose="020B0603020202020204" pitchFamily="34" charset="0"/>
              </a:rPr>
              <a:t>V případě, že se úřední osoby chovají nevhodně, lze na takové chování reagovat stížností. Taková stížnost nesmí jít k újmě stěžovatele. Správce daně je povinen stížnost prošetřit a vyřídit ji do 60 dnů od jejího doručení.</a:t>
            </a:r>
          </a:p>
          <a:p>
            <a:pPr algn="l"/>
            <a:r>
              <a:rPr lang="cs-CZ" sz="2000" b="1" dirty="0">
                <a:solidFill>
                  <a:schemeClr val="tx1"/>
                </a:solidFill>
                <a:latin typeface="Trebuchet MS" panose="020B0603020202020204" pitchFamily="34" charset="0"/>
              </a:rPr>
              <a:t>Zásada rychlosti řízení</a:t>
            </a:r>
          </a:p>
          <a:p>
            <a:pPr marL="342900" indent="-342900" algn="l">
              <a:buClr>
                <a:schemeClr val="accent6"/>
              </a:buClr>
              <a:buFont typeface="Wingdings" panose="05000000000000000000" pitchFamily="2" charset="2"/>
              <a:buChar char="§"/>
            </a:pPr>
            <a:r>
              <a:rPr lang="cs-CZ" sz="1800" dirty="0">
                <a:solidFill>
                  <a:schemeClr val="tx1"/>
                </a:solidFill>
                <a:latin typeface="Trebuchet MS" panose="020B0603020202020204" pitchFamily="34" charset="0"/>
              </a:rPr>
              <a:t>Dle této zásady by měl správce daně postupovat tak, aby v řízení nedocházelo ke zbytečným průtahům. </a:t>
            </a:r>
          </a:p>
          <a:p>
            <a:pPr marL="342900" indent="-342900" algn="l">
              <a:buClr>
                <a:schemeClr val="accent6"/>
              </a:buClr>
              <a:buFont typeface="Wingdings" panose="05000000000000000000" pitchFamily="2" charset="2"/>
              <a:buChar char="§"/>
            </a:pPr>
            <a:r>
              <a:rPr lang="cs-CZ" sz="1800" dirty="0">
                <a:solidFill>
                  <a:schemeClr val="tx1"/>
                </a:solidFill>
                <a:latin typeface="Trebuchet MS" panose="020B0603020202020204" pitchFamily="34" charset="0"/>
              </a:rPr>
              <a:t>Daňové řízení by mělo trvat jen po dobu nezbytně nutnou k naplnění jeho účelu. Na druhou stranu, rychlost řízení by se neměla odrážet na kvalitě a způsobovat v řízení procesní nedostatky.</a:t>
            </a:r>
          </a:p>
          <a:p>
            <a:pPr marL="342900" indent="-342900" algn="l">
              <a:buClr>
                <a:schemeClr val="accent6"/>
              </a:buClr>
              <a:buFont typeface="Wingdings" panose="05000000000000000000" pitchFamily="2" charset="2"/>
              <a:buChar char="§"/>
            </a:pPr>
            <a:r>
              <a:rPr lang="cs-CZ" sz="1800" dirty="0">
                <a:solidFill>
                  <a:schemeClr val="tx1"/>
                </a:solidFill>
                <a:latin typeface="Trebuchet MS" panose="020B0603020202020204" pitchFamily="34" charset="0"/>
              </a:rPr>
              <a:t>Proti případné nečinnosti se osoba zúčastněná na dani může bránit tím, že dá podnět k orgánu nadřízenému správci daně, který je nečinný. </a:t>
            </a:r>
          </a:p>
        </p:txBody>
      </p:sp>
      <p:sp>
        <p:nvSpPr>
          <p:cNvPr id="5" name="Nadpis 1"/>
          <p:cNvSpPr txBox="1">
            <a:spLocks/>
          </p:cNvSpPr>
          <p:nvPr/>
        </p:nvSpPr>
        <p:spPr>
          <a:xfrm>
            <a:off x="396000"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Zásady daňového řízení</a:t>
            </a: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28200551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1"/>
            <a:ext cx="8352928" cy="4576123"/>
          </a:xfrm>
        </p:spPr>
        <p:txBody>
          <a:bodyPr>
            <a:noAutofit/>
          </a:bodyPr>
          <a:lstStyle/>
          <a:p>
            <a:pPr algn="l"/>
            <a:r>
              <a:rPr lang="cs-CZ" sz="2000" b="1" dirty="0">
                <a:solidFill>
                  <a:schemeClr val="tx1"/>
                </a:solidFill>
                <a:latin typeface="Trebuchet MS" panose="020B0603020202020204" pitchFamily="34" charset="0"/>
              </a:rPr>
              <a:t>Zásada hospodárnosti a procesní ekonomie</a:t>
            </a:r>
          </a:p>
          <a:p>
            <a:pPr marL="342900" indent="-342900" algn="l">
              <a:buClr>
                <a:schemeClr val="accent6"/>
              </a:buClr>
              <a:buFont typeface="Wingdings" panose="05000000000000000000" pitchFamily="2" charset="2"/>
              <a:buChar char="§"/>
            </a:pPr>
            <a:r>
              <a:rPr lang="cs-CZ" sz="1800" dirty="0">
                <a:solidFill>
                  <a:schemeClr val="tx1"/>
                </a:solidFill>
                <a:latin typeface="Trebuchet MS" panose="020B0603020202020204" pitchFamily="34" charset="0"/>
              </a:rPr>
              <a:t>Zásada hospodárnosti stanoví, že správce daně by si měl v daňovém řízení počínat tak, aby nikomu nevznikaly zbytečné náklady. K tomu daňový řád a další předpisy stanoví správci daně nástroje. Příkladem bude oprávnění spojovat řízení, případně činit některé úkony pro různá řízení společně. Nikdy však nesmí vést takový postup ke krácení práv daňového subjektu.</a:t>
            </a:r>
          </a:p>
          <a:p>
            <a:pPr algn="l"/>
            <a:r>
              <a:rPr lang="cs-CZ" sz="2000" b="1" dirty="0">
                <a:solidFill>
                  <a:schemeClr val="tx1"/>
                </a:solidFill>
                <a:latin typeface="Trebuchet MS" panose="020B0603020202020204" pitchFamily="34" charset="0"/>
              </a:rPr>
              <a:t>Zásada volného hodnocení důkazů</a:t>
            </a:r>
          </a:p>
          <a:p>
            <a:pPr marL="342900" indent="-342900" algn="l">
              <a:buClr>
                <a:schemeClr val="accent6"/>
              </a:buClr>
              <a:buFont typeface="Wingdings" panose="05000000000000000000" pitchFamily="2" charset="2"/>
              <a:buChar char="§"/>
            </a:pPr>
            <a:r>
              <a:rPr lang="cs-CZ" sz="1800" dirty="0">
                <a:solidFill>
                  <a:schemeClr val="tx1"/>
                </a:solidFill>
                <a:latin typeface="Trebuchet MS" panose="020B0603020202020204" pitchFamily="34" charset="0"/>
              </a:rPr>
              <a:t>Správce daně je dle této zásady oprávněn posoudit veškeré důkazy dle své vlastní úvahy. Nejsou tedy stanovena pro hodnocení důkazů žádná pravidla, například že některé důkazy mají přednost před jinými, vyšší důkazní sílu apod. Správce daně musí zvážit, zda je důkazů dostatek, jaké je případně nutné doplnit, posoudit pravdivost předložených důkazů a další tak, aby byl co nejlépe prokázán skutkový stav.</a:t>
            </a:r>
          </a:p>
          <a:p>
            <a:pPr marL="342900" indent="-342900" algn="l">
              <a:buClr>
                <a:schemeClr val="accent6"/>
              </a:buClr>
              <a:buFont typeface="Wingdings" panose="05000000000000000000" pitchFamily="2" charset="2"/>
              <a:buChar char="§"/>
            </a:pPr>
            <a:r>
              <a:rPr lang="cs-CZ" sz="1800" dirty="0">
                <a:solidFill>
                  <a:schemeClr val="tx1"/>
                </a:solidFill>
                <a:latin typeface="Trebuchet MS" panose="020B0603020202020204" pitchFamily="34" charset="0"/>
              </a:rPr>
              <a:t>Ovšem, i v případě této zásady se musí správce daně vyvarovat libovůli. Všechny důkazy a jejich hodnocení musí v rozhodnutí řádně odůvodnit tak, aby bylo jeho uvážení a následné rozhodnutí přezkoumatelné.</a:t>
            </a:r>
          </a:p>
        </p:txBody>
      </p:sp>
      <p:sp>
        <p:nvSpPr>
          <p:cNvPr id="5" name="Nadpis 1"/>
          <p:cNvSpPr txBox="1">
            <a:spLocks/>
          </p:cNvSpPr>
          <p:nvPr/>
        </p:nvSpPr>
        <p:spPr>
          <a:xfrm>
            <a:off x="396000"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Zásady daňového řízení</a:t>
            </a: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3953429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1"/>
            <a:ext cx="8352928" cy="4576123"/>
          </a:xfrm>
        </p:spPr>
        <p:txBody>
          <a:bodyPr>
            <a:noAutofit/>
          </a:bodyPr>
          <a:lstStyle/>
          <a:p>
            <a:pPr algn="l"/>
            <a:r>
              <a:rPr lang="cs-CZ" sz="2000" b="1" dirty="0">
                <a:solidFill>
                  <a:schemeClr val="tx1"/>
                </a:solidFill>
                <a:latin typeface="Trebuchet MS" panose="020B0603020202020204" pitchFamily="34" charset="0"/>
              </a:rPr>
              <a:t>Zásada legitimního očekávání</a:t>
            </a:r>
          </a:p>
          <a:p>
            <a:pPr marL="342900" indent="-342900" algn="l">
              <a:buClr>
                <a:schemeClr val="accent6"/>
              </a:buClr>
              <a:buFont typeface="Wingdings" panose="05000000000000000000" pitchFamily="2" charset="2"/>
              <a:buChar char="§"/>
            </a:pPr>
            <a:r>
              <a:rPr lang="cs-CZ" sz="1800" dirty="0">
                <a:solidFill>
                  <a:schemeClr val="tx1"/>
                </a:solidFill>
                <a:latin typeface="Trebuchet MS" panose="020B0603020202020204" pitchFamily="34" charset="0"/>
              </a:rPr>
              <a:t>Zásada legitimního očekávání tvoří mantinely pro zásadu volného hodnocení důkazů. Správce daně sice hodnotí důkazy dle vlastní vůle, nicméně musí při svém rozhodování dbát, aby ve stejných případech se stejnými skutkovými okolnostmi nevznikaly nedůvodné rozdíly. V případech skutkově podobných či dokonce stejných nesmí správce daně rozhodovat rozdílně. Tím dochází rovněž k aplikaci zásady rovnosti.</a:t>
            </a:r>
          </a:p>
          <a:p>
            <a:pPr marL="342900" indent="-342900" algn="l">
              <a:buClr>
                <a:schemeClr val="accent6"/>
              </a:buClr>
              <a:buFont typeface="Wingdings" panose="05000000000000000000" pitchFamily="2" charset="2"/>
              <a:buChar char="§"/>
            </a:pPr>
            <a:r>
              <a:rPr lang="cs-CZ" sz="1800" dirty="0">
                <a:solidFill>
                  <a:schemeClr val="tx1"/>
                </a:solidFill>
                <a:latin typeface="Trebuchet MS" panose="020B0603020202020204" pitchFamily="34" charset="0"/>
              </a:rPr>
              <a:t>Správce daně by měl při rozhodování vycházet ze znalosti právních předpisů, jejich odborných výkladů, ale také z ustálené rozhodovací praxe a judikatury správních soudů, což by jej mělo stálost rozhodování ulehčit.</a:t>
            </a:r>
          </a:p>
          <a:p>
            <a:pPr algn="l"/>
            <a:r>
              <a:rPr lang="cs-CZ" sz="2000" b="1" dirty="0">
                <a:solidFill>
                  <a:schemeClr val="tx1"/>
                </a:solidFill>
                <a:latin typeface="Trebuchet MS" panose="020B0603020202020204" pitchFamily="34" charset="0"/>
              </a:rPr>
              <a:t>Zásada materiální pravdy</a:t>
            </a:r>
          </a:p>
          <a:p>
            <a:pPr marL="342900" indent="-342900" algn="l">
              <a:buClr>
                <a:schemeClr val="accent6"/>
              </a:buClr>
              <a:buFont typeface="Wingdings" panose="05000000000000000000" pitchFamily="2" charset="2"/>
              <a:buChar char="§"/>
            </a:pPr>
            <a:r>
              <a:rPr lang="cs-CZ" sz="1800" dirty="0">
                <a:solidFill>
                  <a:schemeClr val="tx1"/>
                </a:solidFill>
                <a:latin typeface="Trebuchet MS" panose="020B0603020202020204" pitchFamily="34" charset="0"/>
              </a:rPr>
              <a:t>Zásada materiální pravdy znamená, že správce daně posuzuje právní jednání dle jeho skutečného obsah, nikoliv dle jeho formálního označení.</a:t>
            </a:r>
          </a:p>
        </p:txBody>
      </p:sp>
      <p:sp>
        <p:nvSpPr>
          <p:cNvPr id="5" name="Nadpis 1"/>
          <p:cNvSpPr txBox="1">
            <a:spLocks/>
          </p:cNvSpPr>
          <p:nvPr/>
        </p:nvSpPr>
        <p:spPr>
          <a:xfrm>
            <a:off x="396000"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Zásady daňového řízení</a:t>
            </a: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37277725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1"/>
            <a:ext cx="8352928" cy="4576123"/>
          </a:xfrm>
        </p:spPr>
        <p:txBody>
          <a:bodyPr>
            <a:noAutofit/>
          </a:bodyPr>
          <a:lstStyle/>
          <a:p>
            <a:pPr algn="l"/>
            <a:r>
              <a:rPr lang="cs-CZ" sz="2000" b="1" dirty="0">
                <a:solidFill>
                  <a:schemeClr val="tx1"/>
                </a:solidFill>
                <a:latin typeface="Trebuchet MS" panose="020B0603020202020204" pitchFamily="34" charset="0"/>
              </a:rPr>
              <a:t>Zásada neveřejnosti a mlčenlivosti</a:t>
            </a:r>
          </a:p>
          <a:p>
            <a:pPr marL="342900" indent="-342900" algn="l">
              <a:buClr>
                <a:schemeClr val="accent6"/>
              </a:buClr>
              <a:buFont typeface="Wingdings" panose="05000000000000000000" pitchFamily="2" charset="2"/>
              <a:buChar char="§"/>
            </a:pPr>
            <a:r>
              <a:rPr lang="cs-CZ" sz="1800" dirty="0">
                <a:solidFill>
                  <a:schemeClr val="tx1"/>
                </a:solidFill>
                <a:latin typeface="Trebuchet MS" panose="020B0603020202020204" pitchFamily="34" charset="0"/>
              </a:rPr>
              <a:t>správa daní je neveřejná. Neveřejnost správy daní je nezbytnou pro její fungování, měla by totiž zajistit, že daňové subjekty si mohou být jisty, že údaje zůstanou nepřístupné veřejnosti a budou použity jen pro správu daní.</a:t>
            </a:r>
          </a:p>
          <a:p>
            <a:pPr marL="342900" indent="-342900" algn="l">
              <a:buClr>
                <a:schemeClr val="accent6"/>
              </a:buClr>
              <a:buFont typeface="Wingdings" panose="05000000000000000000" pitchFamily="2" charset="2"/>
              <a:buChar char="§"/>
            </a:pPr>
            <a:r>
              <a:rPr lang="cs-CZ" sz="1800" dirty="0">
                <a:solidFill>
                  <a:schemeClr val="tx1"/>
                </a:solidFill>
                <a:latin typeface="Trebuchet MS" panose="020B0603020202020204" pitchFamily="34" charset="0"/>
              </a:rPr>
              <a:t>zásada neveřejnosti úzce navázána na zásadu mlčenlivosti. Všechny úřední osoby a osoby zúčastněné na správě daní jsou vázány povinností mlčenlivosti o všem, co se v rámci daňového řízení dozvěděly o poměrech jiných osob. Povinnost mlčenlivosti úřední osoby nezaniká ani, když úřední osoba nebude již nadále u správce daně zaměstnána.</a:t>
            </a:r>
          </a:p>
          <a:p>
            <a:pPr marL="342900" indent="-342900" algn="l">
              <a:buClr>
                <a:schemeClr val="accent6"/>
              </a:buClr>
              <a:buFont typeface="Wingdings" panose="05000000000000000000" pitchFamily="2" charset="2"/>
              <a:buChar char="§"/>
            </a:pPr>
            <a:r>
              <a:rPr lang="cs-CZ" sz="1800" dirty="0">
                <a:solidFill>
                  <a:schemeClr val="tx1"/>
                </a:solidFill>
                <a:latin typeface="Trebuchet MS" panose="020B0603020202020204" pitchFamily="34" charset="0"/>
              </a:rPr>
              <a:t>Daňový řád však stanoví výjimky ze zásady mlčenlivosti. Porušení povinnosti mlčenlivosti se nevztahuje zejména na:</a:t>
            </a:r>
          </a:p>
          <a:p>
            <a:pPr marL="714375" indent="-342900" algn="l">
              <a:buClr>
                <a:schemeClr val="accent6"/>
              </a:buClr>
              <a:buFont typeface="Wingdings" panose="05000000000000000000" pitchFamily="2" charset="2"/>
              <a:buChar char="ü"/>
              <a:tabLst>
                <a:tab pos="714375" algn="l"/>
              </a:tabLst>
            </a:pPr>
            <a:r>
              <a:rPr lang="cs-CZ" sz="1600" dirty="0">
                <a:solidFill>
                  <a:schemeClr val="tx1"/>
                </a:solidFill>
                <a:latin typeface="Trebuchet MS" panose="020B0603020202020204" pitchFamily="34" charset="0"/>
              </a:rPr>
              <a:t>informace veřejně známé či dostupné z informačních systémů veřejné správy (např.: obsazení orgánů právnické osoby, účetní závěrky či údaje o vlastnictví nemovitých věcí z katastru nemovitostí)</a:t>
            </a:r>
          </a:p>
          <a:p>
            <a:pPr marL="714375" indent="-342900" algn="l">
              <a:buClr>
                <a:schemeClr val="accent6"/>
              </a:buClr>
              <a:buFont typeface="Wingdings" panose="05000000000000000000" pitchFamily="2" charset="2"/>
              <a:buChar char="ü"/>
              <a:tabLst>
                <a:tab pos="714375" algn="l"/>
              </a:tabLst>
            </a:pPr>
            <a:r>
              <a:rPr lang="cs-CZ" sz="1600" dirty="0">
                <a:solidFill>
                  <a:schemeClr val="tx1"/>
                </a:solidFill>
                <a:latin typeface="Trebuchet MS" panose="020B0603020202020204" pitchFamily="34" charset="0"/>
              </a:rPr>
              <a:t>zobecněné informace, z nichž nevyplývá, koho se týkají – příkladem mohou být modelové příklady pro pedagogické účely v anonymizované podobě.</a:t>
            </a:r>
          </a:p>
        </p:txBody>
      </p:sp>
      <p:sp>
        <p:nvSpPr>
          <p:cNvPr id="5" name="Nadpis 1"/>
          <p:cNvSpPr txBox="1">
            <a:spLocks/>
          </p:cNvSpPr>
          <p:nvPr/>
        </p:nvSpPr>
        <p:spPr>
          <a:xfrm>
            <a:off x="396000"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Zásady daňového řízení</a:t>
            </a: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5440295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1"/>
            <a:ext cx="8352928" cy="4576123"/>
          </a:xfrm>
        </p:spPr>
        <p:txBody>
          <a:bodyPr>
            <a:noAutofit/>
          </a:bodyPr>
          <a:lstStyle/>
          <a:p>
            <a:pPr algn="l"/>
            <a:r>
              <a:rPr lang="cs-CZ" sz="2000" b="1" dirty="0">
                <a:solidFill>
                  <a:schemeClr val="tx1"/>
                </a:solidFill>
                <a:latin typeface="Trebuchet MS" panose="020B0603020202020204" pitchFamily="34" charset="0"/>
              </a:rPr>
              <a:t>Zásada oficiality a zásada vyhledávací</a:t>
            </a:r>
          </a:p>
          <a:p>
            <a:pPr marL="342900" indent="-342900" algn="l">
              <a:buClr>
                <a:schemeClr val="accent6"/>
              </a:buClr>
              <a:buFont typeface="Wingdings" panose="05000000000000000000" pitchFamily="2" charset="2"/>
              <a:buChar char="§"/>
            </a:pPr>
            <a:r>
              <a:rPr lang="cs-CZ" sz="1800" dirty="0">
                <a:solidFill>
                  <a:schemeClr val="tx1"/>
                </a:solidFill>
                <a:latin typeface="Trebuchet MS" panose="020B0603020202020204" pitchFamily="34" charset="0"/>
              </a:rPr>
              <a:t>Dle těchto zásad je správce daně povinen neustále zjišťovat předpoklady pro vznik či trvání povinností zúčastněných osob v daňovém řízení.</a:t>
            </a:r>
          </a:p>
          <a:p>
            <a:pPr marL="342900" indent="-342900" algn="l">
              <a:buClr>
                <a:schemeClr val="accent6"/>
              </a:buClr>
              <a:buFont typeface="Wingdings" panose="05000000000000000000" pitchFamily="2" charset="2"/>
              <a:buChar char="§"/>
            </a:pPr>
            <a:r>
              <a:rPr lang="cs-CZ" sz="1800" dirty="0">
                <a:solidFill>
                  <a:schemeClr val="tx1"/>
                </a:solidFill>
                <a:latin typeface="Trebuchet MS" panose="020B0603020202020204" pitchFamily="34" charset="0"/>
              </a:rPr>
              <a:t>Primárně by základem zjištění daně mělo být tvrzení daňového subjektu, nicméně pokud ten tak neučiní, nebo jinak nedodrží svou zákonem uloženou povinnost, musí správce daně zahájit a vést řízení z moci úřední tak, aby cíle daňového řízení byly naplněny.</a:t>
            </a:r>
          </a:p>
          <a:p>
            <a:pPr algn="l"/>
            <a:r>
              <a:rPr lang="cs-CZ" sz="2000" b="1" dirty="0">
                <a:solidFill>
                  <a:schemeClr val="tx1"/>
                </a:solidFill>
                <a:latin typeface="Trebuchet MS" panose="020B0603020202020204" pitchFamily="34" charset="0"/>
              </a:rPr>
              <a:t>Zásada, dle níž je správce daně oprávněn nakládat s osobními i jinými údaji pro potřeby správy daní</a:t>
            </a:r>
          </a:p>
          <a:p>
            <a:pPr marL="342900" indent="-342900" algn="l">
              <a:buClr>
                <a:schemeClr val="accent6"/>
              </a:buClr>
              <a:buFont typeface="Wingdings" panose="05000000000000000000" pitchFamily="2" charset="2"/>
              <a:buChar char="§"/>
            </a:pPr>
            <a:r>
              <a:rPr lang="cs-CZ" sz="1800" dirty="0">
                <a:solidFill>
                  <a:schemeClr val="tx1"/>
                </a:solidFill>
                <a:latin typeface="Trebuchet MS" panose="020B0603020202020204" pitchFamily="34" charset="0"/>
              </a:rPr>
              <a:t>Vzhledem k tomu, že se správce daně při plnění svých pravomocí v rámci daňového řízení nevyhne shromažďování osobních údajů (obecně upraveno zák. č. 101/2000 Sb., o ochraně osobních údajů, ve znění pozdějších předpisů), zakotvuje poslední zásada zmocnění k jejich shromažďování. Správce daně je oprávněn shromažďovat ale jen údaje nutné ke správě daní.</a:t>
            </a:r>
          </a:p>
        </p:txBody>
      </p:sp>
      <p:sp>
        <p:nvSpPr>
          <p:cNvPr id="5" name="Nadpis 1"/>
          <p:cNvSpPr txBox="1">
            <a:spLocks/>
          </p:cNvSpPr>
          <p:nvPr/>
        </p:nvSpPr>
        <p:spPr>
          <a:xfrm>
            <a:off x="396000"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Zásady daňového řízení</a:t>
            </a: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27061576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1"/>
            <a:ext cx="8352928" cy="4576123"/>
          </a:xfrm>
        </p:spPr>
        <p:txBody>
          <a:bodyPr>
            <a:noAutofit/>
          </a:bodyPr>
          <a:lstStyle/>
          <a:p>
            <a:pPr marL="342900" indent="-342900" algn="l">
              <a:buClr>
                <a:schemeClr val="accent6"/>
              </a:buClr>
              <a:buFont typeface="Wingdings" panose="05000000000000000000" pitchFamily="2" charset="2"/>
              <a:buChar char="§"/>
            </a:pPr>
            <a:r>
              <a:rPr lang="cs-CZ" sz="2000" dirty="0">
                <a:solidFill>
                  <a:schemeClr val="tx1"/>
                </a:solidFill>
                <a:latin typeface="Trebuchet MS" panose="020B0603020202020204" pitchFamily="34" charset="0"/>
              </a:rPr>
              <a:t>Lhůty jsou v daňovém řízení určeny buď přímo zákonem pro jednotlivé daňové povinnosti, anebo je určí správce daně rozhodnutím. Obecně platí, že stanovená lhůta by neměla být kratší než 8 dnů.</a:t>
            </a:r>
          </a:p>
          <a:p>
            <a:pPr marL="342900" indent="-342900" algn="l">
              <a:buClr>
                <a:schemeClr val="accent6"/>
              </a:buClr>
              <a:buFont typeface="Wingdings" panose="05000000000000000000" pitchFamily="2" charset="2"/>
              <a:buChar char="§"/>
            </a:pPr>
            <a:r>
              <a:rPr lang="cs-CZ" sz="2000" dirty="0">
                <a:solidFill>
                  <a:schemeClr val="tx1"/>
                </a:solidFill>
                <a:latin typeface="Trebuchet MS" panose="020B0603020202020204" pitchFamily="34" charset="0"/>
              </a:rPr>
              <a:t>Co se týče počítání času, daňový řád stanoví odchylnou úpravu oproti obecnému počítání lhůt dle občanského zákoníku. Platí, že je-li lhůta určená podle týdnů, měsíců nebo let, počíná běžet dnem, který následuje po dni, kdy došlo ke skutečnosti určující počátek běhu lhůty, a končí uplynutím toho dne, který se svým pojmenováním nebo číselným označením shoduje se dnem, kdy započal běh lhůty.</a:t>
            </a:r>
          </a:p>
          <a:p>
            <a:pPr marL="342900" indent="-342900" algn="l">
              <a:buClr>
                <a:schemeClr val="accent6"/>
              </a:buClr>
              <a:buFont typeface="Wingdings" panose="05000000000000000000" pitchFamily="2" charset="2"/>
              <a:buChar char="§"/>
            </a:pPr>
            <a:r>
              <a:rPr lang="cs-CZ" sz="2000" dirty="0">
                <a:solidFill>
                  <a:schemeClr val="tx1"/>
                </a:solidFill>
                <a:latin typeface="Trebuchet MS" panose="020B0603020202020204" pitchFamily="34" charset="0"/>
              </a:rPr>
              <a:t>V případě, že poslední den lhůty připadá na víkendové dny, platí obecné pravidlo, že v takovém případě se poslední den lhůty posouvá na nejbližší následující pracovní den.</a:t>
            </a:r>
          </a:p>
        </p:txBody>
      </p:sp>
      <p:sp>
        <p:nvSpPr>
          <p:cNvPr id="5" name="Nadpis 1"/>
          <p:cNvSpPr txBox="1">
            <a:spLocks/>
          </p:cNvSpPr>
          <p:nvPr/>
        </p:nvSpPr>
        <p:spPr>
          <a:xfrm>
            <a:off x="396000"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Lhůty</a:t>
            </a: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338625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1"/>
            <a:ext cx="8352928" cy="4576123"/>
          </a:xfrm>
        </p:spPr>
        <p:txBody>
          <a:bodyPr>
            <a:noAutofit/>
          </a:bodyPr>
          <a:lstStyle/>
          <a:p>
            <a:pPr algn="l"/>
            <a:r>
              <a:rPr lang="cs-CZ" sz="2000" dirty="0">
                <a:solidFill>
                  <a:schemeClr val="tx1"/>
                </a:solidFill>
                <a:latin typeface="Trebuchet MS" panose="020B0603020202020204" pitchFamily="34" charset="0"/>
              </a:rPr>
              <a:t>Daňový řád stanoví, že správce daně doručuje písemnosti:</a:t>
            </a:r>
          </a:p>
          <a:p>
            <a:pPr marL="342900" indent="-342900" algn="l">
              <a:buClr>
                <a:schemeClr val="accent6"/>
              </a:buClr>
              <a:buFont typeface="Wingdings" panose="05000000000000000000" pitchFamily="2" charset="2"/>
              <a:buChar char="§"/>
            </a:pPr>
            <a:r>
              <a:rPr lang="cs-CZ" sz="2000" dirty="0">
                <a:solidFill>
                  <a:schemeClr val="tx1"/>
                </a:solidFill>
                <a:latin typeface="Trebuchet MS" panose="020B0603020202020204" pitchFamily="34" charset="0"/>
              </a:rPr>
              <a:t>při ústním jednání či jiném úkonu, nebo</a:t>
            </a:r>
          </a:p>
          <a:p>
            <a:pPr marL="342900" indent="-342900" algn="l">
              <a:buClr>
                <a:schemeClr val="accent6"/>
              </a:buClr>
              <a:buFont typeface="Wingdings" panose="05000000000000000000" pitchFamily="2" charset="2"/>
              <a:buChar char="§"/>
            </a:pPr>
            <a:r>
              <a:rPr lang="cs-CZ" sz="2000" dirty="0">
                <a:solidFill>
                  <a:schemeClr val="tx1"/>
                </a:solidFill>
                <a:latin typeface="Trebuchet MS" panose="020B0603020202020204" pitchFamily="34" charset="0"/>
              </a:rPr>
              <a:t>datovou schránkou.</a:t>
            </a:r>
          </a:p>
          <a:p>
            <a:pPr marL="342900" indent="-342900" algn="l">
              <a:buClr>
                <a:schemeClr val="accent6"/>
              </a:buClr>
              <a:buFont typeface="Wingdings" panose="05000000000000000000" pitchFamily="2" charset="2"/>
              <a:buChar char="§"/>
            </a:pPr>
            <a:r>
              <a:rPr lang="cs-CZ" sz="2000" dirty="0">
                <a:solidFill>
                  <a:schemeClr val="tx1"/>
                </a:solidFill>
                <a:latin typeface="Trebuchet MS" panose="020B0603020202020204" pitchFamily="34" charset="0"/>
              </a:rPr>
              <a:t>Až v případě, kdy není možné písemnost doručit některým z výše uvedených způsobů, bude doručováno skrze provozovatele poštovních služeb, úřední osobu či jiným orgánem určeným zákonem.</a:t>
            </a:r>
          </a:p>
          <a:p>
            <a:pPr marL="342900" indent="-342900" algn="l">
              <a:buClr>
                <a:schemeClr val="accent6"/>
              </a:buClr>
              <a:buFont typeface="Wingdings" panose="05000000000000000000" pitchFamily="2" charset="2"/>
              <a:buChar char="§"/>
            </a:pPr>
            <a:r>
              <a:rPr lang="cs-CZ" sz="2000" dirty="0">
                <a:solidFill>
                  <a:schemeClr val="tx1"/>
                </a:solidFill>
                <a:latin typeface="Trebuchet MS" panose="020B0603020202020204" pitchFamily="34" charset="0"/>
              </a:rPr>
              <a:t>Zvláštním způsobem doručování dle daňového řádu je doručování veřejnou vyhláškou. Písemnost veřejnou vyhláškou se doručuje: </a:t>
            </a:r>
          </a:p>
          <a:p>
            <a:pPr marL="714375" indent="-342900" algn="l">
              <a:buClr>
                <a:schemeClr val="accent6"/>
              </a:buClr>
              <a:buFont typeface="Wingdings" panose="05000000000000000000" pitchFamily="2" charset="2"/>
              <a:buChar char="ü"/>
            </a:pPr>
            <a:r>
              <a:rPr lang="cs-CZ" sz="1800" dirty="0">
                <a:solidFill>
                  <a:schemeClr val="tx1"/>
                </a:solidFill>
                <a:latin typeface="Trebuchet MS" panose="020B0603020202020204" pitchFamily="34" charset="0"/>
              </a:rPr>
              <a:t>osobě neznámého pobytu či sídla;</a:t>
            </a:r>
          </a:p>
          <a:p>
            <a:pPr marL="714375" indent="-342900" algn="l">
              <a:buClr>
                <a:schemeClr val="accent6"/>
              </a:buClr>
              <a:buFont typeface="Wingdings" panose="05000000000000000000" pitchFamily="2" charset="2"/>
              <a:buChar char="ü"/>
            </a:pPr>
            <a:r>
              <a:rPr lang="cs-CZ" sz="1800" dirty="0">
                <a:solidFill>
                  <a:schemeClr val="tx1"/>
                </a:solidFill>
                <a:latin typeface="Trebuchet MS" panose="020B0603020202020204" pitchFamily="34" charset="0"/>
              </a:rPr>
              <a:t>v řízení, v němž je doručováno velkému či neurčitému počtu adresátů.</a:t>
            </a:r>
          </a:p>
          <a:p>
            <a:pPr marL="342900" indent="-342900" algn="l">
              <a:buClr>
                <a:schemeClr val="accent6"/>
              </a:buClr>
              <a:buFont typeface="Wingdings" panose="05000000000000000000" pitchFamily="2" charset="2"/>
              <a:buChar char="§"/>
            </a:pPr>
            <a:r>
              <a:rPr lang="cs-CZ" sz="2000" dirty="0">
                <a:solidFill>
                  <a:schemeClr val="tx1"/>
                </a:solidFill>
                <a:latin typeface="Trebuchet MS" panose="020B0603020202020204" pitchFamily="34" charset="0"/>
              </a:rPr>
              <a:t>Není-li písemnost ve lhůtě vyzvednuta, nastává posledním dnem lhůty tzv. fikce doručení a písemnost se považuje za doručenou. </a:t>
            </a:r>
          </a:p>
          <a:p>
            <a:pPr marL="342900" indent="-342900" algn="l">
              <a:buClr>
                <a:schemeClr val="accent6"/>
              </a:buClr>
              <a:buFont typeface="Wingdings" panose="05000000000000000000" pitchFamily="2" charset="2"/>
              <a:buChar char="ü"/>
            </a:pPr>
            <a:endParaRPr lang="cs-CZ" sz="2000" dirty="0">
              <a:solidFill>
                <a:schemeClr val="tx1"/>
              </a:solidFill>
              <a:latin typeface="Trebuchet MS" panose="020B0603020202020204" pitchFamily="34" charset="0"/>
            </a:endParaRPr>
          </a:p>
        </p:txBody>
      </p:sp>
      <p:sp>
        <p:nvSpPr>
          <p:cNvPr id="5" name="Nadpis 1"/>
          <p:cNvSpPr txBox="1">
            <a:spLocks/>
          </p:cNvSpPr>
          <p:nvPr/>
        </p:nvSpPr>
        <p:spPr>
          <a:xfrm>
            <a:off x="396000"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Doručování</a:t>
            </a: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905030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1"/>
            <a:ext cx="8352928" cy="4576123"/>
          </a:xfrm>
        </p:spPr>
        <p:txBody>
          <a:bodyPr>
            <a:normAutofit/>
          </a:bodyPr>
          <a:lstStyle/>
          <a:p>
            <a:pPr marL="360000" indent="-360000" algn="l">
              <a:spcBef>
                <a:spcPts val="1200"/>
              </a:spcBef>
              <a:buClr>
                <a:schemeClr val="accent6">
                  <a:lumMod val="75000"/>
                </a:schemeClr>
              </a:buClr>
              <a:buFont typeface="Wingdings" panose="05000000000000000000" pitchFamily="2" charset="2"/>
              <a:buChar char="§"/>
            </a:pPr>
            <a:r>
              <a:rPr lang="cs-CZ" sz="2000" dirty="0">
                <a:solidFill>
                  <a:schemeClr val="tx1"/>
                </a:solidFill>
                <a:latin typeface="Trebuchet MS" panose="020B0603020202020204" pitchFamily="34" charset="0"/>
                <a:ea typeface="Verdana" pitchFamily="34" charset="0"/>
                <a:cs typeface="Arial" panose="020B0604020202020204" pitchFamily="34" charset="0"/>
              </a:rPr>
              <a:t>Základní pojmy</a:t>
            </a:r>
          </a:p>
          <a:p>
            <a:pPr marL="360000" indent="-360000" algn="l">
              <a:spcBef>
                <a:spcPts val="1200"/>
              </a:spcBef>
              <a:buClr>
                <a:schemeClr val="accent6">
                  <a:lumMod val="75000"/>
                </a:schemeClr>
              </a:buClr>
              <a:buFont typeface="Wingdings" panose="05000000000000000000" pitchFamily="2" charset="2"/>
              <a:buChar char="§"/>
            </a:pPr>
            <a:r>
              <a:rPr lang="cs-CZ" sz="2000" dirty="0">
                <a:solidFill>
                  <a:schemeClr val="tx1"/>
                </a:solidFill>
                <a:latin typeface="Trebuchet MS" panose="020B0603020202020204" pitchFamily="34" charset="0"/>
                <a:ea typeface="Verdana" pitchFamily="34" charset="0"/>
                <a:cs typeface="Arial" panose="020B0604020202020204" pitchFamily="34" charset="0"/>
              </a:rPr>
              <a:t>Subjekty daňového řízení</a:t>
            </a:r>
          </a:p>
          <a:p>
            <a:pPr marL="360000" indent="-360000" algn="l">
              <a:spcBef>
                <a:spcPts val="1200"/>
              </a:spcBef>
              <a:buClr>
                <a:schemeClr val="accent6">
                  <a:lumMod val="75000"/>
                </a:schemeClr>
              </a:buClr>
              <a:buFont typeface="Wingdings" panose="05000000000000000000" pitchFamily="2" charset="2"/>
              <a:buChar char="§"/>
            </a:pPr>
            <a:r>
              <a:rPr lang="cs-CZ" sz="2000" dirty="0">
                <a:solidFill>
                  <a:schemeClr val="tx1"/>
                </a:solidFill>
                <a:latin typeface="Trebuchet MS" panose="020B0603020202020204" pitchFamily="34" charset="0"/>
                <a:ea typeface="Verdana" pitchFamily="34" charset="0"/>
                <a:cs typeface="Arial" panose="020B0604020202020204" pitchFamily="34" charset="0"/>
              </a:rPr>
              <a:t>Zásady daňového řízení</a:t>
            </a:r>
          </a:p>
          <a:p>
            <a:pPr marL="360000" indent="-360000" algn="l">
              <a:spcBef>
                <a:spcPts val="1200"/>
              </a:spcBef>
              <a:buClr>
                <a:schemeClr val="accent6">
                  <a:lumMod val="75000"/>
                </a:schemeClr>
              </a:buClr>
              <a:buFont typeface="Wingdings" panose="05000000000000000000" pitchFamily="2" charset="2"/>
              <a:buChar char="§"/>
            </a:pPr>
            <a:r>
              <a:rPr lang="cs-CZ" sz="2000" dirty="0">
                <a:solidFill>
                  <a:schemeClr val="tx1"/>
                </a:solidFill>
                <a:latin typeface="Trebuchet MS" panose="020B0603020202020204" pitchFamily="34" charset="0"/>
                <a:ea typeface="Verdana" pitchFamily="34" charset="0"/>
                <a:cs typeface="Arial" panose="020B0604020202020204" pitchFamily="34" charset="0"/>
              </a:rPr>
              <a:t>Lhůty, doručování, dokumentace, podání</a:t>
            </a:r>
          </a:p>
          <a:p>
            <a:pPr marL="360000" indent="-360000" algn="l">
              <a:spcBef>
                <a:spcPts val="1200"/>
              </a:spcBef>
              <a:buClr>
                <a:schemeClr val="accent6">
                  <a:lumMod val="75000"/>
                </a:schemeClr>
              </a:buClr>
              <a:buFont typeface="Wingdings" panose="05000000000000000000" pitchFamily="2" charset="2"/>
              <a:buChar char="§"/>
            </a:pPr>
            <a:r>
              <a:rPr lang="cs-CZ" sz="2000" dirty="0">
                <a:solidFill>
                  <a:schemeClr val="tx1"/>
                </a:solidFill>
                <a:latin typeface="Trebuchet MS" panose="020B0603020202020204" pitchFamily="34" charset="0"/>
                <a:ea typeface="Verdana" pitchFamily="34" charset="0"/>
                <a:cs typeface="Arial" panose="020B0604020202020204" pitchFamily="34" charset="0"/>
              </a:rPr>
              <a:t>Daňové řízení a jeho fáze</a:t>
            </a:r>
          </a:p>
          <a:p>
            <a:pPr algn="l"/>
            <a:endParaRPr lang="cs-CZ" sz="2000" dirty="0">
              <a:latin typeface="Trebuchet MS" panose="020B0603020202020204" pitchFamily="34" charset="0"/>
            </a:endParaRPr>
          </a:p>
        </p:txBody>
      </p:sp>
      <p:sp>
        <p:nvSpPr>
          <p:cNvPr id="5" name="Nadpis 1"/>
          <p:cNvSpPr txBox="1">
            <a:spLocks/>
          </p:cNvSpPr>
          <p:nvPr/>
        </p:nvSpPr>
        <p:spPr>
          <a:xfrm>
            <a:off x="396000"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Základy daňového řízení</a:t>
            </a: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24939187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1"/>
            <a:ext cx="8352928" cy="4576123"/>
          </a:xfrm>
        </p:spPr>
        <p:txBody>
          <a:bodyPr>
            <a:noAutofit/>
          </a:bodyPr>
          <a:lstStyle/>
          <a:p>
            <a:pPr algn="l"/>
            <a:r>
              <a:rPr lang="cs-CZ" sz="2000" b="1" dirty="0">
                <a:solidFill>
                  <a:schemeClr val="tx1"/>
                </a:solidFill>
                <a:latin typeface="Trebuchet MS" panose="020B0603020202020204" pitchFamily="34" charset="0"/>
              </a:rPr>
              <a:t>Spis</a:t>
            </a:r>
          </a:p>
          <a:p>
            <a:pPr marL="285750" indent="-285750" algn="l">
              <a:buClr>
                <a:schemeClr val="accent6"/>
              </a:buClr>
              <a:buFont typeface="Wingdings" panose="05000000000000000000" pitchFamily="2" charset="2"/>
              <a:buChar char="§"/>
            </a:pPr>
            <a:r>
              <a:rPr lang="cs-CZ" sz="1800" dirty="0">
                <a:solidFill>
                  <a:schemeClr val="tx1"/>
                </a:solidFill>
                <a:latin typeface="Trebuchet MS" panose="020B0603020202020204" pitchFamily="34" charset="0"/>
              </a:rPr>
              <a:t>Veškeré písemnosti, které se týkají práv a povinností daňového subjektu se zakládají do spisu vedeného správcem daně. Zahrnují se do něj vedle protokolů a úředních záznamů také veškerá písemně vyhotovená rozhodnutí a podání.</a:t>
            </a:r>
          </a:p>
          <a:p>
            <a:pPr marL="285750" indent="-285750" algn="l">
              <a:buClr>
                <a:schemeClr val="accent6"/>
              </a:buClr>
              <a:buFont typeface="Wingdings" panose="05000000000000000000" pitchFamily="2" charset="2"/>
              <a:buChar char="§"/>
            </a:pPr>
            <a:r>
              <a:rPr lang="cs-CZ" sz="1800" dirty="0">
                <a:solidFill>
                  <a:schemeClr val="tx1"/>
                </a:solidFill>
                <a:latin typeface="Trebuchet MS" panose="020B0603020202020204" pitchFamily="34" charset="0"/>
              </a:rPr>
              <a:t>Spis je členěn na části dle jednotlivých daňových řízení: část vymáhání daní, část dalších povinností při správě daní, část o pořádkových pokutách a část vyhledávací.</a:t>
            </a:r>
          </a:p>
          <a:p>
            <a:pPr algn="l">
              <a:buClr>
                <a:schemeClr val="accent6"/>
              </a:buClr>
            </a:pPr>
            <a:r>
              <a:rPr lang="cs-CZ" sz="2000" b="1" dirty="0">
                <a:solidFill>
                  <a:schemeClr val="tx1"/>
                </a:solidFill>
                <a:latin typeface="Trebuchet MS" panose="020B0603020202020204" pitchFamily="34" charset="0"/>
              </a:rPr>
              <a:t>Podání</a:t>
            </a:r>
            <a:r>
              <a:rPr lang="cs-CZ" sz="2000" dirty="0">
                <a:latin typeface="Trebuchet MS" panose="020B0603020202020204" pitchFamily="34" charset="0"/>
              </a:rPr>
              <a:t> </a:t>
            </a:r>
          </a:p>
          <a:p>
            <a:pPr marL="342900" indent="-342900" algn="l">
              <a:buClr>
                <a:schemeClr val="accent6"/>
              </a:buClr>
              <a:buFont typeface="Wingdings" panose="05000000000000000000" pitchFamily="2" charset="2"/>
              <a:buChar char="§"/>
            </a:pPr>
            <a:r>
              <a:rPr lang="cs-CZ" sz="2000" dirty="0">
                <a:solidFill>
                  <a:schemeClr val="tx1"/>
                </a:solidFill>
                <a:latin typeface="Trebuchet MS" panose="020B0603020202020204" pitchFamily="34" charset="0"/>
              </a:rPr>
              <a:t>je právní jednání, které činí osoba zúčastněná na správě daní vůči správci daně. </a:t>
            </a:r>
          </a:p>
          <a:p>
            <a:pPr marL="342900" indent="-342900" algn="l">
              <a:buClr>
                <a:schemeClr val="accent6"/>
              </a:buClr>
              <a:buFont typeface="Wingdings" panose="05000000000000000000" pitchFamily="2" charset="2"/>
              <a:buChar char="§"/>
            </a:pPr>
            <a:r>
              <a:rPr lang="cs-CZ" sz="2000" dirty="0">
                <a:solidFill>
                  <a:schemeClr val="tx1"/>
                </a:solidFill>
                <a:latin typeface="Trebuchet MS" panose="020B0603020202020204" pitchFamily="34" charset="0"/>
              </a:rPr>
              <a:t>Je možné jej učinit písemně, ústně do protokolu či datovou zprávou (odeslanou z datové schránky, s uznávaným elektronickým podpisem či s ověřenou identitou podatele).</a:t>
            </a:r>
          </a:p>
        </p:txBody>
      </p:sp>
      <p:sp>
        <p:nvSpPr>
          <p:cNvPr id="5" name="Nadpis 1"/>
          <p:cNvSpPr txBox="1">
            <a:spLocks/>
          </p:cNvSpPr>
          <p:nvPr/>
        </p:nvSpPr>
        <p:spPr>
          <a:xfrm>
            <a:off x="396000"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Dokumentace a Podání</a:t>
            </a: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4298678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1"/>
            <a:ext cx="8352928" cy="4576123"/>
          </a:xfrm>
        </p:spPr>
        <p:txBody>
          <a:bodyPr>
            <a:noAutofit/>
          </a:bodyPr>
          <a:lstStyle/>
          <a:p>
            <a:pPr marL="342900" indent="-342900" algn="l">
              <a:buClr>
                <a:schemeClr val="accent6"/>
              </a:buClr>
              <a:buFont typeface="Wingdings" panose="05000000000000000000" pitchFamily="2" charset="2"/>
              <a:buChar char="§"/>
            </a:pPr>
            <a:r>
              <a:rPr lang="cs-CZ" sz="2000" b="1" dirty="0">
                <a:solidFill>
                  <a:schemeClr val="tx1"/>
                </a:solidFill>
                <a:latin typeface="Trebuchet MS" panose="020B0603020202020204" pitchFamily="34" charset="0"/>
              </a:rPr>
              <a:t>nalézací řízení</a:t>
            </a:r>
          </a:p>
          <a:p>
            <a:pPr marL="627063" indent="-263525" algn="l">
              <a:buFont typeface="+mj-lt"/>
              <a:buAutoNum type="arabicParenR"/>
            </a:pPr>
            <a:r>
              <a:rPr lang="cs-CZ" sz="1800" dirty="0">
                <a:solidFill>
                  <a:schemeClr val="tx1"/>
                </a:solidFill>
                <a:latin typeface="Trebuchet MS" panose="020B0603020202020204" pitchFamily="34" charset="0"/>
              </a:rPr>
              <a:t>vyměřovací, jehož účelem je stanovení daně,</a:t>
            </a:r>
          </a:p>
          <a:p>
            <a:pPr marL="627063" indent="-263525" algn="l">
              <a:buFont typeface="+mj-lt"/>
              <a:buAutoNum type="arabicParenR"/>
            </a:pPr>
            <a:r>
              <a:rPr lang="cs-CZ" sz="1800" dirty="0" err="1">
                <a:solidFill>
                  <a:schemeClr val="tx1"/>
                </a:solidFill>
                <a:latin typeface="Trebuchet MS" panose="020B0603020202020204" pitchFamily="34" charset="0"/>
              </a:rPr>
              <a:t>doměřovací</a:t>
            </a:r>
            <a:r>
              <a:rPr lang="cs-CZ" sz="1800" dirty="0">
                <a:solidFill>
                  <a:schemeClr val="tx1"/>
                </a:solidFill>
                <a:latin typeface="Trebuchet MS" panose="020B0603020202020204" pitchFamily="34" charset="0"/>
              </a:rPr>
              <a:t>, které je vedeno za účelem stanovení změny poslední známé daně,</a:t>
            </a:r>
          </a:p>
          <a:p>
            <a:pPr marL="627063" indent="-263525" algn="l">
              <a:buFont typeface="+mj-lt"/>
              <a:buAutoNum type="arabicParenR"/>
            </a:pPr>
            <a:r>
              <a:rPr lang="cs-CZ" sz="1800" dirty="0">
                <a:solidFill>
                  <a:schemeClr val="tx1"/>
                </a:solidFill>
                <a:latin typeface="Trebuchet MS" panose="020B0603020202020204" pitchFamily="34" charset="0"/>
              </a:rPr>
              <a:t>o opravném prostředku proti rozhodnutí v řízení podle bodů 1 a 2,</a:t>
            </a:r>
          </a:p>
          <a:p>
            <a:pPr marL="342900" indent="-342900" algn="l">
              <a:buClr>
                <a:schemeClr val="accent6"/>
              </a:buClr>
              <a:buFont typeface="Wingdings" panose="05000000000000000000" pitchFamily="2" charset="2"/>
              <a:buChar char="§"/>
            </a:pPr>
            <a:r>
              <a:rPr lang="cs-CZ" sz="2000" b="1" dirty="0">
                <a:solidFill>
                  <a:schemeClr val="tx1"/>
                </a:solidFill>
                <a:latin typeface="Trebuchet MS" panose="020B0603020202020204" pitchFamily="34" charset="0"/>
              </a:rPr>
              <a:t>při placení daní</a:t>
            </a:r>
          </a:p>
          <a:p>
            <a:pPr marL="627063" indent="-263525" algn="l">
              <a:buFont typeface="+mj-lt"/>
              <a:buAutoNum type="arabicParenR"/>
            </a:pPr>
            <a:r>
              <a:rPr lang="cs-CZ" sz="1800" dirty="0">
                <a:solidFill>
                  <a:schemeClr val="tx1"/>
                </a:solidFill>
                <a:latin typeface="Trebuchet MS" panose="020B0603020202020204" pitchFamily="34" charset="0"/>
              </a:rPr>
              <a:t>o posečkání daně a rozložení její úhrady na splátky,</a:t>
            </a:r>
          </a:p>
          <a:p>
            <a:pPr marL="627063" indent="-263525" algn="l">
              <a:buFont typeface="+mj-lt"/>
              <a:buAutoNum type="arabicParenR"/>
            </a:pPr>
            <a:r>
              <a:rPr lang="cs-CZ" sz="1800" dirty="0">
                <a:solidFill>
                  <a:schemeClr val="tx1"/>
                </a:solidFill>
                <a:latin typeface="Trebuchet MS" panose="020B0603020202020204" pitchFamily="34" charset="0"/>
              </a:rPr>
              <a:t>o zajištění daně,</a:t>
            </a:r>
          </a:p>
          <a:p>
            <a:pPr marL="627063" indent="-263525" algn="l">
              <a:buFont typeface="+mj-lt"/>
              <a:buAutoNum type="arabicParenR"/>
            </a:pPr>
            <a:r>
              <a:rPr lang="cs-CZ" sz="1800" dirty="0">
                <a:solidFill>
                  <a:schemeClr val="tx1"/>
                </a:solidFill>
                <a:latin typeface="Trebuchet MS" panose="020B0603020202020204" pitchFamily="34" charset="0"/>
              </a:rPr>
              <a:t>exekuční,</a:t>
            </a:r>
          </a:p>
          <a:p>
            <a:pPr marL="627063" indent="-263525" algn="l">
              <a:buFont typeface="+mj-lt"/>
              <a:buAutoNum type="arabicParenR"/>
            </a:pPr>
            <a:r>
              <a:rPr lang="cs-CZ" sz="1800" dirty="0">
                <a:solidFill>
                  <a:schemeClr val="tx1"/>
                </a:solidFill>
                <a:latin typeface="Trebuchet MS" panose="020B0603020202020204" pitchFamily="34" charset="0"/>
              </a:rPr>
              <a:t>o opravném prostředku proti rozhodnutí v řízení podle bodů 1 až 3,</a:t>
            </a:r>
          </a:p>
          <a:p>
            <a:pPr marL="342900" indent="-342900" algn="l">
              <a:buClr>
                <a:schemeClr val="accent6"/>
              </a:buClr>
              <a:buFont typeface="Wingdings" panose="05000000000000000000" pitchFamily="2" charset="2"/>
              <a:buChar char="§"/>
            </a:pPr>
            <a:r>
              <a:rPr lang="cs-CZ" sz="2000" b="1" dirty="0">
                <a:solidFill>
                  <a:schemeClr val="tx1"/>
                </a:solidFill>
                <a:latin typeface="Trebuchet MS" panose="020B0603020202020204" pitchFamily="34" charset="0"/>
              </a:rPr>
              <a:t>o mimořádných opravných a dozorčích prostředcích proti jednotlivým rozhodnutím vydaným v rámci daňového řízení.</a:t>
            </a:r>
          </a:p>
        </p:txBody>
      </p:sp>
      <p:sp>
        <p:nvSpPr>
          <p:cNvPr id="5" name="Nadpis 1"/>
          <p:cNvSpPr txBox="1">
            <a:spLocks/>
          </p:cNvSpPr>
          <p:nvPr/>
        </p:nvSpPr>
        <p:spPr>
          <a:xfrm>
            <a:off x="396000"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Daňové řízení a jeho fáze</a:t>
            </a: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5385914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610100" cy="1790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Zástupný symbol pro obsah 2"/>
          <p:cNvSpPr txBox="1">
            <a:spLocks/>
          </p:cNvSpPr>
          <p:nvPr/>
        </p:nvSpPr>
        <p:spPr>
          <a:xfrm>
            <a:off x="827584" y="3861048"/>
            <a:ext cx="8064896" cy="158417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1800"/>
              </a:spcBef>
              <a:buClr>
                <a:schemeClr val="accent6">
                  <a:lumMod val="75000"/>
                </a:schemeClr>
              </a:buClr>
              <a:buNone/>
            </a:pPr>
            <a:r>
              <a:rPr lang="cs-CZ" sz="4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Děkuji za pozornost!</a:t>
            </a:r>
          </a:p>
          <a:p>
            <a:pPr marL="0" indent="0">
              <a:spcBef>
                <a:spcPts val="1800"/>
              </a:spcBef>
              <a:buClr>
                <a:schemeClr val="accent6">
                  <a:lumMod val="75000"/>
                </a:schemeClr>
              </a:buClr>
              <a:buNone/>
            </a:pPr>
            <a:r>
              <a:rPr lang="cs-CZ" sz="3000" b="1" i="1" dirty="0">
                <a:solidFill>
                  <a:schemeClr val="bg1">
                    <a:lumMod val="50000"/>
                  </a:schemeClr>
                </a:solidFill>
                <a:latin typeface="Trebuchet MS" panose="020B0603020202020204" pitchFamily="34" charset="0"/>
                <a:cs typeface="Arial" panose="020B0604020202020204" pitchFamily="34" charset="0"/>
              </a:rPr>
              <a:t>Příjemný zbytek dne!</a:t>
            </a:r>
            <a:endParaRPr lang="cs-CZ" sz="3000" b="1" i="1" dirty="0">
              <a:latin typeface="Trebuchet MS" panose="020B0603020202020204" pitchFamily="34" charset="0"/>
              <a:cs typeface="Arial" panose="020B0604020202020204" pitchFamily="34" charset="0"/>
            </a:endParaRPr>
          </a:p>
        </p:txBody>
      </p:sp>
    </p:spTree>
    <p:extLst>
      <p:ext uri="{BB962C8B-B14F-4D97-AF65-F5344CB8AC3E}">
        <p14:creationId xmlns:p14="http://schemas.microsoft.com/office/powerpoint/2010/main" val="1287514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1"/>
            <a:ext cx="8352928" cy="4576123"/>
          </a:xfrm>
        </p:spPr>
        <p:txBody>
          <a:bodyPr>
            <a:normAutofit/>
          </a:bodyPr>
          <a:lstStyle/>
          <a:p>
            <a:pPr algn="l">
              <a:spcBef>
                <a:spcPts val="600"/>
              </a:spcBef>
            </a:pPr>
            <a:r>
              <a:rPr lang="cs-CZ" sz="2000" b="1" dirty="0">
                <a:solidFill>
                  <a:schemeClr val="tx1"/>
                </a:solidFill>
                <a:latin typeface="Trebuchet MS" panose="020B0603020202020204" pitchFamily="34" charset="0"/>
              </a:rPr>
              <a:t>Daňové řízení </a:t>
            </a:r>
            <a:r>
              <a:rPr lang="cs-CZ" sz="2000" dirty="0">
                <a:solidFill>
                  <a:schemeClr val="tx1"/>
                </a:solidFill>
                <a:latin typeface="Trebuchet MS" panose="020B0603020202020204" pitchFamily="34" charset="0"/>
              </a:rPr>
              <a:t>je takové řízení, které je vedeno za účelem zjištění a stanovení daně a zabezpečení její úhrady. Cílem daňového řízení je tedy správně zjistit, že existuje pro daň právní důvod, určit její výši a zabezpečit její úhradu, ať už dobrovolnou či nedobrovolnou. </a:t>
            </a:r>
          </a:p>
          <a:p>
            <a:pPr algn="l">
              <a:spcBef>
                <a:spcPts val="600"/>
              </a:spcBef>
            </a:pPr>
            <a:r>
              <a:rPr lang="cs-CZ" sz="2000" dirty="0">
                <a:solidFill>
                  <a:schemeClr val="tx1"/>
                </a:solidFill>
                <a:latin typeface="Trebuchet MS" panose="020B0603020202020204" pitchFamily="34" charset="0"/>
              </a:rPr>
              <a:t>Zákon rozlišuje v rámci daňového řízení několik dílčích řízení, a to:</a:t>
            </a:r>
          </a:p>
          <a:p>
            <a:pPr marL="342900" indent="-342900" algn="l">
              <a:spcBef>
                <a:spcPts val="600"/>
              </a:spcBef>
              <a:buClr>
                <a:schemeClr val="accent6"/>
              </a:buClr>
              <a:buFont typeface="Wingdings" panose="05000000000000000000" pitchFamily="2" charset="2"/>
              <a:buChar char="§"/>
            </a:pPr>
            <a:r>
              <a:rPr lang="cs-CZ" sz="2000" dirty="0">
                <a:solidFill>
                  <a:schemeClr val="tx1"/>
                </a:solidFill>
                <a:latin typeface="Trebuchet MS" panose="020B0603020202020204" pitchFamily="34" charset="0"/>
              </a:rPr>
              <a:t>řízení nalézací</a:t>
            </a:r>
          </a:p>
          <a:p>
            <a:pPr marL="342900" indent="-342900" algn="l">
              <a:spcBef>
                <a:spcPts val="600"/>
              </a:spcBef>
              <a:buClr>
                <a:schemeClr val="accent6"/>
              </a:buClr>
              <a:buFont typeface="Wingdings" panose="05000000000000000000" pitchFamily="2" charset="2"/>
              <a:buChar char="§"/>
            </a:pPr>
            <a:r>
              <a:rPr lang="cs-CZ" sz="2000" dirty="0">
                <a:solidFill>
                  <a:schemeClr val="tx1"/>
                </a:solidFill>
                <a:latin typeface="Trebuchet MS" panose="020B0603020202020204" pitchFamily="34" charset="0"/>
              </a:rPr>
              <a:t>řízení při placení daní</a:t>
            </a:r>
          </a:p>
          <a:p>
            <a:pPr marL="342900" indent="-342900" algn="l">
              <a:spcBef>
                <a:spcPts val="600"/>
              </a:spcBef>
              <a:buClr>
                <a:schemeClr val="accent6"/>
              </a:buClr>
              <a:buFont typeface="Wingdings" panose="05000000000000000000" pitchFamily="2" charset="2"/>
              <a:buChar char="§"/>
            </a:pPr>
            <a:r>
              <a:rPr lang="cs-CZ" sz="2000" dirty="0">
                <a:solidFill>
                  <a:schemeClr val="tx1"/>
                </a:solidFill>
                <a:latin typeface="Trebuchet MS" panose="020B0603020202020204" pitchFamily="34" charset="0"/>
              </a:rPr>
              <a:t>řízení o mimořádných opravných a dozorčích prostředcích.</a:t>
            </a:r>
          </a:p>
          <a:p>
            <a:pPr algn="l"/>
            <a:endParaRPr lang="cs-CZ" sz="2000" dirty="0">
              <a:latin typeface="Trebuchet MS" panose="020B0603020202020204" pitchFamily="34" charset="0"/>
            </a:endParaRPr>
          </a:p>
        </p:txBody>
      </p:sp>
      <p:sp>
        <p:nvSpPr>
          <p:cNvPr id="5" name="Nadpis 1"/>
          <p:cNvSpPr txBox="1">
            <a:spLocks/>
          </p:cNvSpPr>
          <p:nvPr/>
        </p:nvSpPr>
        <p:spPr>
          <a:xfrm>
            <a:off x="396000"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Základní pojmy daňového řízení</a:t>
            </a: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396227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1"/>
            <a:ext cx="8352928" cy="4576123"/>
          </a:xfrm>
        </p:spPr>
        <p:txBody>
          <a:bodyPr>
            <a:normAutofit fontScale="62500" lnSpcReduction="20000"/>
          </a:bodyPr>
          <a:lstStyle/>
          <a:p>
            <a:pPr algn="l">
              <a:lnSpc>
                <a:spcPct val="120000"/>
              </a:lnSpc>
              <a:spcBef>
                <a:spcPts val="600"/>
              </a:spcBef>
            </a:pPr>
            <a:r>
              <a:rPr lang="cs-CZ" dirty="0">
                <a:solidFill>
                  <a:schemeClr val="tx1"/>
                </a:solidFill>
                <a:latin typeface="Trebuchet MS" panose="020B0603020202020204" pitchFamily="34" charset="0"/>
              </a:rPr>
              <a:t>Procesní pravidla pro správu daní, postup správců daně, ale i práva a povinnosti daňových subjektů i třetích osob při správě daní upravuje </a:t>
            </a:r>
            <a:r>
              <a:rPr lang="cs-CZ" b="1" dirty="0">
                <a:solidFill>
                  <a:schemeClr val="tx1"/>
                </a:solidFill>
                <a:latin typeface="Trebuchet MS" panose="020B0603020202020204" pitchFamily="34" charset="0"/>
              </a:rPr>
              <a:t>zákon č. 280/2009 Sb., daňový řád</a:t>
            </a:r>
            <a:r>
              <a:rPr lang="cs-CZ" dirty="0">
                <a:solidFill>
                  <a:schemeClr val="tx1"/>
                </a:solidFill>
                <a:latin typeface="Trebuchet MS" panose="020B0603020202020204" pitchFamily="34" charset="0"/>
              </a:rPr>
              <a:t>, ve znění pozdějších předpisů.</a:t>
            </a:r>
          </a:p>
          <a:p>
            <a:pPr algn="l">
              <a:lnSpc>
                <a:spcPct val="120000"/>
              </a:lnSpc>
              <a:spcBef>
                <a:spcPts val="600"/>
              </a:spcBef>
            </a:pPr>
            <a:r>
              <a:rPr lang="cs-CZ" dirty="0">
                <a:solidFill>
                  <a:schemeClr val="tx1"/>
                </a:solidFill>
                <a:latin typeface="Trebuchet MS" panose="020B0603020202020204" pitchFamily="34" charset="0"/>
              </a:rPr>
              <a:t>Co se týče vztahu daňového řádu k </a:t>
            </a:r>
            <a:r>
              <a:rPr lang="cs-CZ" b="1" dirty="0">
                <a:solidFill>
                  <a:schemeClr val="tx1"/>
                </a:solidFill>
                <a:latin typeface="Trebuchet MS" panose="020B0603020202020204" pitchFamily="34" charset="0"/>
              </a:rPr>
              <a:t>zákonu č. 500/2004 Sb., správnímu řádu</a:t>
            </a:r>
            <a:r>
              <a:rPr lang="cs-CZ" dirty="0">
                <a:solidFill>
                  <a:schemeClr val="tx1"/>
                </a:solidFill>
                <a:latin typeface="Trebuchet MS" panose="020B0603020202020204" pitchFamily="34" charset="0"/>
              </a:rPr>
              <a:t>, ve znění pozdějších předpisů, daňový řád v </a:t>
            </a:r>
            <a:r>
              <a:rPr lang="cs-CZ" dirty="0" err="1">
                <a:solidFill>
                  <a:schemeClr val="tx1"/>
                </a:solidFill>
                <a:latin typeface="Trebuchet MS" panose="020B0603020202020204" pitchFamily="34" charset="0"/>
              </a:rPr>
              <a:t>ust</a:t>
            </a:r>
            <a:r>
              <a:rPr lang="cs-CZ" dirty="0">
                <a:solidFill>
                  <a:schemeClr val="tx1"/>
                </a:solidFill>
                <a:latin typeface="Trebuchet MS" panose="020B0603020202020204" pitchFamily="34" charset="0"/>
              </a:rPr>
              <a:t>. § 262 stanoví, že při správě daní se správní řád nepoužije. Jeho použití je tak zcela vyloučeno, a to včetně obecných ustanovení správního řádu.</a:t>
            </a:r>
          </a:p>
          <a:p>
            <a:pPr algn="l">
              <a:lnSpc>
                <a:spcPct val="120000"/>
              </a:lnSpc>
              <a:spcBef>
                <a:spcPts val="600"/>
              </a:spcBef>
            </a:pPr>
            <a:r>
              <a:rPr lang="cs-CZ" dirty="0">
                <a:solidFill>
                  <a:schemeClr val="tx1"/>
                </a:solidFill>
                <a:latin typeface="Trebuchet MS" panose="020B0603020202020204" pitchFamily="34" charset="0"/>
              </a:rPr>
              <a:t>Daňová problematika je vedle daňového řádu upravena rozsáhlým počtem dalších předpisů (například zákon o DPH, o dani z příjmů, o dani z nemovitých věcí a další). Daňový řád funguje ve vztahu k těmto předpisům jako tzv. </a:t>
            </a:r>
            <a:r>
              <a:rPr lang="cs-CZ" b="1" dirty="0">
                <a:solidFill>
                  <a:schemeClr val="tx1"/>
                </a:solidFill>
                <a:latin typeface="Trebuchet MS" panose="020B0603020202020204" pitchFamily="34" charset="0"/>
              </a:rPr>
              <a:t>„lex </a:t>
            </a:r>
            <a:r>
              <a:rPr lang="cs-CZ" b="1" dirty="0" err="1">
                <a:solidFill>
                  <a:schemeClr val="tx1"/>
                </a:solidFill>
                <a:latin typeface="Trebuchet MS" panose="020B0603020202020204" pitchFamily="34" charset="0"/>
              </a:rPr>
              <a:t>generalis</a:t>
            </a:r>
            <a:r>
              <a:rPr lang="cs-CZ" b="1" dirty="0">
                <a:solidFill>
                  <a:schemeClr val="tx1"/>
                </a:solidFill>
                <a:latin typeface="Trebuchet MS" panose="020B0603020202020204" pitchFamily="34" charset="0"/>
              </a:rPr>
              <a:t>“</a:t>
            </a:r>
            <a:r>
              <a:rPr lang="cs-CZ" dirty="0">
                <a:solidFill>
                  <a:schemeClr val="tx1"/>
                </a:solidFill>
                <a:latin typeface="Trebuchet MS" panose="020B0603020202020204" pitchFamily="34" charset="0"/>
              </a:rPr>
              <a:t>, je tedy vůči těmto předpisem obecným, který se použije jen v případě, neupravuje-li jiný zákon správu daní jinak. Pokud jiný daňový zákon obsahuje vůči daňovému řádu speciální úpravu, bude mít aplikační přednost.</a:t>
            </a:r>
            <a:endParaRPr lang="cs-CZ" sz="2000" dirty="0">
              <a:solidFill>
                <a:schemeClr val="tx1"/>
              </a:solidFill>
              <a:latin typeface="Trebuchet MS" panose="020B0603020202020204" pitchFamily="34" charset="0"/>
            </a:endParaRPr>
          </a:p>
        </p:txBody>
      </p:sp>
      <p:sp>
        <p:nvSpPr>
          <p:cNvPr id="5" name="Nadpis 1"/>
          <p:cNvSpPr txBox="1">
            <a:spLocks/>
          </p:cNvSpPr>
          <p:nvPr/>
        </p:nvSpPr>
        <p:spPr>
          <a:xfrm>
            <a:off x="396000"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Základní pojmy daňového řízení</a:t>
            </a: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2335355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1"/>
            <a:ext cx="8352928" cy="4576123"/>
          </a:xfrm>
        </p:spPr>
        <p:txBody>
          <a:bodyPr>
            <a:normAutofit/>
          </a:bodyPr>
          <a:lstStyle/>
          <a:p>
            <a:pPr algn="l">
              <a:spcBef>
                <a:spcPts val="600"/>
              </a:spcBef>
            </a:pPr>
            <a:r>
              <a:rPr lang="cs-CZ" sz="2000" dirty="0">
                <a:solidFill>
                  <a:schemeClr val="tx1"/>
                </a:solidFill>
                <a:latin typeface="Trebuchet MS" panose="020B0603020202020204" pitchFamily="34" charset="0"/>
              </a:rPr>
              <a:t>Daňový řád ve svém </a:t>
            </a:r>
            <a:r>
              <a:rPr lang="cs-CZ" sz="2000" dirty="0" err="1">
                <a:solidFill>
                  <a:schemeClr val="tx1"/>
                </a:solidFill>
                <a:latin typeface="Trebuchet MS" panose="020B0603020202020204" pitchFamily="34" charset="0"/>
              </a:rPr>
              <a:t>ust</a:t>
            </a:r>
            <a:r>
              <a:rPr lang="cs-CZ" sz="2000" dirty="0">
                <a:solidFill>
                  <a:schemeClr val="tx1"/>
                </a:solidFill>
                <a:latin typeface="Trebuchet MS" panose="020B0603020202020204" pitchFamily="34" charset="0"/>
              </a:rPr>
              <a:t>. § 2 daňového řádu definuje daň pro vlastní účely jako:</a:t>
            </a:r>
          </a:p>
          <a:p>
            <a:pPr marL="342900" indent="-342900" algn="l">
              <a:spcBef>
                <a:spcPts val="600"/>
              </a:spcBef>
              <a:buClr>
                <a:schemeClr val="accent6"/>
              </a:buClr>
              <a:buFont typeface="Wingdings" panose="05000000000000000000" pitchFamily="2" charset="2"/>
              <a:buChar char="§"/>
            </a:pPr>
            <a:r>
              <a:rPr lang="cs-CZ" sz="2000" dirty="0">
                <a:solidFill>
                  <a:schemeClr val="tx1"/>
                </a:solidFill>
                <a:latin typeface="Trebuchet MS" panose="020B0603020202020204" pitchFamily="34" charset="0"/>
              </a:rPr>
              <a:t>peněžité plnění, které zákon označuje jako daň, clo nebo poplatek,</a:t>
            </a:r>
          </a:p>
          <a:p>
            <a:pPr marL="342900" indent="-342900" algn="l">
              <a:spcBef>
                <a:spcPts val="600"/>
              </a:spcBef>
              <a:buClr>
                <a:schemeClr val="accent6"/>
              </a:buClr>
              <a:buFont typeface="Wingdings" panose="05000000000000000000" pitchFamily="2" charset="2"/>
              <a:buChar char="§"/>
            </a:pPr>
            <a:r>
              <a:rPr lang="cs-CZ" sz="2000" dirty="0">
                <a:solidFill>
                  <a:schemeClr val="tx1"/>
                </a:solidFill>
                <a:latin typeface="Trebuchet MS" panose="020B0603020202020204" pitchFamily="34" charset="0"/>
              </a:rPr>
              <a:t>peněžité plnění, pokud zákon stanoví, že se při jeho správě postupuje podle tohoto zákona,</a:t>
            </a:r>
          </a:p>
          <a:p>
            <a:pPr marL="342900" indent="-342900" algn="l">
              <a:spcBef>
                <a:spcPts val="600"/>
              </a:spcBef>
              <a:buClr>
                <a:schemeClr val="accent6"/>
              </a:buClr>
              <a:buFont typeface="Wingdings" panose="05000000000000000000" pitchFamily="2" charset="2"/>
              <a:buChar char="§"/>
            </a:pPr>
            <a:r>
              <a:rPr lang="cs-CZ" sz="2000" dirty="0">
                <a:solidFill>
                  <a:schemeClr val="tx1"/>
                </a:solidFill>
                <a:latin typeface="Trebuchet MS" panose="020B0603020202020204" pitchFamily="34" charset="0"/>
              </a:rPr>
              <a:t>peněžité plnění v rámci dělené správy.</a:t>
            </a:r>
          </a:p>
          <a:p>
            <a:pPr algn="l">
              <a:spcBef>
                <a:spcPts val="600"/>
              </a:spcBef>
            </a:pPr>
            <a:r>
              <a:rPr lang="cs-CZ" sz="2000" dirty="0">
                <a:solidFill>
                  <a:schemeClr val="tx1"/>
                </a:solidFill>
                <a:latin typeface="Trebuchet MS" panose="020B0603020202020204" pitchFamily="34" charset="0"/>
              </a:rPr>
              <a:t>Příslušenstvím daně se rozumí úroky, penále, pokuty, ale také náklady řízení.</a:t>
            </a:r>
          </a:p>
          <a:p>
            <a:pPr algn="l">
              <a:spcBef>
                <a:spcPts val="600"/>
              </a:spcBef>
            </a:pPr>
            <a:endParaRPr lang="cs-CZ" sz="2000" i="1" dirty="0">
              <a:solidFill>
                <a:schemeClr val="tx1"/>
              </a:solidFill>
              <a:latin typeface="Trebuchet MS" panose="020B0603020202020204" pitchFamily="34" charset="0"/>
            </a:endParaRPr>
          </a:p>
          <a:p>
            <a:pPr algn="l">
              <a:spcBef>
                <a:spcPts val="600"/>
              </a:spcBef>
            </a:pPr>
            <a:r>
              <a:rPr lang="cs-CZ" sz="2000" i="1" dirty="0">
                <a:solidFill>
                  <a:schemeClr val="tx1"/>
                </a:solidFill>
                <a:latin typeface="Trebuchet MS" panose="020B0603020202020204" pitchFamily="34" charset="0"/>
              </a:rPr>
              <a:t>Jak tedy plyne z výše uvedeného, daňový řád pod pojem nezahrnuje jen daň jako takovou (např. daň z příjmu nebo daň z přidané hodnoty), ale také cla a poplatky.</a:t>
            </a:r>
          </a:p>
        </p:txBody>
      </p:sp>
      <p:sp>
        <p:nvSpPr>
          <p:cNvPr id="5" name="Nadpis 1"/>
          <p:cNvSpPr txBox="1">
            <a:spLocks/>
          </p:cNvSpPr>
          <p:nvPr/>
        </p:nvSpPr>
        <p:spPr>
          <a:xfrm>
            <a:off x="396000"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Základní pojmy daňového řízení</a:t>
            </a: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20371345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1"/>
            <a:ext cx="8352928" cy="4576123"/>
          </a:xfrm>
        </p:spPr>
        <p:txBody>
          <a:bodyPr>
            <a:normAutofit/>
          </a:bodyPr>
          <a:lstStyle/>
          <a:p>
            <a:pPr algn="l">
              <a:spcBef>
                <a:spcPts val="600"/>
              </a:spcBef>
            </a:pPr>
            <a:r>
              <a:rPr lang="cs-CZ" sz="2000" dirty="0">
                <a:solidFill>
                  <a:schemeClr val="tx1"/>
                </a:solidFill>
                <a:latin typeface="Trebuchet MS" panose="020B0603020202020204" pitchFamily="34" charset="0"/>
              </a:rPr>
              <a:t>Zákon rozlišuje dva základní typy subjektů daňového řízení, a to:</a:t>
            </a:r>
          </a:p>
          <a:p>
            <a:pPr marL="342900" indent="-342900" algn="l">
              <a:spcBef>
                <a:spcPts val="600"/>
              </a:spcBef>
              <a:buClr>
                <a:schemeClr val="accent6"/>
              </a:buClr>
              <a:buFont typeface="Wingdings" panose="05000000000000000000" pitchFamily="2" charset="2"/>
              <a:buChar char="§"/>
            </a:pPr>
            <a:r>
              <a:rPr lang="cs-CZ" sz="2000" dirty="0">
                <a:solidFill>
                  <a:schemeClr val="tx1"/>
                </a:solidFill>
                <a:latin typeface="Trebuchet MS" panose="020B0603020202020204" pitchFamily="34" charset="0"/>
              </a:rPr>
              <a:t>správce daně</a:t>
            </a:r>
          </a:p>
          <a:p>
            <a:pPr marL="342900" indent="-342900" algn="l">
              <a:spcBef>
                <a:spcPts val="600"/>
              </a:spcBef>
              <a:buClr>
                <a:schemeClr val="accent6"/>
              </a:buClr>
              <a:buFont typeface="Wingdings" panose="05000000000000000000" pitchFamily="2" charset="2"/>
              <a:buChar char="§"/>
            </a:pPr>
            <a:r>
              <a:rPr lang="cs-CZ" sz="2000" dirty="0">
                <a:solidFill>
                  <a:schemeClr val="tx1"/>
                </a:solidFill>
                <a:latin typeface="Trebuchet MS" panose="020B0603020202020204" pitchFamily="34" charset="0"/>
              </a:rPr>
              <a:t>osoby zúčastněné na správě daní</a:t>
            </a:r>
            <a:br>
              <a:rPr lang="cs-CZ" sz="2000" dirty="0">
                <a:solidFill>
                  <a:schemeClr val="tx1"/>
                </a:solidFill>
                <a:latin typeface="Trebuchet MS" panose="020B0603020202020204" pitchFamily="34" charset="0"/>
              </a:rPr>
            </a:br>
            <a:r>
              <a:rPr lang="cs-CZ" sz="2000" dirty="0">
                <a:solidFill>
                  <a:schemeClr val="tx1"/>
                </a:solidFill>
                <a:latin typeface="Trebuchet MS" panose="020B0603020202020204" pitchFamily="34" charset="0"/>
              </a:rPr>
              <a:t>(daňový subjekt a třetí osoby)</a:t>
            </a:r>
          </a:p>
        </p:txBody>
      </p:sp>
      <p:sp>
        <p:nvSpPr>
          <p:cNvPr id="5" name="Nadpis 1"/>
          <p:cNvSpPr txBox="1">
            <a:spLocks/>
          </p:cNvSpPr>
          <p:nvPr/>
        </p:nvSpPr>
        <p:spPr>
          <a:xfrm>
            <a:off x="396000"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Subjekty daňového řízení</a:t>
            </a: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2024582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1"/>
            <a:ext cx="8352928" cy="4576123"/>
          </a:xfrm>
        </p:spPr>
        <p:txBody>
          <a:bodyPr>
            <a:noAutofit/>
          </a:bodyPr>
          <a:lstStyle/>
          <a:p>
            <a:pPr algn="l">
              <a:spcBef>
                <a:spcPts val="600"/>
              </a:spcBef>
              <a:buClr>
                <a:schemeClr val="accent6"/>
              </a:buClr>
            </a:pPr>
            <a:r>
              <a:rPr lang="cs-CZ" sz="2000" b="1" dirty="0">
                <a:solidFill>
                  <a:schemeClr val="tx1"/>
                </a:solidFill>
                <a:latin typeface="Trebuchet MS" panose="020B0603020202020204" pitchFamily="34" charset="0"/>
              </a:rPr>
              <a:t>Správce daně</a:t>
            </a:r>
          </a:p>
          <a:p>
            <a:pPr marL="342900" indent="-342900" algn="l">
              <a:spcBef>
                <a:spcPts val="600"/>
              </a:spcBef>
              <a:buClr>
                <a:schemeClr val="accent6"/>
              </a:buClr>
              <a:buFont typeface="Wingdings" panose="05000000000000000000" pitchFamily="2" charset="2"/>
              <a:buChar char="§"/>
            </a:pPr>
            <a:r>
              <a:rPr lang="cs-CZ" sz="2000" dirty="0">
                <a:solidFill>
                  <a:schemeClr val="tx1"/>
                </a:solidFill>
                <a:latin typeface="Trebuchet MS" panose="020B0603020202020204" pitchFamily="34" charset="0"/>
              </a:rPr>
              <a:t>správní orgán či jiný státní orgán v rozsahu, kterému je zákonem či na základě zákona svěřena působnost v oblasti daní. Správním orgánem mohou být nejen orgány moci výkonné, ale také orgány územně samosprávných celků </a:t>
            </a:r>
          </a:p>
          <a:p>
            <a:pPr marL="342900" indent="-342900" algn="l">
              <a:spcBef>
                <a:spcPts val="600"/>
              </a:spcBef>
              <a:buClr>
                <a:schemeClr val="accent6"/>
              </a:buClr>
              <a:buFont typeface="Wingdings" panose="05000000000000000000" pitchFamily="2" charset="2"/>
              <a:buChar char="§"/>
            </a:pPr>
            <a:r>
              <a:rPr lang="cs-CZ" sz="2000" dirty="0">
                <a:solidFill>
                  <a:schemeClr val="tx1"/>
                </a:solidFill>
                <a:latin typeface="Trebuchet MS" panose="020B0603020202020204" pitchFamily="34" charset="0"/>
              </a:rPr>
              <a:t>vykonává svou pravomoc prostřednictvím úředních osob. Tyto osoby pak za správce daně vedou samotné řízení. Typicky si lze představit zaměstnance finančního úřadu.</a:t>
            </a:r>
          </a:p>
          <a:p>
            <a:pPr algn="l">
              <a:spcBef>
                <a:spcPts val="600"/>
              </a:spcBef>
              <a:buClr>
                <a:schemeClr val="accent6"/>
              </a:buClr>
            </a:pPr>
            <a:r>
              <a:rPr lang="cs-CZ" sz="1800" i="1" dirty="0">
                <a:solidFill>
                  <a:schemeClr val="tx1"/>
                </a:solidFill>
                <a:latin typeface="Trebuchet MS" panose="020B0603020202020204" pitchFamily="34" charset="0"/>
              </a:rPr>
              <a:t>Za správce daně tak nelze považovat jen všeobecně známé územní finanční orgány, ale s ohledem na širokou definici pojmu „daň“ také další orgány, kterým působnost stanoví zvláštní zákon. Správcem daně tak budou také například soudy v případě soudních poplatků, obce v případě místních poplatků či poplatků za komunální odpady, orgány celní správy v případě mýtného, Česká inspekce životního prostředí v případě poplatku za vypouštění odpadních vod atd.</a:t>
            </a:r>
          </a:p>
        </p:txBody>
      </p:sp>
      <p:sp>
        <p:nvSpPr>
          <p:cNvPr id="5" name="Nadpis 1"/>
          <p:cNvSpPr txBox="1">
            <a:spLocks/>
          </p:cNvSpPr>
          <p:nvPr/>
        </p:nvSpPr>
        <p:spPr>
          <a:xfrm>
            <a:off x="396000"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Subjekty daňového řízení</a:t>
            </a: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11325963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1"/>
            <a:ext cx="8352928" cy="4576123"/>
          </a:xfrm>
        </p:spPr>
        <p:txBody>
          <a:bodyPr>
            <a:noAutofit/>
          </a:bodyPr>
          <a:lstStyle/>
          <a:p>
            <a:pPr algn="l">
              <a:spcBef>
                <a:spcPts val="600"/>
              </a:spcBef>
              <a:buClr>
                <a:schemeClr val="accent6"/>
              </a:buClr>
            </a:pPr>
            <a:r>
              <a:rPr lang="cs-CZ" sz="2000" b="1" dirty="0">
                <a:solidFill>
                  <a:schemeClr val="tx1"/>
                </a:solidFill>
                <a:latin typeface="Trebuchet MS" panose="020B0603020202020204" pitchFamily="34" charset="0"/>
              </a:rPr>
              <a:t>Daňový subjekt</a:t>
            </a:r>
          </a:p>
          <a:p>
            <a:pPr marL="342900" indent="-342900" algn="l">
              <a:spcBef>
                <a:spcPts val="600"/>
              </a:spcBef>
              <a:buClr>
                <a:schemeClr val="accent6"/>
              </a:buClr>
              <a:buFont typeface="Wingdings" panose="05000000000000000000" pitchFamily="2" charset="2"/>
              <a:buChar char="§"/>
            </a:pPr>
            <a:r>
              <a:rPr lang="cs-CZ" sz="2000" dirty="0">
                <a:solidFill>
                  <a:schemeClr val="tx1"/>
                </a:solidFill>
                <a:latin typeface="Trebuchet MS" panose="020B0603020202020204" pitchFamily="34" charset="0"/>
              </a:rPr>
              <a:t>osoba, kterou takto označí zákon, a dále také osoba označena zákonem jako poplatník nebo plátce daně.</a:t>
            </a:r>
          </a:p>
          <a:p>
            <a:pPr marL="342900" indent="-342900" algn="l">
              <a:spcBef>
                <a:spcPts val="600"/>
              </a:spcBef>
              <a:buClr>
                <a:schemeClr val="accent6"/>
              </a:buClr>
              <a:buFont typeface="Wingdings" panose="05000000000000000000" pitchFamily="2" charset="2"/>
              <a:buChar char="§"/>
            </a:pPr>
            <a:r>
              <a:rPr lang="cs-CZ" sz="2000" dirty="0">
                <a:solidFill>
                  <a:schemeClr val="tx1"/>
                </a:solidFill>
                <a:latin typeface="Trebuchet MS" panose="020B0603020202020204" pitchFamily="34" charset="0"/>
              </a:rPr>
              <a:t>osoba zúčastněná na správě daní může jednat samostatně v rozsahu, v jakém je svéprávná</a:t>
            </a:r>
          </a:p>
          <a:p>
            <a:pPr marL="342900" indent="-342900" algn="l">
              <a:spcBef>
                <a:spcPts val="600"/>
              </a:spcBef>
              <a:buClr>
                <a:schemeClr val="accent6"/>
              </a:buClr>
              <a:buFont typeface="Wingdings" panose="05000000000000000000" pitchFamily="2" charset="2"/>
              <a:buChar char="§"/>
            </a:pPr>
            <a:r>
              <a:rPr lang="cs-CZ" sz="2000" dirty="0">
                <a:solidFill>
                  <a:schemeClr val="tx1"/>
                </a:solidFill>
                <a:latin typeface="Trebuchet MS" panose="020B0603020202020204" pitchFamily="34" charset="0"/>
              </a:rPr>
              <a:t>jménem právnické osoby jedná zpravidla její statutární orgán, avšak v konkrétní daňové věci může jednat jejím jménem vždy jen jedna fyzická osoba. V případě, je-li povinen kolektivní statutární orgán zastupovat právnickou osobu společným jednáním, jedná jejím jménem kterýkoli člen takového statutárního orgánu</a:t>
            </a:r>
          </a:p>
          <a:p>
            <a:pPr marL="342900" indent="-342900" algn="l">
              <a:spcBef>
                <a:spcPts val="600"/>
              </a:spcBef>
              <a:buClr>
                <a:schemeClr val="accent6"/>
              </a:buClr>
              <a:buFont typeface="Wingdings" panose="05000000000000000000" pitchFamily="2" charset="2"/>
              <a:buChar char="§"/>
            </a:pPr>
            <a:r>
              <a:rPr lang="cs-CZ" sz="2000" dirty="0">
                <a:solidFill>
                  <a:schemeClr val="tx1"/>
                </a:solidFill>
                <a:latin typeface="Trebuchet MS" panose="020B0603020202020204" pitchFamily="34" charset="0"/>
              </a:rPr>
              <a:t>daňový subjekt si pro daňové řízení může stanovit zmocněnce. Výjimkou jsou jen případy, kdy má subjekt při správě daní něco vykonat. Typicky voleným zmocněncem v rámci daňového řízení bude daňový poradce</a:t>
            </a:r>
            <a:endParaRPr lang="cs-CZ" sz="2000" i="1" dirty="0">
              <a:solidFill>
                <a:schemeClr val="tx1"/>
              </a:solidFill>
              <a:latin typeface="Trebuchet MS" panose="020B0603020202020204" pitchFamily="34" charset="0"/>
            </a:endParaRPr>
          </a:p>
        </p:txBody>
      </p:sp>
      <p:sp>
        <p:nvSpPr>
          <p:cNvPr id="5" name="Nadpis 1"/>
          <p:cNvSpPr txBox="1">
            <a:spLocks/>
          </p:cNvSpPr>
          <p:nvPr/>
        </p:nvSpPr>
        <p:spPr>
          <a:xfrm>
            <a:off x="396000"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Subjekty daňového řízení</a:t>
            </a: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26660526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1916751"/>
            <a:ext cx="8352928" cy="4576123"/>
          </a:xfrm>
        </p:spPr>
        <p:txBody>
          <a:bodyPr>
            <a:noAutofit/>
          </a:bodyPr>
          <a:lstStyle/>
          <a:p>
            <a:pPr marL="342900" indent="-342900" algn="l">
              <a:spcBef>
                <a:spcPts val="0"/>
              </a:spcBef>
              <a:buClr>
                <a:schemeClr val="accent6"/>
              </a:buClr>
              <a:buFont typeface="Wingdings" panose="05000000000000000000" pitchFamily="2" charset="2"/>
              <a:buChar char="§"/>
            </a:pPr>
            <a:r>
              <a:rPr lang="cs-CZ" sz="1800" dirty="0">
                <a:solidFill>
                  <a:schemeClr val="tx1"/>
                </a:solidFill>
                <a:latin typeface="Trebuchet MS" panose="020B0603020202020204" pitchFamily="34" charset="0"/>
              </a:rPr>
              <a:t>Zásada zákonnosti</a:t>
            </a:r>
          </a:p>
          <a:p>
            <a:pPr marL="342900" indent="-342900" algn="l">
              <a:spcBef>
                <a:spcPts val="0"/>
              </a:spcBef>
              <a:buClr>
                <a:schemeClr val="accent6"/>
              </a:buClr>
              <a:buFont typeface="Wingdings" panose="05000000000000000000" pitchFamily="2" charset="2"/>
              <a:buChar char="§"/>
            </a:pPr>
            <a:r>
              <a:rPr lang="cs-CZ" sz="1800" dirty="0">
                <a:solidFill>
                  <a:schemeClr val="tx1"/>
                </a:solidFill>
                <a:latin typeface="Trebuchet MS" panose="020B0603020202020204" pitchFamily="34" charset="0"/>
              </a:rPr>
              <a:t>Zásada legální licence</a:t>
            </a:r>
          </a:p>
          <a:p>
            <a:pPr marL="342900" indent="-342900" algn="l">
              <a:spcBef>
                <a:spcPts val="0"/>
              </a:spcBef>
              <a:buClr>
                <a:schemeClr val="accent6"/>
              </a:buClr>
              <a:buFont typeface="Wingdings" panose="05000000000000000000" pitchFamily="2" charset="2"/>
              <a:buChar char="§"/>
            </a:pPr>
            <a:r>
              <a:rPr lang="cs-CZ" sz="1800" dirty="0">
                <a:solidFill>
                  <a:schemeClr val="tx1"/>
                </a:solidFill>
                <a:latin typeface="Trebuchet MS" panose="020B0603020202020204" pitchFamily="34" charset="0"/>
              </a:rPr>
              <a:t>Zásada přiměřenosti</a:t>
            </a:r>
          </a:p>
          <a:p>
            <a:pPr marL="342900" indent="-342900" algn="l">
              <a:spcBef>
                <a:spcPts val="0"/>
              </a:spcBef>
              <a:buClr>
                <a:schemeClr val="accent6"/>
              </a:buClr>
              <a:buFont typeface="Wingdings" panose="05000000000000000000" pitchFamily="2" charset="2"/>
              <a:buChar char="§"/>
            </a:pPr>
            <a:r>
              <a:rPr lang="cs-CZ" sz="1800" dirty="0">
                <a:solidFill>
                  <a:schemeClr val="tx1"/>
                </a:solidFill>
                <a:latin typeface="Trebuchet MS" panose="020B0603020202020204" pitchFamily="34" charset="0"/>
              </a:rPr>
              <a:t>Zásada procesní rovnosti</a:t>
            </a:r>
          </a:p>
          <a:p>
            <a:pPr marL="342900" indent="-342900" algn="l">
              <a:spcBef>
                <a:spcPts val="0"/>
              </a:spcBef>
              <a:buClr>
                <a:schemeClr val="accent6"/>
              </a:buClr>
              <a:buFont typeface="Wingdings" panose="05000000000000000000" pitchFamily="2" charset="2"/>
              <a:buChar char="§"/>
            </a:pPr>
            <a:r>
              <a:rPr lang="cs-CZ" sz="1800" dirty="0">
                <a:solidFill>
                  <a:schemeClr val="tx1"/>
                </a:solidFill>
                <a:latin typeface="Trebuchet MS" panose="020B0603020202020204" pitchFamily="34" charset="0"/>
              </a:rPr>
              <a:t>Zásada součinnosti</a:t>
            </a:r>
          </a:p>
          <a:p>
            <a:pPr marL="342900" indent="-342900" algn="l">
              <a:spcBef>
                <a:spcPts val="0"/>
              </a:spcBef>
              <a:buClr>
                <a:schemeClr val="accent6"/>
              </a:buClr>
              <a:buFont typeface="Wingdings" panose="05000000000000000000" pitchFamily="2" charset="2"/>
              <a:buChar char="§"/>
            </a:pPr>
            <a:r>
              <a:rPr lang="cs-CZ" sz="1800" dirty="0">
                <a:solidFill>
                  <a:schemeClr val="tx1"/>
                </a:solidFill>
                <a:latin typeface="Trebuchet MS" panose="020B0603020202020204" pitchFamily="34" charset="0"/>
              </a:rPr>
              <a:t>Zásada poučovací a slyšení ve věci</a:t>
            </a:r>
          </a:p>
          <a:p>
            <a:pPr marL="342900" indent="-342900" algn="l">
              <a:spcBef>
                <a:spcPts val="0"/>
              </a:spcBef>
              <a:buClr>
                <a:schemeClr val="accent6"/>
              </a:buClr>
              <a:buFont typeface="Wingdings" panose="05000000000000000000" pitchFamily="2" charset="2"/>
              <a:buChar char="§"/>
            </a:pPr>
            <a:r>
              <a:rPr lang="cs-CZ" sz="1800" dirty="0">
                <a:solidFill>
                  <a:schemeClr val="tx1"/>
                </a:solidFill>
                <a:latin typeface="Trebuchet MS" panose="020B0603020202020204" pitchFamily="34" charset="0"/>
              </a:rPr>
              <a:t>Zásada vstřícnosti a slušnosti</a:t>
            </a:r>
          </a:p>
          <a:p>
            <a:pPr marL="342900" indent="-342900" algn="l">
              <a:spcBef>
                <a:spcPts val="0"/>
              </a:spcBef>
              <a:buClr>
                <a:schemeClr val="accent6"/>
              </a:buClr>
              <a:buFont typeface="Wingdings" panose="05000000000000000000" pitchFamily="2" charset="2"/>
              <a:buChar char="§"/>
            </a:pPr>
            <a:r>
              <a:rPr lang="cs-CZ" sz="1800" dirty="0">
                <a:solidFill>
                  <a:schemeClr val="tx1"/>
                </a:solidFill>
                <a:latin typeface="Trebuchet MS" panose="020B0603020202020204" pitchFamily="34" charset="0"/>
              </a:rPr>
              <a:t>Zásada rychlosti řízení</a:t>
            </a:r>
          </a:p>
          <a:p>
            <a:pPr marL="342900" indent="-342900" algn="l">
              <a:spcBef>
                <a:spcPts val="0"/>
              </a:spcBef>
              <a:buClr>
                <a:schemeClr val="accent6"/>
              </a:buClr>
              <a:buFont typeface="Wingdings" panose="05000000000000000000" pitchFamily="2" charset="2"/>
              <a:buChar char="§"/>
            </a:pPr>
            <a:r>
              <a:rPr lang="cs-CZ" sz="1800" dirty="0">
                <a:solidFill>
                  <a:schemeClr val="tx1"/>
                </a:solidFill>
                <a:latin typeface="Trebuchet MS" panose="020B0603020202020204" pitchFamily="34" charset="0"/>
              </a:rPr>
              <a:t>Zásada hospodárnosti a procesní ekonomie</a:t>
            </a:r>
          </a:p>
          <a:p>
            <a:pPr marL="342900" indent="-342900" algn="l">
              <a:spcBef>
                <a:spcPts val="0"/>
              </a:spcBef>
              <a:buClr>
                <a:schemeClr val="accent6"/>
              </a:buClr>
              <a:buFont typeface="Wingdings" panose="05000000000000000000" pitchFamily="2" charset="2"/>
              <a:buChar char="§"/>
            </a:pPr>
            <a:r>
              <a:rPr lang="cs-CZ" sz="1800" dirty="0">
                <a:solidFill>
                  <a:schemeClr val="tx1"/>
                </a:solidFill>
                <a:latin typeface="Trebuchet MS" panose="020B0603020202020204" pitchFamily="34" charset="0"/>
              </a:rPr>
              <a:t>Zásada volného hodnocení důkazů</a:t>
            </a:r>
          </a:p>
          <a:p>
            <a:pPr marL="342900" indent="-342900" algn="l">
              <a:spcBef>
                <a:spcPts val="0"/>
              </a:spcBef>
              <a:buClr>
                <a:schemeClr val="accent6"/>
              </a:buClr>
              <a:buFont typeface="Wingdings" panose="05000000000000000000" pitchFamily="2" charset="2"/>
              <a:buChar char="§"/>
            </a:pPr>
            <a:r>
              <a:rPr lang="cs-CZ" sz="1800" dirty="0">
                <a:solidFill>
                  <a:schemeClr val="tx1"/>
                </a:solidFill>
                <a:latin typeface="Trebuchet MS" panose="020B0603020202020204" pitchFamily="34" charset="0"/>
              </a:rPr>
              <a:t>Zásada legitimního očekávání</a:t>
            </a:r>
          </a:p>
          <a:p>
            <a:pPr marL="342900" indent="-342900" algn="l">
              <a:spcBef>
                <a:spcPts val="0"/>
              </a:spcBef>
              <a:buClr>
                <a:schemeClr val="accent6"/>
              </a:buClr>
              <a:buFont typeface="Wingdings" panose="05000000000000000000" pitchFamily="2" charset="2"/>
              <a:buChar char="§"/>
            </a:pPr>
            <a:r>
              <a:rPr lang="cs-CZ" sz="1800" dirty="0">
                <a:solidFill>
                  <a:schemeClr val="tx1"/>
                </a:solidFill>
                <a:latin typeface="Trebuchet MS" panose="020B0603020202020204" pitchFamily="34" charset="0"/>
              </a:rPr>
              <a:t>Zásada materiální pravdy</a:t>
            </a:r>
          </a:p>
          <a:p>
            <a:pPr marL="342900" indent="-342900" algn="l">
              <a:spcBef>
                <a:spcPts val="0"/>
              </a:spcBef>
              <a:buClr>
                <a:schemeClr val="accent6"/>
              </a:buClr>
              <a:buFont typeface="Wingdings" panose="05000000000000000000" pitchFamily="2" charset="2"/>
              <a:buChar char="§"/>
            </a:pPr>
            <a:r>
              <a:rPr lang="cs-CZ" sz="1800" dirty="0">
                <a:solidFill>
                  <a:schemeClr val="tx1"/>
                </a:solidFill>
                <a:latin typeface="Trebuchet MS" panose="020B0603020202020204" pitchFamily="34" charset="0"/>
              </a:rPr>
              <a:t>Zásada neveřejnosti a mlčenlivosti</a:t>
            </a:r>
          </a:p>
          <a:p>
            <a:pPr marL="342900" indent="-342900" algn="l">
              <a:spcBef>
                <a:spcPts val="0"/>
              </a:spcBef>
              <a:buClr>
                <a:schemeClr val="accent6"/>
              </a:buClr>
              <a:buFont typeface="Wingdings" panose="05000000000000000000" pitchFamily="2" charset="2"/>
              <a:buChar char="§"/>
            </a:pPr>
            <a:r>
              <a:rPr lang="cs-CZ" sz="1800" dirty="0">
                <a:solidFill>
                  <a:schemeClr val="tx1"/>
                </a:solidFill>
                <a:latin typeface="Trebuchet MS" panose="020B0603020202020204" pitchFamily="34" charset="0"/>
              </a:rPr>
              <a:t>Zásada oficiality a zásada vyhledávací</a:t>
            </a:r>
          </a:p>
          <a:p>
            <a:pPr marL="342900" indent="-342900" algn="l">
              <a:spcBef>
                <a:spcPts val="0"/>
              </a:spcBef>
              <a:buClr>
                <a:schemeClr val="accent6"/>
              </a:buClr>
              <a:buFont typeface="Wingdings" panose="05000000000000000000" pitchFamily="2" charset="2"/>
              <a:buChar char="§"/>
            </a:pPr>
            <a:r>
              <a:rPr lang="cs-CZ" sz="1800" dirty="0">
                <a:solidFill>
                  <a:schemeClr val="tx1"/>
                </a:solidFill>
                <a:latin typeface="Trebuchet MS" panose="020B0603020202020204" pitchFamily="34" charset="0"/>
              </a:rPr>
              <a:t>Zásada, dle níž je správce daně oprávněn nakládat s osobními i jinými údaji pro potřeby správy daní</a:t>
            </a:r>
          </a:p>
        </p:txBody>
      </p:sp>
      <p:sp>
        <p:nvSpPr>
          <p:cNvPr id="5" name="Nadpis 1"/>
          <p:cNvSpPr txBox="1">
            <a:spLocks/>
          </p:cNvSpPr>
          <p:nvPr/>
        </p:nvSpPr>
        <p:spPr>
          <a:xfrm>
            <a:off x="396000" y="1044000"/>
            <a:ext cx="8352928"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3000" b="1" dirty="0">
                <a:effectLst>
                  <a:outerShdw blurRad="38100" dist="38100" dir="2700000" algn="tl">
                    <a:srgbClr val="000000">
                      <a:alpha val="43137"/>
                    </a:srgbClr>
                  </a:outerShdw>
                </a:effectLst>
                <a:latin typeface="Trebuchet MS" panose="020B0603020202020204" pitchFamily="34" charset="0"/>
              </a:rPr>
              <a:t>Zásady daňového řízení</a:t>
            </a: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a:solidFill>
                  <a:schemeClr val="bg1">
                    <a:lumMod val="50000"/>
                  </a:schemeClr>
                </a:solidFill>
                <a:latin typeface="Trebuchet MS" panose="020B0603020202020204" pitchFamily="34" charset="0"/>
              </a:rPr>
              <a:t>Daňový systém ČR</a:t>
            </a:r>
          </a:p>
        </p:txBody>
      </p:sp>
    </p:spTree>
    <p:extLst>
      <p:ext uri="{BB962C8B-B14F-4D97-AF65-F5344CB8AC3E}">
        <p14:creationId xmlns:p14="http://schemas.microsoft.com/office/powerpoint/2010/main" val="2484291517"/>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426</TotalTime>
  <Words>893</Words>
  <Application>Microsoft Office PowerPoint</Application>
  <PresentationFormat>Předvádění na obrazovce (4:3)</PresentationFormat>
  <Paragraphs>163</Paragraphs>
  <Slides>22</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22</vt:i4>
      </vt:variant>
    </vt:vector>
  </HeadingPairs>
  <TitlesOfParts>
    <vt:vector size="28" baseType="lpstr">
      <vt:lpstr>Arial</vt:lpstr>
      <vt:lpstr>Calibri</vt:lpstr>
      <vt:lpstr>Trebuchet MS</vt:lpstr>
      <vt:lpstr>Verdana</vt:lpstr>
      <vt:lpstr>Wingdings</vt:lpstr>
      <vt:lpstr>Motiv sady Office</vt:lpstr>
      <vt:lpstr>Daňový systém ČR</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DS - Danove rizeni</dc:title>
  <dc:creator>Marinič Peter</dc:creator>
  <cp:lastModifiedBy>Peter Marinič</cp:lastModifiedBy>
  <cp:revision>32</cp:revision>
  <dcterms:created xsi:type="dcterms:W3CDTF">2016-06-07T08:38:00Z</dcterms:created>
  <dcterms:modified xsi:type="dcterms:W3CDTF">2019-02-23T06:33:36Z</dcterms:modified>
</cp:coreProperties>
</file>