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608" r:id="rId2"/>
    <p:sldId id="557" r:id="rId3"/>
    <p:sldId id="558" r:id="rId4"/>
    <p:sldId id="587" r:id="rId5"/>
    <p:sldId id="560" r:id="rId6"/>
    <p:sldId id="602" r:id="rId7"/>
    <p:sldId id="603" r:id="rId8"/>
    <p:sldId id="563" r:id="rId9"/>
    <p:sldId id="564" r:id="rId10"/>
    <p:sldId id="565" r:id="rId11"/>
    <p:sldId id="566" r:id="rId12"/>
    <p:sldId id="567" r:id="rId13"/>
    <p:sldId id="568" r:id="rId14"/>
    <p:sldId id="588" r:id="rId15"/>
    <p:sldId id="589" r:id="rId16"/>
    <p:sldId id="590" r:id="rId17"/>
    <p:sldId id="591" r:id="rId18"/>
    <p:sldId id="575" r:id="rId19"/>
    <p:sldId id="593" r:id="rId20"/>
    <p:sldId id="578" r:id="rId21"/>
    <p:sldId id="595" r:id="rId22"/>
    <p:sldId id="580" r:id="rId23"/>
    <p:sldId id="596" r:id="rId24"/>
    <p:sldId id="597" r:id="rId25"/>
    <p:sldId id="583" r:id="rId26"/>
    <p:sldId id="598" r:id="rId27"/>
    <p:sldId id="599" r:id="rId28"/>
    <p:sldId id="601" r:id="rId29"/>
    <p:sldId id="609" r:id="rId3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0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84" autoAdjust="0"/>
    <p:restoredTop sz="94660"/>
  </p:normalViewPr>
  <p:slideViewPr>
    <p:cSldViewPr>
      <p:cViewPr varScale="1">
        <p:scale>
          <a:sx n="105" d="100"/>
          <a:sy n="105" d="100"/>
        </p:scale>
        <p:origin x="32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D44DAD-D00C-44E7-B421-77993FB119B7}" type="datetimeFigureOut">
              <a:rPr lang="cs-CZ" smtClean="0"/>
              <a:pPr/>
              <a:t>23.02.2019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9788DF-5D16-40C3-B2CD-017B1CF055C9}" type="slidenum">
              <a:rPr lang="cs-CZ" smtClean="0"/>
              <a:pPr/>
              <a:t>‹#›</a:t>
            </a:fld>
            <a:endParaRPr lang="cs-CZ"/>
          </a:p>
        </p:txBody>
      </p:sp>
    </p:spTree>
    <p:extLst>
      <p:ext uri="{BB962C8B-B14F-4D97-AF65-F5344CB8AC3E}">
        <p14:creationId xmlns:p14="http://schemas.microsoft.com/office/powerpoint/2010/main" val="2520942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pPr/>
              <a:t>23.02.2019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pPr/>
              <a:t>23.02.2019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2450703"/>
          </a:xfrm>
        </p:spPr>
        <p:txBody>
          <a:bodyPr>
            <a:normAutofit/>
          </a:bodyPr>
          <a:lstStyle/>
          <a:p>
            <a:pPr algn="l"/>
            <a:r>
              <a:rPr lang="cs-CZ" sz="4000" b="1" dirty="0">
                <a:latin typeface="Trebuchet MS" panose="020B0603020202020204" pitchFamily="34" charset="0"/>
              </a:rPr>
              <a:t>Daňový systém ČR</a:t>
            </a:r>
          </a:p>
        </p:txBody>
      </p:sp>
      <p:sp>
        <p:nvSpPr>
          <p:cNvPr id="3" name="Podnadpis 2"/>
          <p:cNvSpPr>
            <a:spLocks noGrp="1"/>
          </p:cNvSpPr>
          <p:nvPr>
            <p:ph type="subTitle" idx="1"/>
          </p:nvPr>
        </p:nvSpPr>
        <p:spPr>
          <a:xfrm>
            <a:off x="683568" y="4149080"/>
            <a:ext cx="6400800" cy="1752600"/>
          </a:xfrm>
        </p:spPr>
        <p:txBody>
          <a:bodyPr/>
          <a:lstStyle/>
          <a:p>
            <a:pPr algn="l"/>
            <a:endParaRPr lang="cs-CZ" dirty="0">
              <a:latin typeface="Trebuchet MS" panose="020B0603020202020204" pitchFamily="34" charset="0"/>
            </a:endParaRPr>
          </a:p>
          <a:p>
            <a:pPr algn="l"/>
            <a:endParaRPr lang="cs-CZ" dirty="0">
              <a:latin typeface="Trebuchet MS" panose="020B0603020202020204" pitchFamily="34" charset="0"/>
            </a:endParaRPr>
          </a:p>
          <a:p>
            <a:pPr algn="l"/>
            <a:r>
              <a:rPr lang="cs-CZ" dirty="0">
                <a:latin typeface="Trebuchet MS" panose="020B0603020202020204" pitchFamily="34" charset="0"/>
              </a:rPr>
              <a:t>jaro 2018</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320000" cy="1678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7502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Předmět daně a osvobození příjmů od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8" name="Rectangle 3"/>
          <p:cNvSpPr txBox="1">
            <a:spLocks noChangeArrowheads="1"/>
          </p:cNvSpPr>
          <p:nvPr/>
        </p:nvSpPr>
        <p:spPr>
          <a:xfrm>
            <a:off x="395536" y="1916752"/>
            <a:ext cx="7754937" cy="439256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buFontTx/>
              <a:buNone/>
            </a:pPr>
            <a:r>
              <a:rPr lang="cs-CZ" altLang="cs-CZ" sz="1800" b="1" dirty="0" smtClean="0">
                <a:solidFill>
                  <a:schemeClr val="tx1"/>
                </a:solidFill>
                <a:latin typeface="Trebuchet MS" panose="020B0603020202020204" pitchFamily="34" charset="0"/>
              </a:rPr>
              <a:t>U poplatníků, kteří jsou:</a:t>
            </a:r>
          </a:p>
          <a:p>
            <a:pPr algn="l">
              <a:spcBef>
                <a:spcPts val="600"/>
              </a:spcBef>
              <a:buFontTx/>
              <a:buNone/>
            </a:pPr>
            <a:r>
              <a:rPr lang="cs-CZ" altLang="cs-CZ" sz="1800" dirty="0" smtClean="0">
                <a:solidFill>
                  <a:schemeClr val="tx1"/>
                </a:solidFill>
                <a:latin typeface="Trebuchet MS" panose="020B0603020202020204" pitchFamily="34" charset="0"/>
              </a:rPr>
              <a:t>     (1) veřejnou vysokou školou;</a:t>
            </a:r>
          </a:p>
          <a:p>
            <a:pPr algn="l">
              <a:spcBef>
                <a:spcPts val="600"/>
              </a:spcBef>
              <a:buFontTx/>
              <a:buNone/>
            </a:pPr>
            <a:r>
              <a:rPr lang="cs-CZ" altLang="cs-CZ" sz="1800" dirty="0" smtClean="0">
                <a:solidFill>
                  <a:schemeClr val="tx1"/>
                </a:solidFill>
                <a:latin typeface="Trebuchet MS" panose="020B0603020202020204" pitchFamily="34" charset="0"/>
              </a:rPr>
              <a:t>     (2)  veřejnou výzkumnou institucí;</a:t>
            </a:r>
          </a:p>
          <a:p>
            <a:pPr algn="l">
              <a:spcBef>
                <a:spcPts val="600"/>
              </a:spcBef>
              <a:buFontTx/>
              <a:buNone/>
            </a:pPr>
            <a:r>
              <a:rPr lang="cs-CZ" altLang="cs-CZ" sz="1800" dirty="0" smtClean="0">
                <a:solidFill>
                  <a:schemeClr val="tx1"/>
                </a:solidFill>
                <a:latin typeface="Trebuchet MS" panose="020B0603020202020204" pitchFamily="34" charset="0"/>
              </a:rPr>
              <a:t>     (3) poskytovatelem zdravotních služeb;</a:t>
            </a:r>
          </a:p>
          <a:p>
            <a:pPr algn="l">
              <a:spcBef>
                <a:spcPts val="600"/>
              </a:spcBef>
              <a:buFontTx/>
              <a:buNone/>
            </a:pPr>
            <a:r>
              <a:rPr lang="cs-CZ" altLang="cs-CZ" sz="1800" dirty="0" smtClean="0">
                <a:solidFill>
                  <a:schemeClr val="tx1"/>
                </a:solidFill>
                <a:latin typeface="Trebuchet MS" panose="020B0603020202020204" pitchFamily="34" charset="0"/>
              </a:rPr>
              <a:t>     (4)  obecně prospěšnou společností, nebo</a:t>
            </a:r>
          </a:p>
          <a:p>
            <a:pPr algn="l">
              <a:spcBef>
                <a:spcPts val="600"/>
              </a:spcBef>
              <a:buFontTx/>
              <a:buNone/>
            </a:pPr>
            <a:r>
              <a:rPr lang="cs-CZ" altLang="cs-CZ" sz="1800" dirty="0" smtClean="0">
                <a:solidFill>
                  <a:schemeClr val="tx1"/>
                </a:solidFill>
                <a:latin typeface="Trebuchet MS" panose="020B0603020202020204" pitchFamily="34" charset="0"/>
              </a:rPr>
              <a:t>     (5) ústavem;</a:t>
            </a:r>
          </a:p>
          <a:p>
            <a:pPr algn="l">
              <a:spcBef>
                <a:spcPts val="600"/>
              </a:spcBef>
              <a:buFontTx/>
              <a:buNone/>
            </a:pPr>
            <a:r>
              <a:rPr lang="cs-CZ" altLang="cs-CZ" sz="1800" b="1" dirty="0" smtClean="0">
                <a:solidFill>
                  <a:schemeClr val="tx1"/>
                </a:solidFill>
                <a:latin typeface="Trebuchet MS" panose="020B0603020202020204" pitchFamily="34" charset="0"/>
              </a:rPr>
              <a:t>jsou předmětem daně všechny příjmy s výjimkou</a:t>
            </a:r>
            <a:r>
              <a:rPr lang="cs-CZ" altLang="cs-CZ" sz="1800" dirty="0" smtClean="0">
                <a:solidFill>
                  <a:schemeClr val="tx1"/>
                </a:solidFill>
                <a:latin typeface="Trebuchet MS" panose="020B0603020202020204" pitchFamily="34" charset="0"/>
              </a:rPr>
              <a:t> příjmů z investičních dotací.</a:t>
            </a:r>
          </a:p>
          <a:p>
            <a:pPr algn="l">
              <a:spcBef>
                <a:spcPts val="600"/>
              </a:spcBef>
              <a:buFontTx/>
              <a:buNone/>
            </a:pPr>
            <a:r>
              <a:rPr lang="cs-CZ" altLang="cs-CZ" sz="1800" dirty="0" smtClean="0">
                <a:solidFill>
                  <a:schemeClr val="tx1"/>
                </a:solidFill>
                <a:latin typeface="Trebuchet MS" panose="020B0603020202020204" pitchFamily="34" charset="0"/>
              </a:rPr>
              <a:t> </a:t>
            </a:r>
          </a:p>
          <a:p>
            <a:pPr algn="l">
              <a:spcBef>
                <a:spcPts val="600"/>
              </a:spcBef>
              <a:buFontTx/>
              <a:buNone/>
            </a:pPr>
            <a:r>
              <a:rPr lang="cs-CZ" altLang="cs-CZ" sz="1800" b="1" dirty="0" smtClean="0">
                <a:solidFill>
                  <a:schemeClr val="tx1"/>
                </a:solidFill>
                <a:latin typeface="Trebuchet MS" panose="020B0603020202020204" pitchFamily="34" charset="0"/>
              </a:rPr>
              <a:t>	</a:t>
            </a:r>
            <a:endParaRPr lang="cs-CZ" altLang="cs-CZ" sz="1800" dirty="0" smtClean="0">
              <a:solidFill>
                <a:schemeClr val="tx1"/>
              </a:solidFill>
              <a:latin typeface="Trebuchet MS" panose="020B0603020202020204" pitchFamily="34" charset="0"/>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484997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Předmět daně a osvobození příjmů od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8" name="Rectangle 3"/>
          <p:cNvSpPr txBox="1">
            <a:spLocks noChangeArrowheads="1"/>
          </p:cNvSpPr>
          <p:nvPr/>
        </p:nvSpPr>
        <p:spPr>
          <a:xfrm>
            <a:off x="395536" y="1916752"/>
            <a:ext cx="8352928" cy="512286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buFontTx/>
              <a:buNone/>
            </a:pPr>
            <a:r>
              <a:rPr lang="cs-CZ" altLang="cs-CZ" sz="1800" b="1" dirty="0" smtClean="0">
                <a:solidFill>
                  <a:schemeClr val="tx1"/>
                </a:solidFill>
                <a:latin typeface="Trebuchet MS" panose="020B0603020202020204" pitchFamily="34" charset="0"/>
              </a:rPr>
              <a:t>U v.o.s. jsou předmětem daně</a:t>
            </a:r>
            <a:r>
              <a:rPr lang="cs-CZ" altLang="cs-CZ" sz="1800" dirty="0" smtClean="0">
                <a:solidFill>
                  <a:schemeClr val="tx1"/>
                </a:solidFill>
                <a:latin typeface="Trebuchet MS" panose="020B0603020202020204" pitchFamily="34" charset="0"/>
              </a:rPr>
              <a:t> pouze příjmy, z nichž je vybírána daň zvláštní sazbou. U poplatníka, který je společníkem v.o.s., je předmětem daně také část základu daně v.o.s. stanoveného podle § 23 až 33 </a:t>
            </a:r>
            <a:r>
              <a:rPr lang="cs-CZ" altLang="cs-CZ" sz="1800" dirty="0" err="1" smtClean="0">
                <a:solidFill>
                  <a:schemeClr val="tx1"/>
                </a:solidFill>
                <a:latin typeface="Trebuchet MS" panose="020B0603020202020204" pitchFamily="34" charset="0"/>
              </a:rPr>
              <a:t>ZDPř</a:t>
            </a:r>
            <a:r>
              <a:rPr lang="cs-CZ" altLang="cs-CZ" sz="1800" dirty="0" smtClean="0">
                <a:solidFill>
                  <a:schemeClr val="tx1"/>
                </a:solidFill>
                <a:latin typeface="Trebuchet MS" panose="020B0603020202020204" pitchFamily="34" charset="0"/>
              </a:rPr>
              <a:t>.</a:t>
            </a:r>
          </a:p>
          <a:p>
            <a:pPr algn="l">
              <a:buFontTx/>
              <a:buNone/>
            </a:pPr>
            <a:r>
              <a:rPr lang="cs-CZ" altLang="cs-CZ" sz="1800" b="1" dirty="0" smtClean="0">
                <a:solidFill>
                  <a:schemeClr val="tx1"/>
                </a:solidFill>
                <a:latin typeface="Trebuchet MS" panose="020B0603020202020204" pitchFamily="34" charset="0"/>
              </a:rPr>
              <a:t> </a:t>
            </a:r>
            <a:endParaRPr lang="cs-CZ" altLang="cs-CZ" sz="1800" dirty="0" smtClean="0">
              <a:solidFill>
                <a:schemeClr val="tx1"/>
              </a:solidFill>
              <a:latin typeface="Trebuchet MS" panose="020B0603020202020204" pitchFamily="34" charset="0"/>
            </a:endParaRPr>
          </a:p>
          <a:p>
            <a:pPr algn="l">
              <a:buFontTx/>
              <a:buNone/>
            </a:pPr>
            <a:r>
              <a:rPr lang="cs-CZ" altLang="cs-CZ" sz="1800" b="1" dirty="0" smtClean="0">
                <a:solidFill>
                  <a:schemeClr val="tx1"/>
                </a:solidFill>
                <a:latin typeface="Trebuchet MS" panose="020B0603020202020204" pitchFamily="34" charset="0"/>
              </a:rPr>
              <a:t>U Pozemkového fondu ČR</a:t>
            </a:r>
            <a:r>
              <a:rPr lang="cs-CZ" altLang="cs-CZ" sz="1800" dirty="0" smtClean="0">
                <a:solidFill>
                  <a:schemeClr val="tx1"/>
                </a:solidFill>
                <a:latin typeface="Trebuchet MS" panose="020B0603020202020204" pitchFamily="34" charset="0"/>
              </a:rPr>
              <a:t> jsou předmětem daně příjmy podle </a:t>
            </a:r>
            <a:br>
              <a:rPr lang="cs-CZ" altLang="cs-CZ" sz="1800" dirty="0" smtClean="0">
                <a:solidFill>
                  <a:schemeClr val="tx1"/>
                </a:solidFill>
                <a:latin typeface="Trebuchet MS" panose="020B0603020202020204" pitchFamily="34" charset="0"/>
              </a:rPr>
            </a:br>
            <a:r>
              <a:rPr lang="cs-CZ" altLang="cs-CZ" sz="1800" dirty="0" smtClean="0">
                <a:solidFill>
                  <a:schemeClr val="tx1"/>
                </a:solidFill>
                <a:latin typeface="Trebuchet MS" panose="020B0603020202020204" pitchFamily="34" charset="0"/>
              </a:rPr>
              <a:t>zákona č. 569/1991 Sb. </a:t>
            </a:r>
          </a:p>
          <a:p>
            <a:pPr algn="l">
              <a:buFontTx/>
              <a:buNone/>
            </a:pPr>
            <a:r>
              <a:rPr lang="cs-CZ" altLang="cs-CZ" sz="1800" dirty="0" smtClean="0">
                <a:solidFill>
                  <a:schemeClr val="tx1"/>
                </a:solidFill>
                <a:latin typeface="Trebuchet MS" panose="020B0603020202020204" pitchFamily="34" charset="0"/>
              </a:rPr>
              <a:t> </a:t>
            </a:r>
          </a:p>
          <a:p>
            <a:pPr algn="l">
              <a:buFontTx/>
              <a:buNone/>
            </a:pPr>
            <a:r>
              <a:rPr lang="cs-CZ" altLang="cs-CZ" sz="1800" b="1" dirty="0" smtClean="0">
                <a:solidFill>
                  <a:schemeClr val="tx1"/>
                </a:solidFill>
                <a:latin typeface="Trebuchet MS" panose="020B0603020202020204" pitchFamily="34" charset="0"/>
              </a:rPr>
              <a:t>Osvobození příjmů od daně je uvedeno v § 19 a § 19b </a:t>
            </a:r>
            <a:r>
              <a:rPr lang="cs-CZ" altLang="cs-CZ" sz="1800" b="1" dirty="0" err="1" smtClean="0">
                <a:solidFill>
                  <a:schemeClr val="tx1"/>
                </a:solidFill>
                <a:latin typeface="Trebuchet MS" panose="020B0603020202020204" pitchFamily="34" charset="0"/>
              </a:rPr>
              <a:t>ZDPř</a:t>
            </a:r>
            <a:r>
              <a:rPr lang="cs-CZ" altLang="cs-CZ" sz="1800" b="1" dirty="0" smtClean="0">
                <a:solidFill>
                  <a:schemeClr val="tx1"/>
                </a:solidFill>
                <a:latin typeface="Trebuchet MS" panose="020B0603020202020204" pitchFamily="34" charset="0"/>
              </a:rPr>
              <a:t>.</a:t>
            </a:r>
            <a:endParaRPr lang="cs-CZ" altLang="cs-CZ" sz="1800" dirty="0" smtClean="0">
              <a:solidFill>
                <a:schemeClr val="tx1"/>
              </a:solidFill>
              <a:latin typeface="Trebuchet MS" panose="020B0603020202020204" pitchFamily="34" charset="0"/>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484997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Základ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Rectangle 3"/>
          <p:cNvSpPr txBox="1">
            <a:spLocks noChangeArrowheads="1"/>
          </p:cNvSpPr>
          <p:nvPr/>
        </p:nvSpPr>
        <p:spPr>
          <a:xfrm>
            <a:off x="395536" y="1916752"/>
            <a:ext cx="8352928" cy="505093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buFontTx/>
              <a:buNone/>
            </a:pPr>
            <a:r>
              <a:rPr lang="cs-CZ" altLang="cs-CZ" sz="1600" dirty="0" smtClean="0">
                <a:solidFill>
                  <a:schemeClr val="tx1"/>
                </a:solidFill>
                <a:latin typeface="Trebuchet MS" panose="020B0603020202020204" pitchFamily="34" charset="0"/>
              </a:rPr>
              <a:t>Základem daně pro stanovení daňové povinnosti právnické osoby je </a:t>
            </a:r>
            <a:r>
              <a:rPr lang="cs-CZ" altLang="cs-CZ" sz="1600" b="1" dirty="0" smtClean="0">
                <a:solidFill>
                  <a:schemeClr val="tx1"/>
                </a:solidFill>
                <a:latin typeface="Trebuchet MS" panose="020B0603020202020204" pitchFamily="34" charset="0"/>
              </a:rPr>
              <a:t>účetní výsledek hospodaření transformovaný na základ daně mimoúčetními operacemi</a:t>
            </a:r>
            <a:r>
              <a:rPr lang="cs-CZ" altLang="cs-CZ" sz="1600" dirty="0" smtClean="0">
                <a:solidFill>
                  <a:schemeClr val="tx1"/>
                </a:solidFill>
                <a:latin typeface="Trebuchet MS" panose="020B0603020202020204" pitchFamily="34" charset="0"/>
              </a:rPr>
              <a:t> na základě metodiky vyplývající ze </a:t>
            </a:r>
            <a:r>
              <a:rPr lang="cs-CZ" altLang="cs-CZ" sz="1600" dirty="0" err="1" smtClean="0">
                <a:solidFill>
                  <a:schemeClr val="tx1"/>
                </a:solidFill>
                <a:latin typeface="Trebuchet MS" panose="020B0603020202020204" pitchFamily="34" charset="0"/>
              </a:rPr>
              <a:t>ZDPř</a:t>
            </a:r>
            <a:r>
              <a:rPr lang="cs-CZ" altLang="cs-CZ" sz="1600" dirty="0" smtClean="0">
                <a:solidFill>
                  <a:schemeClr val="tx1"/>
                </a:solidFill>
                <a:latin typeface="Trebuchet MS" panose="020B0603020202020204" pitchFamily="34" charset="0"/>
              </a:rPr>
              <a:t>.</a:t>
            </a:r>
          </a:p>
          <a:p>
            <a:pPr algn="l">
              <a:spcBef>
                <a:spcPts val="600"/>
              </a:spcBef>
              <a:buFontTx/>
              <a:buNone/>
            </a:pPr>
            <a:r>
              <a:rPr lang="cs-CZ" altLang="cs-CZ" sz="1600" b="1" dirty="0" smtClean="0">
                <a:solidFill>
                  <a:schemeClr val="tx1"/>
                </a:solidFill>
                <a:latin typeface="Trebuchet MS" panose="020B0603020202020204" pitchFamily="34" charset="0"/>
              </a:rPr>
              <a:t>U investiční společnosti vytvářející podílové fondy</a:t>
            </a:r>
            <a:r>
              <a:rPr lang="cs-CZ" altLang="cs-CZ" sz="1600" dirty="0" smtClean="0">
                <a:solidFill>
                  <a:schemeClr val="tx1"/>
                </a:solidFill>
                <a:latin typeface="Trebuchet MS" panose="020B0603020202020204" pitchFamily="34" charset="0"/>
              </a:rPr>
              <a:t> se základ daně stanoví </a:t>
            </a:r>
            <a:r>
              <a:rPr lang="cs-CZ" altLang="cs-CZ" sz="1600" u="sng" dirty="0" smtClean="0">
                <a:solidFill>
                  <a:schemeClr val="tx1"/>
                </a:solidFill>
                <a:latin typeface="Trebuchet MS" panose="020B0603020202020204" pitchFamily="34" charset="0"/>
              </a:rPr>
              <a:t>samostatně za investiční společnost a odděleně za jednotlivé podílové fondy</a:t>
            </a:r>
            <a:r>
              <a:rPr lang="cs-CZ" altLang="cs-CZ" sz="1600" dirty="0" smtClean="0">
                <a:solidFill>
                  <a:schemeClr val="tx1"/>
                </a:solidFill>
                <a:latin typeface="Trebuchet MS" panose="020B0603020202020204" pitchFamily="34" charset="0"/>
              </a:rPr>
              <a:t>. Pokud byl poplatník jen část zdaňovacího období investičním fondem, rozdělí základ daně snížený o položky podle § 34 s přesností na dny, a to na část :</a:t>
            </a:r>
          </a:p>
          <a:p>
            <a:pPr algn="l">
              <a:spcBef>
                <a:spcPts val="600"/>
              </a:spcBef>
              <a:buFontTx/>
              <a:buNone/>
            </a:pPr>
            <a:r>
              <a:rPr lang="cs-CZ" altLang="cs-CZ" sz="1600" dirty="0" smtClean="0">
                <a:solidFill>
                  <a:schemeClr val="tx1"/>
                </a:solidFill>
                <a:latin typeface="Trebuchet MS" panose="020B0603020202020204" pitchFamily="34" charset="0"/>
              </a:rPr>
              <a:t>      1. připadající na část zdaňovacího období, v níž  byl investičním fondem;</a:t>
            </a:r>
          </a:p>
          <a:p>
            <a:pPr algn="l">
              <a:spcBef>
                <a:spcPts val="600"/>
              </a:spcBef>
              <a:buFontTx/>
              <a:buNone/>
            </a:pPr>
            <a:r>
              <a:rPr lang="cs-CZ" altLang="cs-CZ" sz="1600" dirty="0" smtClean="0">
                <a:solidFill>
                  <a:schemeClr val="tx1"/>
                </a:solidFill>
                <a:latin typeface="Trebuchet MS" panose="020B0603020202020204" pitchFamily="34" charset="0"/>
              </a:rPr>
              <a:t>      2. připadající na zbývající část zdaňovacího období.</a:t>
            </a:r>
          </a:p>
          <a:p>
            <a:pPr algn="l">
              <a:spcBef>
                <a:spcPts val="600"/>
              </a:spcBef>
              <a:buFontTx/>
              <a:buNone/>
            </a:pPr>
            <a:r>
              <a:rPr lang="cs-CZ" altLang="cs-CZ" sz="1600" b="1" dirty="0" smtClean="0">
                <a:solidFill>
                  <a:schemeClr val="tx1"/>
                </a:solidFill>
                <a:latin typeface="Trebuchet MS" panose="020B0603020202020204" pitchFamily="34" charset="0"/>
              </a:rPr>
              <a:t>U komanditní společnosti</a:t>
            </a:r>
            <a:r>
              <a:rPr lang="cs-CZ" altLang="cs-CZ" sz="1600" dirty="0" smtClean="0">
                <a:solidFill>
                  <a:schemeClr val="tx1"/>
                </a:solidFill>
                <a:latin typeface="Trebuchet MS" panose="020B0603020202020204" pitchFamily="34" charset="0"/>
              </a:rPr>
              <a:t> se základ daně (stanovený podle § 23 až 33) snižuje o částku připadající komplementářům. </a:t>
            </a:r>
          </a:p>
          <a:p>
            <a:pPr algn="l">
              <a:spcBef>
                <a:spcPts val="600"/>
              </a:spcBef>
              <a:buFontTx/>
              <a:buNone/>
            </a:pPr>
            <a:r>
              <a:rPr lang="cs-CZ" altLang="cs-CZ" sz="1600" b="1" dirty="0" smtClean="0">
                <a:solidFill>
                  <a:schemeClr val="tx1"/>
                </a:solidFill>
                <a:latin typeface="Trebuchet MS" panose="020B0603020202020204" pitchFamily="34" charset="0"/>
              </a:rPr>
              <a:t>U poplatníka, který je společníkem v.o.s.</a:t>
            </a:r>
            <a:r>
              <a:rPr lang="cs-CZ" altLang="cs-CZ" sz="1600" dirty="0" smtClean="0">
                <a:solidFill>
                  <a:schemeClr val="tx1"/>
                </a:solidFill>
                <a:latin typeface="Trebuchet MS" panose="020B0603020202020204" pitchFamily="34" charset="0"/>
              </a:rPr>
              <a:t> (komplementářem k.s.), je součástí základu daně část základu daně nebo daňové ztráty v.o.s. (k.s.), která se stanoví ve stejném poměru, jakým je rozdělován zisk nebo daňová ztráta podle společenské smlouvy (v.o.s.), jinak rovným dílem.</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484997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Základ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8" name="Rectangle 3"/>
          <p:cNvSpPr txBox="1">
            <a:spLocks noChangeArrowheads="1"/>
          </p:cNvSpPr>
          <p:nvPr/>
        </p:nvSpPr>
        <p:spPr>
          <a:xfrm>
            <a:off x="395536" y="1916753"/>
            <a:ext cx="8352928" cy="4608592"/>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buFontTx/>
              <a:buNone/>
            </a:pPr>
            <a:r>
              <a:rPr lang="cs-CZ" altLang="cs-CZ" sz="1800" b="1" dirty="0" smtClean="0">
                <a:solidFill>
                  <a:schemeClr val="tx1"/>
                </a:solidFill>
                <a:latin typeface="Trebuchet MS" panose="020B0603020202020204" pitchFamily="34" charset="0"/>
              </a:rPr>
              <a:t>Veřejně prospěšný podnik </a:t>
            </a:r>
            <a:r>
              <a:rPr lang="cs-CZ" altLang="cs-CZ" sz="1800" dirty="0" smtClean="0">
                <a:solidFill>
                  <a:schemeClr val="tx1"/>
                </a:solidFill>
                <a:latin typeface="Trebuchet MS" panose="020B0603020202020204" pitchFamily="34" charset="0"/>
              </a:rPr>
              <a:t>(s výjimkou obce, kraje, poskytovatele zdravotních služeb, profesní komory a poplatníka založeného za účelem hájení podnikatelských zájmů svých členů), si mohou </a:t>
            </a:r>
            <a:r>
              <a:rPr lang="cs-CZ" altLang="cs-CZ" sz="1800" u="sng" dirty="0" smtClean="0">
                <a:solidFill>
                  <a:schemeClr val="tx1"/>
                </a:solidFill>
                <a:effectLst>
                  <a:outerShdw blurRad="38100" dist="38100" dir="2700000" algn="tl">
                    <a:srgbClr val="000000">
                      <a:alpha val="43137"/>
                    </a:srgbClr>
                  </a:outerShdw>
                </a:effectLst>
                <a:latin typeface="Trebuchet MS" panose="020B0603020202020204" pitchFamily="34" charset="0"/>
              </a:rPr>
              <a:t>snížit ZD o 30 %, maximálně však o 1 000 000 Kč</a:t>
            </a:r>
            <a:r>
              <a:rPr lang="cs-CZ" altLang="cs-CZ" sz="1800" dirty="0" smtClean="0">
                <a:solidFill>
                  <a:schemeClr val="tx1"/>
                </a:solidFill>
                <a:latin typeface="Trebuchet MS" panose="020B0603020202020204" pitchFamily="34" charset="0"/>
              </a:rPr>
              <a:t> za podmínky, že prostředky získané takto dosaženou úsporou daňové povinnosti použijí ke krytí nákladů souvisejících s činnostmi, z nichž získané příjmy nejsou předmětem daně, a to nejpozději ve 3 bezprostředně následujících zdaňovacích obdobích. Jestliže 30 % snížení činí méně než 300 000 Kč, </a:t>
            </a:r>
            <a:r>
              <a:rPr lang="cs-CZ" altLang="cs-CZ" sz="1800" u="sng" dirty="0" smtClean="0">
                <a:solidFill>
                  <a:schemeClr val="tx1"/>
                </a:solidFill>
                <a:effectLst>
                  <a:outerShdw blurRad="38100" dist="38100" dir="2700000" algn="tl">
                    <a:srgbClr val="000000">
                      <a:alpha val="43137"/>
                    </a:srgbClr>
                  </a:outerShdw>
                </a:effectLst>
                <a:latin typeface="Trebuchet MS" panose="020B0603020202020204" pitchFamily="34" charset="0"/>
              </a:rPr>
              <a:t>lze odečíst částku 300 000 Kč</a:t>
            </a:r>
            <a:r>
              <a:rPr lang="cs-CZ" altLang="cs-CZ" sz="1800" dirty="0" smtClean="0">
                <a:solidFill>
                  <a:schemeClr val="tx1"/>
                </a:solidFill>
                <a:latin typeface="Trebuchet MS" panose="020B0603020202020204" pitchFamily="34" charset="0"/>
              </a:rPr>
              <a:t>, maximálně však do výše základu daně.</a:t>
            </a:r>
          </a:p>
          <a:p>
            <a:pPr algn="l">
              <a:spcBef>
                <a:spcPts val="600"/>
              </a:spcBef>
              <a:buFontTx/>
              <a:buNone/>
            </a:pPr>
            <a:r>
              <a:rPr lang="cs-CZ" altLang="cs-CZ" sz="1800" b="1" dirty="0" smtClean="0">
                <a:solidFill>
                  <a:schemeClr val="tx1"/>
                </a:solidFill>
                <a:latin typeface="Trebuchet MS" panose="020B0603020202020204" pitchFamily="34" charset="0"/>
              </a:rPr>
              <a:t> </a:t>
            </a:r>
            <a:endParaRPr lang="cs-CZ" altLang="cs-CZ" sz="1800" dirty="0" smtClean="0">
              <a:solidFill>
                <a:schemeClr val="tx1"/>
              </a:solidFill>
              <a:latin typeface="Trebuchet MS" panose="020B0603020202020204" pitchFamily="34" charset="0"/>
            </a:endParaRPr>
          </a:p>
          <a:p>
            <a:pPr algn="l">
              <a:spcBef>
                <a:spcPts val="600"/>
              </a:spcBef>
              <a:buFontTx/>
              <a:buNone/>
            </a:pPr>
            <a:r>
              <a:rPr lang="cs-CZ" altLang="cs-CZ" sz="1800" b="1" dirty="0" smtClean="0">
                <a:solidFill>
                  <a:schemeClr val="tx1"/>
                </a:solidFill>
                <a:latin typeface="Trebuchet MS" panose="020B0603020202020204" pitchFamily="34" charset="0"/>
              </a:rPr>
              <a:t>Veřejná vysoká škola, obecně prospěšná společnost nebo ústav, které jsou soukromou vysokou školou a veřejné výzkumné instituce</a:t>
            </a:r>
            <a:r>
              <a:rPr lang="cs-CZ" altLang="cs-CZ" sz="1800" dirty="0" smtClean="0">
                <a:solidFill>
                  <a:schemeClr val="tx1"/>
                </a:solidFill>
                <a:latin typeface="Trebuchet MS" panose="020B0603020202020204" pitchFamily="34" charset="0"/>
              </a:rPr>
              <a:t> mohou však tento </a:t>
            </a:r>
            <a:r>
              <a:rPr lang="cs-CZ" altLang="cs-CZ" sz="1800" u="sng" dirty="0" smtClean="0">
                <a:solidFill>
                  <a:schemeClr val="tx1"/>
                </a:solidFill>
                <a:effectLst>
                  <a:outerShdw blurRad="38100" dist="38100" dir="2700000" algn="tl">
                    <a:srgbClr val="000000">
                      <a:alpha val="43137"/>
                    </a:srgbClr>
                  </a:outerShdw>
                </a:effectLst>
                <a:latin typeface="Trebuchet MS" panose="020B0603020202020204" pitchFamily="34" charset="0"/>
              </a:rPr>
              <a:t>základ daně snížit až o 30 %, maximálně o 3 000 000 Kč</a:t>
            </a:r>
            <a:r>
              <a:rPr lang="cs-CZ" altLang="cs-CZ" sz="1800" dirty="0" smtClean="0">
                <a:solidFill>
                  <a:schemeClr val="tx1"/>
                </a:solidFill>
                <a:latin typeface="Trebuchet MS" panose="020B0603020202020204" pitchFamily="34" charset="0"/>
              </a:rPr>
              <a:t>, použijí-li prostředky získané takto dosaženou úsporou  daňové povinnosti v následujícím zdaňovacím období ke krytí nákladů na vzdělávání, vědecké, výzkumné, vývojové nebo umělecké činnosti. V případě, že 30 % snížení činí méně než 1 000 000 Kč, mohou odečíst částku ve výši </a:t>
            </a:r>
            <a:r>
              <a:rPr lang="cs-CZ" altLang="cs-CZ" sz="1800" u="sng" dirty="0" smtClean="0">
                <a:solidFill>
                  <a:schemeClr val="tx1"/>
                </a:solidFill>
                <a:effectLst>
                  <a:outerShdw blurRad="38100" dist="38100" dir="2700000" algn="tl">
                    <a:srgbClr val="000000">
                      <a:alpha val="43137"/>
                    </a:srgbClr>
                  </a:outerShdw>
                </a:effectLst>
                <a:latin typeface="Trebuchet MS" panose="020B0603020202020204" pitchFamily="34" charset="0"/>
              </a:rPr>
              <a:t>1 000 000 Kč</a:t>
            </a:r>
            <a:r>
              <a:rPr lang="cs-CZ" altLang="cs-CZ" sz="1800" dirty="0" smtClean="0">
                <a:solidFill>
                  <a:schemeClr val="tx1"/>
                </a:solidFill>
                <a:latin typeface="Trebuchet MS" panose="020B0603020202020204" pitchFamily="34" charset="0"/>
              </a:rPr>
              <a:t>, maximálně však do výše základu daně. </a:t>
            </a: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4849976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Základ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6" name="Rectangle 3"/>
          <p:cNvSpPr txBox="1">
            <a:spLocks noChangeArrowheads="1"/>
          </p:cNvSpPr>
          <p:nvPr/>
        </p:nvSpPr>
        <p:spPr>
          <a:xfrm>
            <a:off x="395536" y="1916752"/>
            <a:ext cx="8352928" cy="439256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buFontTx/>
              <a:buNone/>
            </a:pPr>
            <a:r>
              <a:rPr lang="cs-CZ" altLang="cs-CZ" sz="1700" b="1" dirty="0" smtClean="0">
                <a:solidFill>
                  <a:schemeClr val="tx1"/>
                </a:solidFill>
                <a:latin typeface="Trebuchet MS" panose="020B0603020202020204" pitchFamily="34" charset="0"/>
              </a:rPr>
              <a:t>Samostatný základ daně</a:t>
            </a:r>
            <a:r>
              <a:rPr lang="cs-CZ" altLang="cs-CZ" sz="1700" dirty="0" smtClean="0">
                <a:solidFill>
                  <a:schemeClr val="tx1"/>
                </a:solidFill>
                <a:latin typeface="Trebuchet MS" panose="020B0603020202020204" pitchFamily="34" charset="0"/>
              </a:rPr>
              <a:t> umožňuje právnické osobě uplatnit sníženou sazbu daně 15 %. </a:t>
            </a:r>
            <a:r>
              <a:rPr lang="cs-CZ" altLang="cs-CZ" sz="1700" u="sng" dirty="0" smtClean="0">
                <a:solidFill>
                  <a:schemeClr val="tx1"/>
                </a:solidFill>
                <a:latin typeface="Trebuchet MS" panose="020B0603020202020204" pitchFamily="34" charset="0"/>
              </a:rPr>
              <a:t>Do samostatného základu daně se zahrnují pouze příjmy se zdrojem v zahraničí</a:t>
            </a:r>
            <a:r>
              <a:rPr lang="cs-CZ" altLang="cs-CZ" sz="1700" dirty="0" smtClean="0">
                <a:solidFill>
                  <a:schemeClr val="tx1"/>
                </a:solidFill>
                <a:latin typeface="Trebuchet MS" panose="020B0603020202020204" pitchFamily="34" charset="0"/>
              </a:rPr>
              <a:t>, a to:</a:t>
            </a:r>
          </a:p>
          <a:p>
            <a:pPr marL="358775" lvl="1" indent="-271463" algn="l">
              <a:buFont typeface="Wingdings" panose="05000000000000000000" pitchFamily="2" charset="2"/>
              <a:buChar char="§"/>
            </a:pPr>
            <a:r>
              <a:rPr lang="cs-CZ" altLang="cs-CZ" sz="1700" dirty="0" smtClean="0">
                <a:solidFill>
                  <a:schemeClr val="tx1"/>
                </a:solidFill>
                <a:latin typeface="Trebuchet MS" panose="020B0603020202020204" pitchFamily="34" charset="0"/>
              </a:rPr>
              <a:t>dividendy;</a:t>
            </a:r>
          </a:p>
          <a:p>
            <a:pPr marL="358775" lvl="1" indent="-271463" algn="l">
              <a:buFont typeface="Wingdings" panose="05000000000000000000" pitchFamily="2" charset="2"/>
              <a:buChar char="§"/>
            </a:pPr>
            <a:r>
              <a:rPr lang="cs-CZ" altLang="cs-CZ" sz="1700" dirty="0" smtClean="0">
                <a:solidFill>
                  <a:schemeClr val="tx1"/>
                </a:solidFill>
                <a:latin typeface="Trebuchet MS" panose="020B0603020202020204" pitchFamily="34" charset="0"/>
              </a:rPr>
              <a:t>podíly na zisku;</a:t>
            </a:r>
          </a:p>
          <a:p>
            <a:pPr marL="358775" lvl="1" indent="-271463" algn="l">
              <a:buFont typeface="Wingdings" panose="05000000000000000000" pitchFamily="2" charset="2"/>
              <a:buChar char="§"/>
            </a:pPr>
            <a:r>
              <a:rPr lang="cs-CZ" altLang="cs-CZ" sz="1700" dirty="0" smtClean="0">
                <a:solidFill>
                  <a:schemeClr val="tx1"/>
                </a:solidFill>
                <a:latin typeface="Trebuchet MS" panose="020B0603020202020204" pitchFamily="34" charset="0"/>
              </a:rPr>
              <a:t>vypořádací podíly;</a:t>
            </a:r>
          </a:p>
          <a:p>
            <a:pPr marL="358775" lvl="1" indent="-271463" algn="l">
              <a:buFont typeface="Wingdings" panose="05000000000000000000" pitchFamily="2" charset="2"/>
              <a:buChar char="§"/>
            </a:pPr>
            <a:r>
              <a:rPr lang="cs-CZ" altLang="cs-CZ" sz="1700" dirty="0" smtClean="0">
                <a:solidFill>
                  <a:schemeClr val="tx1"/>
                </a:solidFill>
                <a:latin typeface="Trebuchet MS" panose="020B0603020202020204" pitchFamily="34" charset="0"/>
              </a:rPr>
              <a:t>podíly na likvidačním zůstatku, nebo</a:t>
            </a:r>
          </a:p>
          <a:p>
            <a:pPr marL="358775" lvl="1" indent="-271463" algn="l">
              <a:buFont typeface="Wingdings" panose="05000000000000000000" pitchFamily="2" charset="2"/>
              <a:buChar char="§"/>
            </a:pPr>
            <a:r>
              <a:rPr lang="cs-CZ" altLang="cs-CZ" sz="1700" dirty="0" smtClean="0">
                <a:solidFill>
                  <a:schemeClr val="tx1"/>
                </a:solidFill>
                <a:latin typeface="Trebuchet MS" panose="020B0603020202020204" pitchFamily="34" charset="0"/>
              </a:rPr>
              <a:t>jim podobná plnění.</a:t>
            </a:r>
          </a:p>
          <a:p>
            <a:pPr algn="l">
              <a:buFontTx/>
              <a:buNone/>
            </a:pPr>
            <a:r>
              <a:rPr lang="cs-CZ" altLang="cs-CZ" sz="1700" dirty="0" smtClean="0">
                <a:solidFill>
                  <a:schemeClr val="tx1"/>
                </a:solidFill>
                <a:latin typeface="Trebuchet MS" panose="020B0603020202020204" pitchFamily="34" charset="0"/>
              </a:rPr>
              <a:t> </a:t>
            </a:r>
          </a:p>
          <a:p>
            <a:pPr algn="l">
              <a:buFontTx/>
              <a:buNone/>
            </a:pPr>
            <a:r>
              <a:rPr lang="cs-CZ" altLang="cs-CZ" sz="1700" b="1" dirty="0" smtClean="0">
                <a:solidFill>
                  <a:schemeClr val="tx1"/>
                </a:solidFill>
                <a:latin typeface="Trebuchet MS" panose="020B0603020202020204" pitchFamily="34" charset="0"/>
              </a:rPr>
              <a:t>Samostatný základ daně</a:t>
            </a:r>
            <a:r>
              <a:rPr lang="cs-CZ" altLang="cs-CZ" sz="1700" dirty="0" smtClean="0">
                <a:solidFill>
                  <a:schemeClr val="tx1"/>
                </a:solidFill>
                <a:latin typeface="Trebuchet MS" panose="020B0603020202020204" pitchFamily="34" charset="0"/>
              </a:rPr>
              <a:t> se u právnické osoby </a:t>
            </a:r>
            <a:r>
              <a:rPr lang="cs-CZ" altLang="cs-CZ" sz="1700" b="1" dirty="0" smtClean="0">
                <a:solidFill>
                  <a:schemeClr val="tx1"/>
                </a:solidFill>
                <a:latin typeface="Trebuchet MS" panose="020B0603020202020204" pitchFamily="34" charset="0"/>
              </a:rPr>
              <a:t>zaokrouhluje na 1 000 Kč dolů</a:t>
            </a:r>
            <a:r>
              <a:rPr lang="cs-CZ" altLang="cs-CZ" sz="1700" dirty="0" smtClean="0">
                <a:solidFill>
                  <a:schemeClr val="tx1"/>
                </a:solidFill>
                <a:latin typeface="Trebuchet MS" panose="020B0603020202020204" pitchFamily="34" charset="0"/>
              </a:rPr>
              <a:t>.</a:t>
            </a:r>
          </a:p>
          <a:p>
            <a:pPr algn="l"/>
            <a:endParaRPr lang="cs-CZ" altLang="cs-CZ" sz="1700" dirty="0" smtClean="0">
              <a:solidFill>
                <a:schemeClr val="tx1"/>
              </a:solidFill>
              <a:latin typeface="Trebuchet MS" panose="020B0603020202020204" pitchFamily="34" charset="0"/>
            </a:endParaRPr>
          </a:p>
          <a:p>
            <a:pPr algn="l"/>
            <a:r>
              <a:rPr lang="cs-CZ" altLang="cs-CZ" sz="1700" dirty="0" smtClean="0">
                <a:solidFill>
                  <a:schemeClr val="tx1"/>
                </a:solidFill>
                <a:latin typeface="Trebuchet MS" panose="020B0603020202020204" pitchFamily="34" charset="0"/>
              </a:rPr>
              <a:t>Metodika </a:t>
            </a:r>
            <a:r>
              <a:rPr lang="cs-CZ" altLang="cs-CZ" sz="1700" dirty="0">
                <a:solidFill>
                  <a:schemeClr val="tx1"/>
                </a:solidFill>
                <a:latin typeface="Trebuchet MS" panose="020B0603020202020204" pitchFamily="34" charset="0"/>
              </a:rPr>
              <a:t>stanovení základu daně právnické osoby zahrnuje postup, v rámci kterého se </a:t>
            </a:r>
            <a:r>
              <a:rPr lang="cs-CZ" altLang="cs-CZ" sz="1700" b="1" dirty="0">
                <a:solidFill>
                  <a:schemeClr val="tx1"/>
                </a:solidFill>
                <a:latin typeface="Trebuchet MS" panose="020B0603020202020204" pitchFamily="34" charset="0"/>
              </a:rPr>
              <a:t>účetní výsledek hospodaření transformuje mimoúčetně na základ daně</a:t>
            </a:r>
            <a:r>
              <a:rPr lang="cs-CZ" altLang="cs-CZ" sz="1700" dirty="0">
                <a:solidFill>
                  <a:schemeClr val="tx1"/>
                </a:solidFill>
                <a:latin typeface="Trebuchet MS" panose="020B0603020202020204" pitchFamily="34" charset="0"/>
              </a:rPr>
              <a:t>. Úpravy se promítají do přiznání k dani z příjmů právnické osoby na ř. 10 až 360. </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666900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Metodika stanovení základu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Rectangle 3"/>
          <p:cNvSpPr txBox="1">
            <a:spLocks noChangeArrowheads="1"/>
          </p:cNvSpPr>
          <p:nvPr/>
        </p:nvSpPr>
        <p:spPr>
          <a:xfrm>
            <a:off x="395536" y="1844824"/>
            <a:ext cx="7754937" cy="100012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buFontTx/>
              <a:buNone/>
            </a:pPr>
            <a:r>
              <a:rPr lang="cs-CZ" altLang="cs-CZ" sz="1600" dirty="0" smtClean="0">
                <a:solidFill>
                  <a:schemeClr val="tx1"/>
                </a:solidFill>
              </a:rPr>
              <a:t>Metodický postup transformace účetního výsledku hospodaření na základ daně je znázorněn na následujícím schématu.</a:t>
            </a:r>
          </a:p>
        </p:txBody>
      </p:sp>
      <p:graphicFrame>
        <p:nvGraphicFramePr>
          <p:cNvPr id="8" name="Table 3"/>
          <p:cNvGraphicFramePr>
            <a:graphicFrameLocks noGrp="1"/>
          </p:cNvGraphicFramePr>
          <p:nvPr>
            <p:extLst>
              <p:ext uri="{D42A27DB-BD31-4B8C-83A1-F6EECF244321}">
                <p14:modId xmlns:p14="http://schemas.microsoft.com/office/powerpoint/2010/main" val="3191907300"/>
              </p:ext>
            </p:extLst>
          </p:nvPr>
        </p:nvGraphicFramePr>
        <p:xfrm>
          <a:off x="2643187" y="2491953"/>
          <a:ext cx="3844925" cy="182880"/>
        </p:xfrm>
        <a:graphic>
          <a:graphicData uri="http://schemas.openxmlformats.org/drawingml/2006/table">
            <a:tbl>
              <a:tblPr/>
              <a:tblGrid>
                <a:gridCol w="842962"/>
                <a:gridCol w="3001963"/>
              </a:tblGrid>
              <a:tr h="182563">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endParaRPr kumimoji="0" lang="cs-CZ" altLang="cs-CZ"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Účetní výsledek hospodaření</a:t>
                      </a:r>
                      <a:endParaRPr kumimoji="0" lang="cs-CZ" altLang="cs-CZ"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9" name="Table 4"/>
          <p:cNvGraphicFramePr>
            <a:graphicFrameLocks noGrp="1"/>
          </p:cNvGraphicFramePr>
          <p:nvPr>
            <p:extLst>
              <p:ext uri="{D42A27DB-BD31-4B8C-83A1-F6EECF244321}">
                <p14:modId xmlns:p14="http://schemas.microsoft.com/office/powerpoint/2010/main" val="1029165965"/>
              </p:ext>
            </p:extLst>
          </p:nvPr>
        </p:nvGraphicFramePr>
        <p:xfrm>
          <a:off x="4078287" y="2715791"/>
          <a:ext cx="1100137" cy="152400"/>
        </p:xfrm>
        <a:graphic>
          <a:graphicData uri="http://schemas.openxmlformats.org/drawingml/2006/table">
            <a:tbl>
              <a:tblPr/>
              <a:tblGrid>
                <a:gridCol w="1100137"/>
              </a:tblGrid>
              <a:tr h="0">
                <a:tc>
                  <a:txBody>
                    <a:bodyPr/>
                    <a:lstStyle>
                      <a:lvl1pPr marL="392113" indent="-392113"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392113" marR="0" lvl="0" indent="-392113" algn="just" defTabSz="914400" rtl="0" eaLnBrk="1" fontAlgn="base" latinLnBrk="0" hangingPunct="1">
                        <a:lnSpc>
                          <a:spcPct val="100000"/>
                        </a:lnSpc>
                        <a:spcBef>
                          <a:spcPct val="0"/>
                        </a:spcBef>
                        <a:spcAft>
                          <a:spcPct val="0"/>
                        </a:spcAft>
                        <a:buClrTx/>
                        <a:buSzTx/>
                        <a:buFontTx/>
                        <a:buNone/>
                        <a:tabLst/>
                      </a:pPr>
                      <a:r>
                        <a:rPr kumimoji="0" lang="cs-CZ" altLang="cs-CZ" sz="1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Účetní skupina 59 </a:t>
                      </a:r>
                      <a:endParaRPr kumimoji="0" lang="cs-CZ" altLang="cs-CZ"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0" name="Table 7"/>
          <p:cNvGraphicFramePr>
            <a:graphicFrameLocks noGrp="1"/>
          </p:cNvGraphicFramePr>
          <p:nvPr>
            <p:extLst>
              <p:ext uri="{D42A27DB-BD31-4B8C-83A1-F6EECF244321}">
                <p14:modId xmlns:p14="http://schemas.microsoft.com/office/powerpoint/2010/main" val="486647576"/>
              </p:ext>
            </p:extLst>
          </p:nvPr>
        </p:nvGraphicFramePr>
        <p:xfrm>
          <a:off x="2641599" y="2936453"/>
          <a:ext cx="3844925" cy="182880"/>
        </p:xfrm>
        <a:graphic>
          <a:graphicData uri="http://schemas.openxmlformats.org/drawingml/2006/table">
            <a:tbl>
              <a:tblPr/>
              <a:tblGrid>
                <a:gridCol w="842963"/>
                <a:gridCol w="3001962"/>
              </a:tblGrid>
              <a:tr h="182563">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endParaRPr kumimoji="0" lang="cs-CZ" altLang="cs-CZ"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Položky zvyšující ZD (připočitatelné</a:t>
                      </a:r>
                      <a:r>
                        <a:rPr kumimoji="0" lang="cs-CZ" altLang="cs-CZ"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1" name="Table 8"/>
          <p:cNvGraphicFramePr>
            <a:graphicFrameLocks noGrp="1"/>
          </p:cNvGraphicFramePr>
          <p:nvPr>
            <p:extLst>
              <p:ext uri="{D42A27DB-BD31-4B8C-83A1-F6EECF244321}">
                <p14:modId xmlns:p14="http://schemas.microsoft.com/office/powerpoint/2010/main" val="3092843841"/>
              </p:ext>
            </p:extLst>
          </p:nvPr>
        </p:nvGraphicFramePr>
        <p:xfrm>
          <a:off x="2649537" y="3238078"/>
          <a:ext cx="3844925" cy="182880"/>
        </p:xfrm>
        <a:graphic>
          <a:graphicData uri="http://schemas.openxmlformats.org/drawingml/2006/table">
            <a:tbl>
              <a:tblPr/>
              <a:tblGrid>
                <a:gridCol w="842962"/>
                <a:gridCol w="3001963"/>
              </a:tblGrid>
              <a:tr h="182563">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rPr>
                        <a:t>Položky snižující ZD (odčitatelné)</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2" name="Table 9"/>
          <p:cNvGraphicFramePr>
            <a:graphicFrameLocks noGrp="1"/>
          </p:cNvGraphicFramePr>
          <p:nvPr>
            <p:extLst>
              <p:ext uri="{D42A27DB-BD31-4B8C-83A1-F6EECF244321}">
                <p14:modId xmlns:p14="http://schemas.microsoft.com/office/powerpoint/2010/main" val="2576726112"/>
              </p:ext>
            </p:extLst>
          </p:nvPr>
        </p:nvGraphicFramePr>
        <p:xfrm>
          <a:off x="2649537" y="3523828"/>
          <a:ext cx="3844925" cy="182880"/>
        </p:xfrm>
        <a:graphic>
          <a:graphicData uri="http://schemas.openxmlformats.org/drawingml/2006/table">
            <a:tbl>
              <a:tblPr/>
              <a:tblGrid>
                <a:gridCol w="842962"/>
                <a:gridCol w="3001963"/>
              </a:tblGrid>
              <a:tr h="182563">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Základ daně před úpravou</a:t>
                      </a:r>
                      <a:endParaRPr kumimoji="0" lang="cs-CZ" altLang="cs-CZ"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3" name="Table 10"/>
          <p:cNvGraphicFramePr>
            <a:graphicFrameLocks noGrp="1"/>
          </p:cNvGraphicFramePr>
          <p:nvPr>
            <p:extLst>
              <p:ext uri="{D42A27DB-BD31-4B8C-83A1-F6EECF244321}">
                <p14:modId xmlns:p14="http://schemas.microsoft.com/office/powerpoint/2010/main" val="578210271"/>
              </p:ext>
            </p:extLst>
          </p:nvPr>
        </p:nvGraphicFramePr>
        <p:xfrm>
          <a:off x="2649537" y="3809578"/>
          <a:ext cx="3844925" cy="182880"/>
        </p:xfrm>
        <a:graphic>
          <a:graphicData uri="http://schemas.openxmlformats.org/drawingml/2006/table">
            <a:tbl>
              <a:tblPr/>
              <a:tblGrid>
                <a:gridCol w="842962"/>
                <a:gridCol w="3001963"/>
              </a:tblGrid>
              <a:tr h="182563">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rPr>
                        <a:t>Část ZD připadající na komplementáře</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4" name="Table 11"/>
          <p:cNvGraphicFramePr>
            <a:graphicFrameLocks noGrp="1"/>
          </p:cNvGraphicFramePr>
          <p:nvPr>
            <p:extLst>
              <p:ext uri="{D42A27DB-BD31-4B8C-83A1-F6EECF244321}">
                <p14:modId xmlns:p14="http://schemas.microsoft.com/office/powerpoint/2010/main" val="3495605379"/>
              </p:ext>
            </p:extLst>
          </p:nvPr>
        </p:nvGraphicFramePr>
        <p:xfrm>
          <a:off x="2649537" y="4095328"/>
          <a:ext cx="3844925" cy="182880"/>
        </p:xfrm>
        <a:graphic>
          <a:graphicData uri="http://schemas.openxmlformats.org/drawingml/2006/table">
            <a:tbl>
              <a:tblPr/>
              <a:tblGrid>
                <a:gridCol w="842962"/>
                <a:gridCol w="3001963"/>
              </a:tblGrid>
              <a:tr h="182563">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dirty="0" smtClean="0">
                          <a:ln>
                            <a:noFill/>
                          </a:ln>
                          <a:solidFill>
                            <a:srgbClr val="7030A0"/>
                          </a:solidFill>
                          <a:effectLst/>
                          <a:latin typeface="Times New Roman" panose="02020603050405020304" pitchFamily="18" charset="0"/>
                          <a:cs typeface="Times New Roman" panose="02020603050405020304" pitchFamily="18" charset="0"/>
                        </a:rPr>
                        <a:t>Vyňaté příjmy podléhající zdanění v zahraničí</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5" name="Table 12"/>
          <p:cNvGraphicFramePr>
            <a:graphicFrameLocks noGrp="1"/>
          </p:cNvGraphicFramePr>
          <p:nvPr>
            <p:extLst>
              <p:ext uri="{D42A27DB-BD31-4B8C-83A1-F6EECF244321}">
                <p14:modId xmlns:p14="http://schemas.microsoft.com/office/powerpoint/2010/main" val="850428630"/>
              </p:ext>
            </p:extLst>
          </p:nvPr>
        </p:nvGraphicFramePr>
        <p:xfrm>
          <a:off x="2649537" y="4349328"/>
          <a:ext cx="3844925" cy="182880"/>
        </p:xfrm>
        <a:graphic>
          <a:graphicData uri="http://schemas.openxmlformats.org/drawingml/2006/table">
            <a:tbl>
              <a:tblPr/>
              <a:tblGrid>
                <a:gridCol w="842645"/>
                <a:gridCol w="3002280"/>
              </a:tblGrid>
              <a:tr h="182563">
                <a:tc>
                  <a:txBody>
                    <a:bodyPr/>
                    <a:lstStyle/>
                    <a:p>
                      <a:pPr algn="ctr">
                        <a:spcAft>
                          <a:spcPts val="0"/>
                        </a:spcAft>
                      </a:pPr>
                      <a:r>
                        <a:rPr lang="cs-CZ" sz="1200">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200" b="1" dirty="0">
                          <a:latin typeface="Times New Roman"/>
                          <a:ea typeface="Times New Roman"/>
                        </a:rPr>
                        <a:t>Upravený ZD</a:t>
                      </a:r>
                      <a:endParaRPr lang="cs-CZ"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6" name="Table 13"/>
          <p:cNvGraphicFramePr>
            <a:graphicFrameLocks noGrp="1"/>
          </p:cNvGraphicFramePr>
          <p:nvPr>
            <p:extLst>
              <p:ext uri="{D42A27DB-BD31-4B8C-83A1-F6EECF244321}">
                <p14:modId xmlns:p14="http://schemas.microsoft.com/office/powerpoint/2010/main" val="1585628549"/>
              </p:ext>
            </p:extLst>
          </p:nvPr>
        </p:nvGraphicFramePr>
        <p:xfrm>
          <a:off x="2649537" y="4595391"/>
          <a:ext cx="3844925" cy="182880"/>
        </p:xfrm>
        <a:graphic>
          <a:graphicData uri="http://schemas.openxmlformats.org/drawingml/2006/table">
            <a:tbl>
              <a:tblPr/>
              <a:tblGrid>
                <a:gridCol w="842962"/>
                <a:gridCol w="3001963"/>
              </a:tblGrid>
              <a:tr h="182562">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dirty="0" smtClean="0">
                          <a:ln>
                            <a:noFill/>
                          </a:ln>
                          <a:solidFill>
                            <a:srgbClr val="FF3399"/>
                          </a:solidFill>
                          <a:effectLst/>
                          <a:latin typeface="Times New Roman" panose="02020603050405020304" pitchFamily="18" charset="0"/>
                          <a:cs typeface="Times New Roman" panose="02020603050405020304"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dirty="0" smtClean="0">
                          <a:ln>
                            <a:noFill/>
                          </a:ln>
                          <a:solidFill>
                            <a:srgbClr val="FF3399"/>
                          </a:solidFill>
                          <a:effectLst/>
                          <a:latin typeface="Times New Roman" panose="02020603050405020304" pitchFamily="18" charset="0"/>
                          <a:cs typeface="Times New Roman" panose="02020603050405020304" pitchFamily="18" charset="0"/>
                        </a:rPr>
                        <a:t>Odpočet daňové ztráty</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7" name="Table 14"/>
          <p:cNvGraphicFramePr>
            <a:graphicFrameLocks noGrp="1"/>
          </p:cNvGraphicFramePr>
          <p:nvPr>
            <p:extLst>
              <p:ext uri="{D42A27DB-BD31-4B8C-83A1-F6EECF244321}">
                <p14:modId xmlns:p14="http://schemas.microsoft.com/office/powerpoint/2010/main" val="1835871092"/>
              </p:ext>
            </p:extLst>
          </p:nvPr>
        </p:nvGraphicFramePr>
        <p:xfrm>
          <a:off x="2649537" y="4849391"/>
          <a:ext cx="3844925" cy="182880"/>
        </p:xfrm>
        <a:graphic>
          <a:graphicData uri="http://schemas.openxmlformats.org/drawingml/2006/table">
            <a:tbl>
              <a:tblPr/>
              <a:tblGrid>
                <a:gridCol w="842962"/>
                <a:gridCol w="3001963"/>
              </a:tblGrid>
              <a:tr h="182562">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dirty="0" smtClean="0">
                          <a:ln>
                            <a:noFill/>
                          </a:ln>
                          <a:solidFill>
                            <a:srgbClr val="FF3399"/>
                          </a:solidFill>
                          <a:effectLst/>
                          <a:latin typeface="Times New Roman" panose="02020603050405020304" pitchFamily="18" charset="0"/>
                          <a:cs typeface="Times New Roman" panose="02020603050405020304"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dirty="0" smtClean="0">
                          <a:ln>
                            <a:noFill/>
                          </a:ln>
                          <a:solidFill>
                            <a:srgbClr val="FF3399"/>
                          </a:solidFill>
                          <a:effectLst/>
                          <a:latin typeface="Times New Roman" panose="02020603050405020304" pitchFamily="18" charset="0"/>
                          <a:cs typeface="Times New Roman" panose="02020603050405020304" pitchFamily="18" charset="0"/>
                        </a:rPr>
                        <a:t>Odpočet nákladů</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8" name="Table 15"/>
          <p:cNvGraphicFramePr>
            <a:graphicFrameLocks noGrp="1"/>
          </p:cNvGraphicFramePr>
          <p:nvPr>
            <p:extLst>
              <p:ext uri="{D42A27DB-BD31-4B8C-83A1-F6EECF244321}">
                <p14:modId xmlns:p14="http://schemas.microsoft.com/office/powerpoint/2010/main" val="405090906"/>
              </p:ext>
            </p:extLst>
          </p:nvPr>
        </p:nvGraphicFramePr>
        <p:xfrm>
          <a:off x="2649537" y="5095453"/>
          <a:ext cx="3844925" cy="182880"/>
        </p:xfrm>
        <a:graphic>
          <a:graphicData uri="http://schemas.openxmlformats.org/drawingml/2006/table">
            <a:tbl>
              <a:tblPr/>
              <a:tblGrid>
                <a:gridCol w="842962"/>
                <a:gridCol w="3001963"/>
              </a:tblGrid>
              <a:tr h="182563">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Snížený ZD</a:t>
                      </a:r>
                      <a:endParaRPr kumimoji="0" lang="cs-CZ" altLang="cs-CZ"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9" name="Table 16"/>
          <p:cNvGraphicFramePr>
            <a:graphicFrameLocks noGrp="1"/>
          </p:cNvGraphicFramePr>
          <p:nvPr>
            <p:extLst>
              <p:ext uri="{D42A27DB-BD31-4B8C-83A1-F6EECF244321}">
                <p14:modId xmlns:p14="http://schemas.microsoft.com/office/powerpoint/2010/main" val="749302666"/>
              </p:ext>
            </p:extLst>
          </p:nvPr>
        </p:nvGraphicFramePr>
        <p:xfrm>
          <a:off x="2649537" y="5381203"/>
          <a:ext cx="3844925" cy="182880"/>
        </p:xfrm>
        <a:graphic>
          <a:graphicData uri="http://schemas.openxmlformats.org/drawingml/2006/table">
            <a:tbl>
              <a:tblPr/>
              <a:tblGrid>
                <a:gridCol w="842962"/>
                <a:gridCol w="3001963"/>
              </a:tblGrid>
              <a:tr h="182563">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Daňový odpočet u nepodnikajících subjektů</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0" name="Table 17"/>
          <p:cNvGraphicFramePr>
            <a:graphicFrameLocks noGrp="1"/>
          </p:cNvGraphicFramePr>
          <p:nvPr>
            <p:extLst>
              <p:ext uri="{D42A27DB-BD31-4B8C-83A1-F6EECF244321}">
                <p14:modId xmlns:p14="http://schemas.microsoft.com/office/powerpoint/2010/main" val="420857030"/>
              </p:ext>
            </p:extLst>
          </p:nvPr>
        </p:nvGraphicFramePr>
        <p:xfrm>
          <a:off x="2649537" y="5635203"/>
          <a:ext cx="3844925" cy="182880"/>
        </p:xfrm>
        <a:graphic>
          <a:graphicData uri="http://schemas.openxmlformats.org/drawingml/2006/table">
            <a:tbl>
              <a:tblPr/>
              <a:tblGrid>
                <a:gridCol w="842962"/>
                <a:gridCol w="3001963"/>
              </a:tblGrid>
              <a:tr h="182563">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Hodnota bezúplatného plnění (daru)</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1" name="Table 18"/>
          <p:cNvGraphicFramePr>
            <a:graphicFrameLocks noGrp="1"/>
          </p:cNvGraphicFramePr>
          <p:nvPr>
            <p:extLst>
              <p:ext uri="{D42A27DB-BD31-4B8C-83A1-F6EECF244321}">
                <p14:modId xmlns:p14="http://schemas.microsoft.com/office/powerpoint/2010/main" val="533070412"/>
              </p:ext>
            </p:extLst>
          </p:nvPr>
        </p:nvGraphicFramePr>
        <p:xfrm>
          <a:off x="2649537" y="5849516"/>
          <a:ext cx="3844925" cy="182880"/>
        </p:xfrm>
        <a:graphic>
          <a:graphicData uri="http://schemas.openxmlformats.org/drawingml/2006/table">
            <a:tbl>
              <a:tblPr/>
              <a:tblGrid>
                <a:gridCol w="842645"/>
                <a:gridCol w="3002280"/>
              </a:tblGrid>
              <a:tr h="182562">
                <a:tc>
                  <a:txBody>
                    <a:bodyPr/>
                    <a:lstStyle/>
                    <a:p>
                      <a:pPr algn="ctr">
                        <a:spcAft>
                          <a:spcPts val="0"/>
                        </a:spcAft>
                      </a:pPr>
                      <a:r>
                        <a:rPr lang="cs-CZ" sz="1200">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200" b="1" dirty="0">
                          <a:latin typeface="Times New Roman"/>
                          <a:ea typeface="Times New Roman"/>
                        </a:rPr>
                        <a:t>Výsledný ZD</a:t>
                      </a:r>
                      <a:endParaRPr lang="cs-CZ"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2" name="Table 19"/>
          <p:cNvGraphicFramePr>
            <a:graphicFrameLocks noGrp="1"/>
          </p:cNvGraphicFramePr>
          <p:nvPr>
            <p:extLst>
              <p:ext uri="{D42A27DB-BD31-4B8C-83A1-F6EECF244321}">
                <p14:modId xmlns:p14="http://schemas.microsoft.com/office/powerpoint/2010/main" val="1220464232"/>
              </p:ext>
            </p:extLst>
          </p:nvPr>
        </p:nvGraphicFramePr>
        <p:xfrm>
          <a:off x="2649537" y="6095578"/>
          <a:ext cx="3844925" cy="182880"/>
        </p:xfrm>
        <a:graphic>
          <a:graphicData uri="http://schemas.openxmlformats.org/drawingml/2006/table">
            <a:tbl>
              <a:tblPr/>
              <a:tblGrid>
                <a:gridCol w="842962"/>
                <a:gridCol w="3001963"/>
              </a:tblGrid>
              <a:tr h="182563">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X</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Sazba daně</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23" name="Table 20"/>
          <p:cNvGraphicFramePr>
            <a:graphicFrameLocks noGrp="1"/>
          </p:cNvGraphicFramePr>
          <p:nvPr>
            <p:extLst>
              <p:ext uri="{D42A27DB-BD31-4B8C-83A1-F6EECF244321}">
                <p14:modId xmlns:p14="http://schemas.microsoft.com/office/powerpoint/2010/main" val="3901046147"/>
              </p:ext>
            </p:extLst>
          </p:nvPr>
        </p:nvGraphicFramePr>
        <p:xfrm>
          <a:off x="2649537" y="6381328"/>
          <a:ext cx="3844925" cy="182880"/>
        </p:xfrm>
        <a:graphic>
          <a:graphicData uri="http://schemas.openxmlformats.org/drawingml/2006/table">
            <a:tbl>
              <a:tblPr/>
              <a:tblGrid>
                <a:gridCol w="842962"/>
                <a:gridCol w="3001963"/>
              </a:tblGrid>
              <a:tr h="182563">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Daň</a:t>
                      </a:r>
                      <a:endParaRPr kumimoji="0" lang="cs-CZ" altLang="cs-CZ"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2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5153644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Metodika stanovení základu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Rectangle 3"/>
          <p:cNvSpPr txBox="1">
            <a:spLocks noChangeArrowheads="1"/>
          </p:cNvSpPr>
          <p:nvPr/>
        </p:nvSpPr>
        <p:spPr>
          <a:xfrm>
            <a:off x="323528" y="1534301"/>
            <a:ext cx="7754937" cy="16430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buFontTx/>
              <a:buNone/>
            </a:pPr>
            <a:r>
              <a:rPr lang="cs-CZ" altLang="cs-CZ" sz="1800" b="1" dirty="0" smtClean="0">
                <a:solidFill>
                  <a:schemeClr val="tx1"/>
                </a:solidFill>
              </a:rPr>
              <a:t>	</a:t>
            </a:r>
          </a:p>
          <a:p>
            <a:pPr>
              <a:buFontTx/>
              <a:buNone/>
            </a:pPr>
            <a:r>
              <a:rPr lang="cs-CZ" altLang="cs-CZ" sz="1800" b="1" dirty="0" smtClean="0">
                <a:solidFill>
                  <a:schemeClr val="tx1"/>
                </a:solidFill>
              </a:rPr>
              <a:t>	 </a:t>
            </a:r>
            <a:r>
              <a:rPr lang="cs-CZ" altLang="cs-CZ" sz="1800" b="1" u="sng" dirty="0" smtClean="0">
                <a:solidFill>
                  <a:schemeClr val="tx1"/>
                </a:solidFill>
                <a:effectLst>
                  <a:outerShdw blurRad="38100" dist="38100" dir="2700000" algn="tl">
                    <a:srgbClr val="000000">
                      <a:alpha val="43137"/>
                    </a:srgbClr>
                  </a:outerShdw>
                </a:effectLst>
              </a:rPr>
              <a:t>Struktura položek zvyšující ZD :</a:t>
            </a:r>
          </a:p>
        </p:txBody>
      </p:sp>
      <p:graphicFrame>
        <p:nvGraphicFramePr>
          <p:cNvPr id="8" name="Table 3"/>
          <p:cNvGraphicFramePr>
            <a:graphicFrameLocks noGrp="1"/>
          </p:cNvGraphicFramePr>
          <p:nvPr>
            <p:extLst>
              <p:ext uri="{D42A27DB-BD31-4B8C-83A1-F6EECF244321}">
                <p14:modId xmlns:p14="http://schemas.microsoft.com/office/powerpoint/2010/main" val="4124387655"/>
              </p:ext>
            </p:extLst>
          </p:nvPr>
        </p:nvGraphicFramePr>
        <p:xfrm>
          <a:off x="2520596" y="2709490"/>
          <a:ext cx="3994150" cy="182880"/>
        </p:xfrm>
        <a:graphic>
          <a:graphicData uri="http://schemas.openxmlformats.org/drawingml/2006/table">
            <a:tbl>
              <a:tblPr/>
              <a:tblGrid>
                <a:gridCol w="842779"/>
                <a:gridCol w="3151371"/>
              </a:tblGrid>
              <a:tr h="182563">
                <a:tc>
                  <a:txBody>
                    <a:bodyPr/>
                    <a:lstStyle/>
                    <a:p>
                      <a:pPr algn="ctr">
                        <a:spcAft>
                          <a:spcPts val="0"/>
                        </a:spcAft>
                      </a:pPr>
                      <a:r>
                        <a:rPr lang="cs-CZ" sz="1200">
                          <a:latin typeface="Times New Roman"/>
                          <a:ea typeface="Times New Roman"/>
                        </a:rPr>
                        <a:t>+</a:t>
                      </a: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b="1" dirty="0">
                          <a:latin typeface="Times New Roman"/>
                        </a:rPr>
                        <a:t>Částky neoprávněně zkracující příjmy</a:t>
                      </a: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Table 4"/>
          <p:cNvGraphicFramePr>
            <a:graphicFrameLocks noGrp="1"/>
          </p:cNvGraphicFramePr>
          <p:nvPr>
            <p:extLst>
              <p:ext uri="{D42A27DB-BD31-4B8C-83A1-F6EECF244321}">
                <p14:modId xmlns:p14="http://schemas.microsoft.com/office/powerpoint/2010/main" val="2769102999"/>
              </p:ext>
            </p:extLst>
          </p:nvPr>
        </p:nvGraphicFramePr>
        <p:xfrm>
          <a:off x="2520596" y="3280990"/>
          <a:ext cx="3994150" cy="182880"/>
        </p:xfrm>
        <a:graphic>
          <a:graphicData uri="http://schemas.openxmlformats.org/drawingml/2006/table">
            <a:tbl>
              <a:tblPr/>
              <a:tblGrid>
                <a:gridCol w="842779"/>
                <a:gridCol w="3151371"/>
              </a:tblGrid>
              <a:tr h="182563">
                <a:tc>
                  <a:txBody>
                    <a:bodyPr/>
                    <a:lstStyle/>
                    <a:p>
                      <a:pPr algn="ctr">
                        <a:spcAft>
                          <a:spcPts val="0"/>
                        </a:spcAft>
                      </a:pPr>
                      <a:r>
                        <a:rPr lang="cs-CZ" sz="1200" dirty="0">
                          <a:latin typeface="Times New Roman"/>
                          <a:ea typeface="Times New Roman"/>
                        </a:rPr>
                        <a:t>+</a:t>
                      </a: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b="1" dirty="0">
                          <a:latin typeface="Times New Roman"/>
                        </a:rPr>
                        <a:t>Hodnota nepeněžních příjmů</a:t>
                      </a: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Table 5"/>
          <p:cNvGraphicFramePr>
            <a:graphicFrameLocks noGrp="1"/>
          </p:cNvGraphicFramePr>
          <p:nvPr>
            <p:extLst>
              <p:ext uri="{D42A27DB-BD31-4B8C-83A1-F6EECF244321}">
                <p14:modId xmlns:p14="http://schemas.microsoft.com/office/powerpoint/2010/main" val="2115983395"/>
              </p:ext>
            </p:extLst>
          </p:nvPr>
        </p:nvGraphicFramePr>
        <p:xfrm>
          <a:off x="2520596" y="3852490"/>
          <a:ext cx="3994150" cy="182880"/>
        </p:xfrm>
        <a:graphic>
          <a:graphicData uri="http://schemas.openxmlformats.org/drawingml/2006/table">
            <a:tbl>
              <a:tblPr/>
              <a:tblGrid>
                <a:gridCol w="842779"/>
                <a:gridCol w="3151371"/>
              </a:tblGrid>
              <a:tr h="182563">
                <a:tc>
                  <a:txBody>
                    <a:bodyPr/>
                    <a:lstStyle/>
                    <a:p>
                      <a:pPr algn="ctr">
                        <a:spcAft>
                          <a:spcPts val="0"/>
                        </a:spcAft>
                      </a:pPr>
                      <a:r>
                        <a:rPr lang="cs-CZ" sz="1200" dirty="0">
                          <a:latin typeface="Times New Roman"/>
                          <a:ea typeface="Times New Roman"/>
                        </a:rPr>
                        <a:t>+</a:t>
                      </a: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b="1" dirty="0">
                          <a:latin typeface="Times New Roman"/>
                        </a:rPr>
                        <a:t>Sankční položky a další příjmy</a:t>
                      </a: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 name="Table 6"/>
          <p:cNvGraphicFramePr>
            <a:graphicFrameLocks noGrp="1"/>
          </p:cNvGraphicFramePr>
          <p:nvPr>
            <p:extLst>
              <p:ext uri="{D42A27DB-BD31-4B8C-83A1-F6EECF244321}">
                <p14:modId xmlns:p14="http://schemas.microsoft.com/office/powerpoint/2010/main" val="1307539273"/>
              </p:ext>
            </p:extLst>
          </p:nvPr>
        </p:nvGraphicFramePr>
        <p:xfrm>
          <a:off x="2520596" y="4423990"/>
          <a:ext cx="3994150" cy="182880"/>
        </p:xfrm>
        <a:graphic>
          <a:graphicData uri="http://schemas.openxmlformats.org/drawingml/2006/table">
            <a:tbl>
              <a:tblPr/>
              <a:tblGrid>
                <a:gridCol w="842779"/>
                <a:gridCol w="3151371"/>
              </a:tblGrid>
              <a:tr h="182563">
                <a:tc>
                  <a:txBody>
                    <a:bodyPr/>
                    <a:lstStyle/>
                    <a:p>
                      <a:pPr algn="ctr">
                        <a:spcAft>
                          <a:spcPts val="0"/>
                        </a:spcAft>
                      </a:pPr>
                      <a:r>
                        <a:rPr lang="cs-CZ" sz="1200" dirty="0">
                          <a:latin typeface="Times New Roman"/>
                          <a:ea typeface="Times New Roman"/>
                        </a:rPr>
                        <a:t>+</a:t>
                      </a: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b="1" dirty="0">
                          <a:latin typeface="Times New Roman"/>
                        </a:rPr>
                        <a:t>Daňové neuznávané náklady</a:t>
                      </a:r>
                    </a:p>
                  </a:txBody>
                  <a:tcPr marL="68591" marR="685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2" name="Table 7"/>
          <p:cNvGraphicFramePr>
            <a:graphicFrameLocks noGrp="1"/>
          </p:cNvGraphicFramePr>
          <p:nvPr>
            <p:extLst>
              <p:ext uri="{D42A27DB-BD31-4B8C-83A1-F6EECF244321}">
                <p14:modId xmlns:p14="http://schemas.microsoft.com/office/powerpoint/2010/main" val="2270679102"/>
              </p:ext>
            </p:extLst>
          </p:nvPr>
        </p:nvGraphicFramePr>
        <p:xfrm>
          <a:off x="2520596" y="4924053"/>
          <a:ext cx="3994150" cy="213360"/>
        </p:xfrm>
        <a:graphic>
          <a:graphicData uri="http://schemas.openxmlformats.org/drawingml/2006/table">
            <a:tbl>
              <a:tblPr/>
              <a:tblGrid>
                <a:gridCol w="842962"/>
                <a:gridCol w="3151188"/>
              </a:tblGrid>
              <a:tr h="212725">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400">
                          <a:solidFill>
                            <a:schemeClr val="tx1"/>
                          </a:solidFill>
                          <a:latin typeface="Arial" panose="020B0604020202020204" pitchFamily="34" charset="0"/>
                        </a:defRPr>
                      </a:lvl1pPr>
                      <a:lvl2pPr marL="742950" indent="-285750" eaLnBrk="0" hangingPunct="0">
                        <a:spcBef>
                          <a:spcPct val="20000"/>
                        </a:spcBef>
                        <a:defRPr sz="2000">
                          <a:solidFill>
                            <a:schemeClr val="tx1"/>
                          </a:solidFill>
                          <a:latin typeface="Arial" panose="020B0604020202020204" pitchFamily="34" charset="0"/>
                        </a:defRPr>
                      </a:lvl2pPr>
                      <a:lvl3pPr marL="1143000" indent="-228600" eaLnBrk="0" hangingPunct="0">
                        <a:spcBef>
                          <a:spcPct val="20000"/>
                        </a:spcBef>
                        <a:defRPr>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Účetní odpisy &gt; daňové odpis</a:t>
                      </a:r>
                      <a:r>
                        <a:rPr kumimoji="0" lang="cs-CZ" altLang="cs-CZ"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y</a:t>
                      </a:r>
                      <a:endParaRPr kumimoji="0" lang="cs-CZ" altLang="cs-CZ"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3" name="Rectangle 1"/>
          <p:cNvSpPr>
            <a:spLocks noChangeArrowheads="1"/>
          </p:cNvSpPr>
          <p:nvPr/>
        </p:nvSpPr>
        <p:spPr bwMode="auto">
          <a:xfrm>
            <a:off x="520346" y="2780928"/>
            <a:ext cx="8358187" cy="290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lvl1pPr>
              <a:spcBef>
                <a:spcPct val="20000"/>
              </a:spcBef>
              <a:buClr>
                <a:schemeClr val="accent1"/>
              </a:buClr>
              <a:buSzPct val="80000"/>
              <a:buFont typeface="Wingdings 2" pitchFamily="18" charset="2"/>
              <a:buChar char=""/>
              <a:defRPr sz="3300">
                <a:solidFill>
                  <a:schemeClr val="tx1"/>
                </a:solidFill>
                <a:latin typeface="Candara" pitchFamily="34" charset="0"/>
                <a:ea typeface="Candara" pitchFamily="34" charset="0"/>
                <a:cs typeface="Candara" pitchFamily="34" charset="0"/>
              </a:defRPr>
            </a:lvl1pPr>
            <a:lvl2pPr marL="742950" indent="-285750">
              <a:spcBef>
                <a:spcPct val="20000"/>
              </a:spcBef>
              <a:buClr>
                <a:schemeClr val="tx2"/>
              </a:buClr>
              <a:buFont typeface="Wingdings 2" pitchFamily="18" charset="2"/>
              <a:buChar char=""/>
              <a:defRPr sz="2600">
                <a:solidFill>
                  <a:schemeClr val="tx1"/>
                </a:solidFill>
                <a:latin typeface="Candara" pitchFamily="34" charset="0"/>
                <a:ea typeface="Candara" pitchFamily="34" charset="0"/>
                <a:cs typeface="Candara" pitchFamily="34" charset="0"/>
              </a:defRPr>
            </a:lvl2pPr>
            <a:lvl3pPr marL="1143000" indent="-228600">
              <a:spcBef>
                <a:spcPct val="20000"/>
              </a:spcBef>
              <a:buClr>
                <a:schemeClr val="accent1"/>
              </a:buClr>
              <a:buFont typeface="Wingdings 2" pitchFamily="18" charset="2"/>
              <a:buChar char=""/>
              <a:defRPr sz="2300">
                <a:solidFill>
                  <a:schemeClr val="tx1"/>
                </a:solidFill>
                <a:latin typeface="Candara" pitchFamily="34" charset="0"/>
                <a:ea typeface="Candara" pitchFamily="34" charset="0"/>
                <a:cs typeface="Candara" pitchFamily="34" charset="0"/>
              </a:defRPr>
            </a:lvl3pPr>
            <a:lvl4pPr marL="1600200" indent="-228600">
              <a:spcBef>
                <a:spcPct val="20000"/>
              </a:spcBef>
              <a:buClr>
                <a:schemeClr val="tx2"/>
              </a:buClr>
              <a:buFont typeface="Wingdings 2" pitchFamily="18" charset="2"/>
              <a:buChar char=""/>
              <a:defRPr>
                <a:solidFill>
                  <a:schemeClr val="tx1"/>
                </a:solidFill>
                <a:latin typeface="Candara" pitchFamily="34" charset="0"/>
                <a:ea typeface="Candara" pitchFamily="34" charset="0"/>
                <a:cs typeface="Candara" pitchFamily="34" charset="0"/>
              </a:defRPr>
            </a:lvl4pPr>
            <a:lvl5pPr marL="2057400" indent="-228600">
              <a:spcBef>
                <a:spcPct val="20000"/>
              </a:spcBef>
              <a:buClr>
                <a:schemeClr val="accent1"/>
              </a:buClr>
              <a:buFont typeface="Wingdings 2" pitchFamily="18" charset="2"/>
              <a:buChar char=""/>
              <a:defRPr>
                <a:solidFill>
                  <a:schemeClr val="tx1"/>
                </a:solidFill>
                <a:latin typeface="Candara" pitchFamily="34" charset="0"/>
                <a:ea typeface="Candara" pitchFamily="34" charset="0"/>
                <a:cs typeface="Candara" pitchFamily="34" charset="0"/>
              </a:defRPr>
            </a:lvl5pPr>
            <a:lvl6pPr marL="2514600" indent="-228600" eaLnBrk="0" fontAlgn="base" hangingPunct="0">
              <a:spcBef>
                <a:spcPct val="20000"/>
              </a:spcBef>
              <a:spcAft>
                <a:spcPct val="0"/>
              </a:spcAft>
              <a:buClr>
                <a:schemeClr val="accent1"/>
              </a:buClr>
              <a:buFont typeface="Wingdings 2" pitchFamily="18" charset="2"/>
              <a:buChar char=""/>
              <a:defRPr>
                <a:solidFill>
                  <a:schemeClr val="tx1"/>
                </a:solidFill>
                <a:latin typeface="Candara" pitchFamily="34" charset="0"/>
                <a:ea typeface="Candara" pitchFamily="34" charset="0"/>
                <a:cs typeface="Candara" pitchFamily="34" charset="0"/>
              </a:defRPr>
            </a:lvl6pPr>
            <a:lvl7pPr marL="2971800" indent="-228600" eaLnBrk="0" fontAlgn="base" hangingPunct="0">
              <a:spcBef>
                <a:spcPct val="20000"/>
              </a:spcBef>
              <a:spcAft>
                <a:spcPct val="0"/>
              </a:spcAft>
              <a:buClr>
                <a:schemeClr val="accent1"/>
              </a:buClr>
              <a:buFont typeface="Wingdings 2" pitchFamily="18" charset="2"/>
              <a:buChar char=""/>
              <a:defRPr>
                <a:solidFill>
                  <a:schemeClr val="tx1"/>
                </a:solidFill>
                <a:latin typeface="Candara" pitchFamily="34" charset="0"/>
                <a:ea typeface="Candara" pitchFamily="34" charset="0"/>
                <a:cs typeface="Candara" pitchFamily="34" charset="0"/>
              </a:defRPr>
            </a:lvl7pPr>
            <a:lvl8pPr marL="3429000" indent="-228600" eaLnBrk="0" fontAlgn="base" hangingPunct="0">
              <a:spcBef>
                <a:spcPct val="20000"/>
              </a:spcBef>
              <a:spcAft>
                <a:spcPct val="0"/>
              </a:spcAft>
              <a:buClr>
                <a:schemeClr val="accent1"/>
              </a:buClr>
              <a:buFont typeface="Wingdings 2" pitchFamily="18" charset="2"/>
              <a:buChar char=""/>
              <a:defRPr>
                <a:solidFill>
                  <a:schemeClr val="tx1"/>
                </a:solidFill>
                <a:latin typeface="Candara" pitchFamily="34" charset="0"/>
                <a:ea typeface="Candara" pitchFamily="34" charset="0"/>
                <a:cs typeface="Candara" pitchFamily="34" charset="0"/>
              </a:defRPr>
            </a:lvl8pPr>
            <a:lvl9pPr marL="3886200" indent="-228600" eaLnBrk="0" fontAlgn="base" hangingPunct="0">
              <a:spcBef>
                <a:spcPct val="20000"/>
              </a:spcBef>
              <a:spcAft>
                <a:spcPct val="0"/>
              </a:spcAft>
              <a:buClr>
                <a:schemeClr val="accent1"/>
              </a:buClr>
              <a:buFont typeface="Wingdings 2" pitchFamily="18" charset="2"/>
              <a:buChar char=""/>
              <a:defRPr>
                <a:solidFill>
                  <a:schemeClr val="tx1"/>
                </a:solidFill>
                <a:latin typeface="Candara" pitchFamily="34" charset="0"/>
                <a:ea typeface="Candara" pitchFamily="34" charset="0"/>
                <a:cs typeface="Candara" pitchFamily="34" charset="0"/>
              </a:defRPr>
            </a:lvl9pPr>
          </a:lstStyle>
          <a:p>
            <a:pPr algn="ctr" eaLnBrk="1" hangingPunct="1">
              <a:spcBef>
                <a:spcPct val="0"/>
              </a:spcBef>
              <a:buClrTx/>
              <a:buSzTx/>
              <a:buFontTx/>
              <a:buNone/>
            </a:pPr>
            <a:endParaRPr lang="cs-CZ" altLang="cs-CZ" sz="1200" dirty="0">
              <a:latin typeface="Arial" charset="0"/>
              <a:cs typeface="Times New Roman" pitchFamily="18" charset="0"/>
            </a:endParaRPr>
          </a:p>
          <a:p>
            <a:pPr algn="ctr" eaLnBrk="1" hangingPunct="1">
              <a:spcBef>
                <a:spcPct val="0"/>
              </a:spcBef>
              <a:buClrTx/>
              <a:buSzTx/>
              <a:buFontTx/>
              <a:buNone/>
            </a:pPr>
            <a:r>
              <a:rPr lang="cs-CZ" altLang="cs-CZ" sz="1200" dirty="0">
                <a:latin typeface="Arial" charset="0"/>
                <a:cs typeface="Times New Roman" pitchFamily="18" charset="0"/>
              </a:rPr>
              <a:t>(nezahrnuté do výsledku hospodaření)</a:t>
            </a:r>
            <a:endParaRPr lang="cs-CZ" altLang="cs-CZ" sz="600" dirty="0">
              <a:latin typeface="Arial" charset="0"/>
              <a:cs typeface="Times New Roman" pitchFamily="18" charset="0"/>
            </a:endParaRPr>
          </a:p>
          <a:p>
            <a:pPr algn="ctr">
              <a:spcBef>
                <a:spcPct val="0"/>
              </a:spcBef>
              <a:buClrTx/>
              <a:buSzTx/>
              <a:buFontTx/>
              <a:buNone/>
            </a:pPr>
            <a:endParaRPr lang="cs-CZ" altLang="cs-CZ" sz="1200" dirty="0">
              <a:latin typeface="Arial" charset="0"/>
              <a:cs typeface="Times New Roman" pitchFamily="18" charset="0"/>
            </a:endParaRPr>
          </a:p>
          <a:p>
            <a:pPr algn="ctr">
              <a:spcBef>
                <a:spcPct val="0"/>
              </a:spcBef>
              <a:buClrTx/>
              <a:buSzTx/>
              <a:buFontTx/>
              <a:buNone/>
            </a:pPr>
            <a:endParaRPr lang="cs-CZ" altLang="cs-CZ" sz="1200" dirty="0">
              <a:latin typeface="Arial" charset="0"/>
              <a:cs typeface="Times New Roman" pitchFamily="18" charset="0"/>
            </a:endParaRPr>
          </a:p>
          <a:p>
            <a:pPr algn="ctr">
              <a:spcBef>
                <a:spcPct val="0"/>
              </a:spcBef>
              <a:buClrTx/>
              <a:buSzTx/>
              <a:buFontTx/>
              <a:buNone/>
            </a:pPr>
            <a:r>
              <a:rPr lang="cs-CZ" altLang="cs-CZ" sz="1200" dirty="0">
                <a:latin typeface="Arial" charset="0"/>
                <a:cs typeface="Times New Roman" pitchFamily="18" charset="0"/>
              </a:rPr>
              <a:t>(nezahrnuté do výsledku hospodaření)</a:t>
            </a:r>
            <a:endParaRPr lang="cs-CZ" altLang="cs-CZ" sz="600" dirty="0">
              <a:latin typeface="Arial" charset="0"/>
              <a:cs typeface="Times New Roman" pitchFamily="18" charset="0"/>
            </a:endParaRPr>
          </a:p>
          <a:p>
            <a:pPr algn="ctr">
              <a:spcBef>
                <a:spcPct val="0"/>
              </a:spcBef>
              <a:buClrTx/>
              <a:buSzTx/>
              <a:buFontTx/>
              <a:buNone/>
            </a:pPr>
            <a:endParaRPr lang="cs-CZ" altLang="cs-CZ" sz="1200" dirty="0">
              <a:latin typeface="Arial" charset="0"/>
              <a:cs typeface="Times New Roman" pitchFamily="18" charset="0"/>
            </a:endParaRPr>
          </a:p>
          <a:p>
            <a:pPr algn="ctr">
              <a:spcBef>
                <a:spcPct val="0"/>
              </a:spcBef>
              <a:buClrTx/>
              <a:buSzTx/>
              <a:buFontTx/>
              <a:buNone/>
            </a:pPr>
            <a:endParaRPr lang="cs-CZ" altLang="cs-CZ" sz="1200" dirty="0">
              <a:latin typeface="Arial" charset="0"/>
              <a:cs typeface="Times New Roman" pitchFamily="18" charset="0"/>
            </a:endParaRPr>
          </a:p>
          <a:p>
            <a:pPr algn="ctr">
              <a:spcBef>
                <a:spcPct val="0"/>
              </a:spcBef>
              <a:buClrTx/>
              <a:buSzTx/>
              <a:buFontTx/>
              <a:buNone/>
            </a:pPr>
            <a:endParaRPr lang="cs-CZ" altLang="cs-CZ" sz="1200" dirty="0">
              <a:latin typeface="Arial" charset="0"/>
              <a:cs typeface="Times New Roman" pitchFamily="18" charset="0"/>
            </a:endParaRPr>
          </a:p>
          <a:p>
            <a:pPr algn="ctr">
              <a:spcBef>
                <a:spcPct val="0"/>
              </a:spcBef>
              <a:buClrTx/>
              <a:buSzTx/>
              <a:buFontTx/>
              <a:buNone/>
            </a:pPr>
            <a:endParaRPr lang="cs-CZ" altLang="cs-CZ" sz="1200" dirty="0">
              <a:latin typeface="Arial" charset="0"/>
              <a:cs typeface="Times New Roman" pitchFamily="18" charset="0"/>
            </a:endParaRPr>
          </a:p>
          <a:p>
            <a:pPr algn="ctr">
              <a:spcBef>
                <a:spcPct val="0"/>
              </a:spcBef>
              <a:buClrTx/>
              <a:buSzTx/>
              <a:buFontTx/>
              <a:buNone/>
            </a:pPr>
            <a:endParaRPr lang="cs-CZ" altLang="cs-CZ" sz="1200" dirty="0">
              <a:latin typeface="Arial" charset="0"/>
              <a:cs typeface="Times New Roman" pitchFamily="18" charset="0"/>
            </a:endParaRPr>
          </a:p>
          <a:p>
            <a:pPr algn="ctr">
              <a:spcBef>
                <a:spcPct val="0"/>
              </a:spcBef>
              <a:buClrTx/>
              <a:buSzTx/>
              <a:buFontTx/>
              <a:buNone/>
            </a:pPr>
            <a:r>
              <a:rPr lang="cs-CZ" altLang="cs-CZ" sz="1200" dirty="0">
                <a:latin typeface="Arial" charset="0"/>
                <a:cs typeface="Times New Roman" pitchFamily="18" charset="0"/>
              </a:rPr>
              <a:t>(zahrnuté do výsledku hospodaření)</a:t>
            </a:r>
            <a:endParaRPr lang="cs-CZ" altLang="cs-CZ" sz="600" dirty="0">
              <a:latin typeface="Arial" charset="0"/>
              <a:cs typeface="Times New Roman" pitchFamily="18" charset="0"/>
            </a:endParaRPr>
          </a:p>
          <a:p>
            <a:pPr algn="ctr">
              <a:spcBef>
                <a:spcPct val="0"/>
              </a:spcBef>
              <a:buClrTx/>
              <a:buSzTx/>
              <a:buFontTx/>
              <a:buNone/>
            </a:pPr>
            <a:endParaRPr lang="cs-CZ" altLang="cs-CZ" sz="1200" dirty="0">
              <a:latin typeface="Arial" charset="0"/>
              <a:cs typeface="Times New Roman" pitchFamily="18" charset="0"/>
            </a:endParaRPr>
          </a:p>
          <a:p>
            <a:pPr algn="ctr">
              <a:spcBef>
                <a:spcPct val="0"/>
              </a:spcBef>
              <a:buClrTx/>
              <a:buSzTx/>
              <a:buFontTx/>
              <a:buNone/>
            </a:pPr>
            <a:endParaRPr lang="cs-CZ" altLang="cs-CZ" sz="1200" dirty="0">
              <a:latin typeface="Arial" charset="0"/>
              <a:cs typeface="Times New Roman" pitchFamily="18" charset="0"/>
            </a:endParaRPr>
          </a:p>
          <a:p>
            <a:pPr algn="ctr">
              <a:spcBef>
                <a:spcPct val="0"/>
              </a:spcBef>
              <a:buClrTx/>
              <a:buSzTx/>
              <a:buFontTx/>
              <a:buNone/>
            </a:pPr>
            <a:r>
              <a:rPr lang="cs-CZ" altLang="cs-CZ" sz="1200" dirty="0">
                <a:latin typeface="Arial" charset="0"/>
                <a:cs typeface="Times New Roman" pitchFamily="18" charset="0"/>
              </a:rPr>
              <a:t>(připočítává se rozdíl)</a:t>
            </a:r>
            <a:endParaRPr lang="cs-CZ" altLang="cs-CZ" sz="600" dirty="0">
              <a:latin typeface="Arial" charset="0"/>
              <a:cs typeface="Times New Roman" pitchFamily="18" charset="0"/>
            </a:endParaRPr>
          </a:p>
          <a:p>
            <a:pPr algn="ctr">
              <a:spcBef>
                <a:spcPct val="0"/>
              </a:spcBef>
              <a:buClrTx/>
              <a:buSzTx/>
              <a:buFontTx/>
              <a:buNone/>
            </a:pPr>
            <a:endParaRPr lang="cs-CZ" altLang="cs-CZ" sz="1800" dirty="0">
              <a:latin typeface="Arial" charset="0"/>
              <a:cs typeface="Times New Roman" pitchFamily="18" charset="0"/>
            </a:endParaRPr>
          </a:p>
        </p:txBody>
      </p:sp>
      <p:pic>
        <p:nvPicPr>
          <p:cNvPr id="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5153644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Metodika stanovení základu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Rectangle 3"/>
          <p:cNvSpPr txBox="1">
            <a:spLocks noChangeArrowheads="1"/>
          </p:cNvSpPr>
          <p:nvPr/>
        </p:nvSpPr>
        <p:spPr>
          <a:xfrm>
            <a:off x="684211" y="1718518"/>
            <a:ext cx="7754937" cy="16430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buFontTx/>
              <a:buNone/>
            </a:pPr>
            <a:r>
              <a:rPr lang="cs-CZ" altLang="cs-CZ" sz="1800" b="1" u="sng" dirty="0" smtClean="0">
                <a:solidFill>
                  <a:schemeClr val="tx1"/>
                </a:solidFill>
                <a:effectLst>
                  <a:outerShdw blurRad="38100" dist="38100" dir="2700000" algn="tl">
                    <a:srgbClr val="000000">
                      <a:alpha val="43137"/>
                    </a:srgbClr>
                  </a:outerShdw>
                </a:effectLst>
              </a:rPr>
              <a:t>Struktura položek snižující ZD :</a:t>
            </a:r>
          </a:p>
          <a:p>
            <a:pPr algn="just">
              <a:buFontTx/>
              <a:buNone/>
            </a:pPr>
            <a:endParaRPr lang="cs-CZ" altLang="cs-CZ" sz="1800" dirty="0" smtClean="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l="30803" t="24762" r="31250" b="6429"/>
          <a:stretch>
            <a:fillRect/>
          </a:stretch>
        </p:blipFill>
        <p:spPr bwMode="auto">
          <a:xfrm>
            <a:off x="1866873" y="2204864"/>
            <a:ext cx="5389612" cy="439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5153644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Položky odčitatelné od základu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Rectangle 3"/>
          <p:cNvSpPr txBox="1">
            <a:spLocks noChangeArrowheads="1"/>
          </p:cNvSpPr>
          <p:nvPr/>
        </p:nvSpPr>
        <p:spPr>
          <a:xfrm>
            <a:off x="395536" y="1903918"/>
            <a:ext cx="8352928" cy="4835293"/>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cs-CZ" altLang="cs-CZ" sz="2000" b="1" dirty="0">
                <a:solidFill>
                  <a:schemeClr val="tx1"/>
                </a:solidFill>
                <a:effectLst>
                  <a:outerShdw blurRad="38100" dist="38100" dir="2700000" algn="tl">
                    <a:srgbClr val="000000">
                      <a:alpha val="43137"/>
                    </a:srgbClr>
                  </a:outerShdw>
                </a:effectLst>
                <a:latin typeface="Trebuchet MS" panose="020B0603020202020204" pitchFamily="34" charset="0"/>
              </a:rPr>
              <a:t>Položky snižující základ daně </a:t>
            </a:r>
            <a:r>
              <a:rPr lang="cs-CZ" altLang="cs-CZ" sz="2000" dirty="0">
                <a:solidFill>
                  <a:schemeClr val="tx1"/>
                </a:solidFill>
                <a:latin typeface="Trebuchet MS" panose="020B0603020202020204" pitchFamily="34" charset="0"/>
              </a:rPr>
              <a:t>(odpočet daňové ztráty, odpočet nákladů)</a:t>
            </a:r>
          </a:p>
          <a:p>
            <a:pPr algn="l"/>
            <a:r>
              <a:rPr lang="cs-CZ" altLang="cs-CZ" sz="2000" dirty="0">
                <a:solidFill>
                  <a:schemeClr val="tx1"/>
                </a:solidFill>
                <a:latin typeface="Trebuchet MS" panose="020B0603020202020204" pitchFamily="34" charset="0"/>
              </a:rPr>
              <a:t>- společné pro DPFO a DPPO</a:t>
            </a:r>
          </a:p>
          <a:p>
            <a:pPr marL="174625" lvl="1" indent="-174625" algn="l">
              <a:spcBef>
                <a:spcPts val="600"/>
              </a:spcBef>
              <a:buFont typeface="Wingdings" panose="05000000000000000000" pitchFamily="2" charset="2"/>
              <a:buChar char="§"/>
            </a:pPr>
            <a:endParaRPr lang="cs-CZ" altLang="cs-CZ" sz="1600" dirty="0">
              <a:solidFill>
                <a:schemeClr val="tx1"/>
              </a:solidFill>
              <a:latin typeface="Trebuchet MS" panose="020B0603020202020204" pitchFamily="34" charset="0"/>
            </a:endParaRPr>
          </a:p>
          <a:p>
            <a:pPr marL="174625" lvl="1" indent="-174625" algn="l">
              <a:spcBef>
                <a:spcPts val="600"/>
              </a:spcBef>
              <a:buFont typeface="Wingdings" panose="05000000000000000000" pitchFamily="2" charset="2"/>
              <a:buChar char="§"/>
            </a:pPr>
            <a:r>
              <a:rPr lang="cs-CZ" altLang="cs-CZ" sz="1600" dirty="0" smtClean="0">
                <a:solidFill>
                  <a:schemeClr val="tx1"/>
                </a:solidFill>
                <a:latin typeface="Trebuchet MS" panose="020B0603020202020204" pitchFamily="34" charset="0"/>
              </a:rPr>
              <a:t>daňová ztráta – nejdéle v </a:t>
            </a:r>
            <a:r>
              <a:rPr lang="cs-CZ" altLang="cs-CZ" sz="1600" b="1" dirty="0" smtClean="0">
                <a:solidFill>
                  <a:schemeClr val="tx1"/>
                </a:solidFill>
                <a:latin typeface="Trebuchet MS" panose="020B0603020202020204" pitchFamily="34" charset="0"/>
              </a:rPr>
              <a:t>5 </a:t>
            </a:r>
            <a:r>
              <a:rPr lang="cs-CZ" altLang="cs-CZ" sz="1600" dirty="0" smtClean="0">
                <a:solidFill>
                  <a:schemeClr val="tx1"/>
                </a:solidFill>
                <a:latin typeface="Trebuchet MS" panose="020B0603020202020204" pitchFamily="34" charset="0"/>
              </a:rPr>
              <a:t>zdaňovacích obdobích(ztráta vyměřena za rok 2010, pak možnost uplatnění 2011 až 2015);</a:t>
            </a:r>
          </a:p>
          <a:p>
            <a:pPr marL="174625" lvl="1" indent="-174625" algn="l">
              <a:spcBef>
                <a:spcPts val="600"/>
              </a:spcBef>
              <a:buFont typeface="Wingdings" panose="05000000000000000000" pitchFamily="2" charset="2"/>
              <a:buChar char="§"/>
            </a:pPr>
            <a:r>
              <a:rPr lang="cs-CZ" altLang="cs-CZ" sz="1600" b="1" dirty="0" smtClean="0">
                <a:solidFill>
                  <a:schemeClr val="tx1"/>
                </a:solidFill>
                <a:latin typeface="Trebuchet MS" panose="020B0603020202020204" pitchFamily="34" charset="0"/>
              </a:rPr>
              <a:t>100 % </a:t>
            </a:r>
            <a:r>
              <a:rPr lang="cs-CZ" altLang="cs-CZ" sz="1600" dirty="0" smtClean="0">
                <a:solidFill>
                  <a:schemeClr val="tx1"/>
                </a:solidFill>
                <a:latin typeface="Trebuchet MS" panose="020B0603020202020204" pitchFamily="34" charset="0"/>
              </a:rPr>
              <a:t>(</a:t>
            </a:r>
            <a:r>
              <a:rPr lang="cs-CZ" altLang="cs-CZ" sz="1600" i="1" dirty="0" smtClean="0">
                <a:solidFill>
                  <a:schemeClr val="tx1"/>
                </a:solidFill>
                <a:latin typeface="Trebuchet MS" panose="020B0603020202020204" pitchFamily="34" charset="0"/>
              </a:rPr>
              <a:t>pokud jsou výdaje stejné jako v minulém </a:t>
            </a:r>
            <a:r>
              <a:rPr lang="cs-CZ" altLang="cs-CZ" sz="1600" i="1" dirty="0" err="1" smtClean="0">
                <a:solidFill>
                  <a:schemeClr val="tx1"/>
                </a:solidFill>
                <a:latin typeface="Trebuchet MS" panose="020B0603020202020204" pitchFamily="34" charset="0"/>
              </a:rPr>
              <a:t>ZdO</a:t>
            </a:r>
            <a:r>
              <a:rPr lang="cs-CZ" altLang="cs-CZ" sz="1600" dirty="0" smtClean="0">
                <a:solidFill>
                  <a:schemeClr val="tx1"/>
                </a:solidFill>
                <a:latin typeface="Trebuchet MS" panose="020B0603020202020204" pitchFamily="34" charset="0"/>
              </a:rPr>
              <a:t>) nebo </a:t>
            </a:r>
            <a:r>
              <a:rPr lang="cs-CZ" altLang="cs-CZ" sz="1600" b="1" dirty="0" smtClean="0">
                <a:solidFill>
                  <a:schemeClr val="tx1"/>
                </a:solidFill>
                <a:latin typeface="Trebuchet MS" panose="020B0603020202020204" pitchFamily="34" charset="0"/>
              </a:rPr>
              <a:t>110 %</a:t>
            </a:r>
            <a:r>
              <a:rPr lang="cs-CZ" altLang="cs-CZ" sz="1600" dirty="0" smtClean="0">
                <a:solidFill>
                  <a:schemeClr val="tx1"/>
                </a:solidFill>
                <a:latin typeface="Trebuchet MS" panose="020B0603020202020204" pitchFamily="34" charset="0"/>
              </a:rPr>
              <a:t> (</a:t>
            </a:r>
            <a:r>
              <a:rPr lang="cs-CZ" altLang="cs-CZ" sz="1600" i="1" dirty="0" smtClean="0">
                <a:solidFill>
                  <a:schemeClr val="tx1"/>
                </a:solidFill>
                <a:latin typeface="Trebuchet MS" panose="020B0603020202020204" pitchFamily="34" charset="0"/>
              </a:rPr>
              <a:t>pokud jsou výdaje vyšší než v minulém </a:t>
            </a:r>
            <a:r>
              <a:rPr lang="cs-CZ" altLang="cs-CZ" sz="1600" i="1" dirty="0" err="1" smtClean="0">
                <a:solidFill>
                  <a:schemeClr val="tx1"/>
                </a:solidFill>
                <a:latin typeface="Trebuchet MS" panose="020B0603020202020204" pitchFamily="34" charset="0"/>
              </a:rPr>
              <a:t>ZdO</a:t>
            </a:r>
            <a:r>
              <a:rPr lang="cs-CZ" altLang="cs-CZ" sz="1600" dirty="0" smtClean="0">
                <a:solidFill>
                  <a:schemeClr val="tx1"/>
                </a:solidFill>
                <a:latin typeface="Trebuchet MS" panose="020B0603020202020204" pitchFamily="34" charset="0"/>
              </a:rPr>
              <a:t>) nákladů vynaložených při realizaci projektů výzkumu a vývoje (existuje řada omezení od r. 2014 vyjmenovány přesně výdaje, mj. omezení výdajů na služby, projekty bez podpory z veř. zdrojů – možnost závazného posouzení FÚ)</a:t>
            </a:r>
          </a:p>
          <a:p>
            <a:pPr marL="174625" lvl="1" indent="-174625" algn="l">
              <a:spcBef>
                <a:spcPts val="600"/>
              </a:spcBef>
              <a:buFont typeface="Wingdings" panose="05000000000000000000" pitchFamily="2" charset="2"/>
              <a:buChar char="§"/>
            </a:pPr>
            <a:r>
              <a:rPr lang="cs-CZ" altLang="cs-CZ" sz="1600" dirty="0" smtClean="0">
                <a:solidFill>
                  <a:schemeClr val="tx1"/>
                </a:solidFill>
                <a:latin typeface="Trebuchet MS" panose="020B0603020202020204" pitchFamily="34" charset="0"/>
              </a:rPr>
              <a:t>podpora odborného vzdělávání (spolupráce školy a praktického pracoviště):</a:t>
            </a:r>
          </a:p>
          <a:p>
            <a:pPr marL="631825" lvl="1" indent="-273050" algn="l">
              <a:spcBef>
                <a:spcPts val="600"/>
              </a:spcBef>
              <a:buFont typeface="Wingdings" panose="05000000000000000000" pitchFamily="2" charset="2"/>
              <a:buChar char="ü"/>
            </a:pPr>
            <a:r>
              <a:rPr lang="cs-CZ" altLang="cs-CZ" sz="1600" dirty="0" smtClean="0">
                <a:solidFill>
                  <a:schemeClr val="tx1"/>
                </a:solidFill>
                <a:latin typeface="Trebuchet MS" panose="020B0603020202020204" pitchFamily="34" charset="0"/>
              </a:rPr>
              <a:t>odpočet 50 % (</a:t>
            </a:r>
            <a:r>
              <a:rPr lang="cs-CZ" altLang="cs-CZ" sz="1600" i="1" dirty="0" smtClean="0">
                <a:solidFill>
                  <a:schemeClr val="tx1"/>
                </a:solidFill>
                <a:latin typeface="Trebuchet MS" panose="020B0603020202020204" pitchFamily="34" charset="0"/>
              </a:rPr>
              <a:t>30-50 % doby provozu majetku za 3 </a:t>
            </a:r>
            <a:r>
              <a:rPr lang="cs-CZ" altLang="cs-CZ" sz="1600" i="1" dirty="0" err="1" smtClean="0">
                <a:solidFill>
                  <a:schemeClr val="tx1"/>
                </a:solidFill>
                <a:latin typeface="Trebuchet MS" panose="020B0603020202020204" pitchFamily="34" charset="0"/>
              </a:rPr>
              <a:t>ZdO</a:t>
            </a:r>
            <a:r>
              <a:rPr lang="cs-CZ" altLang="cs-CZ" sz="1600" dirty="0" smtClean="0">
                <a:solidFill>
                  <a:schemeClr val="tx1"/>
                </a:solidFill>
                <a:latin typeface="Trebuchet MS" panose="020B0603020202020204" pitchFamily="34" charset="0"/>
              </a:rPr>
              <a:t>) nebo 110 % vstupní ceny (</a:t>
            </a:r>
            <a:r>
              <a:rPr lang="cs-CZ" altLang="cs-CZ" sz="1600" i="1" dirty="0" smtClean="0">
                <a:solidFill>
                  <a:schemeClr val="tx1"/>
                </a:solidFill>
                <a:latin typeface="Trebuchet MS" panose="020B0603020202020204" pitchFamily="34" charset="0"/>
              </a:rPr>
              <a:t>nad 50 % doby provozu majetku za 3 </a:t>
            </a:r>
            <a:r>
              <a:rPr lang="cs-CZ" altLang="cs-CZ" sz="1600" i="1" dirty="0" err="1" smtClean="0">
                <a:solidFill>
                  <a:schemeClr val="tx1"/>
                </a:solidFill>
                <a:latin typeface="Trebuchet MS" panose="020B0603020202020204" pitchFamily="34" charset="0"/>
              </a:rPr>
              <a:t>ZdO</a:t>
            </a:r>
            <a:r>
              <a:rPr lang="cs-CZ" altLang="cs-CZ" sz="1600" dirty="0" smtClean="0">
                <a:solidFill>
                  <a:schemeClr val="tx1"/>
                </a:solidFill>
                <a:latin typeface="Trebuchet MS" panose="020B0603020202020204" pitchFamily="34" charset="0"/>
              </a:rPr>
              <a:t>) majetku na podporu pořízení majetku na odborné vzdělávání; max. 5000  Kč/hod. vyučování na pracovišti poplatníka </a:t>
            </a:r>
            <a:r>
              <a:rPr lang="cs-CZ" altLang="cs-CZ" sz="1600" dirty="0" err="1" smtClean="0">
                <a:solidFill>
                  <a:schemeClr val="tx1"/>
                </a:solidFill>
                <a:latin typeface="Trebuchet MS" panose="020B0603020202020204" pitchFamily="34" charset="0"/>
              </a:rPr>
              <a:t>zaZdO</a:t>
            </a:r>
            <a:r>
              <a:rPr lang="cs-CZ" altLang="cs-CZ" sz="1600" dirty="0" smtClean="0">
                <a:solidFill>
                  <a:schemeClr val="tx1"/>
                </a:solidFill>
                <a:latin typeface="Trebuchet MS" panose="020B0603020202020204" pitchFamily="34" charset="0"/>
              </a:rPr>
              <a:t>,</a:t>
            </a:r>
          </a:p>
          <a:p>
            <a:pPr marL="631825" lvl="1" indent="-273050" algn="l">
              <a:spcBef>
                <a:spcPts val="600"/>
              </a:spcBef>
              <a:buFont typeface="Wingdings" panose="05000000000000000000" pitchFamily="2" charset="2"/>
              <a:buChar char="ü"/>
            </a:pPr>
            <a:r>
              <a:rPr lang="cs-CZ" altLang="cs-CZ" sz="1600" dirty="0" smtClean="0">
                <a:solidFill>
                  <a:schemeClr val="tx1"/>
                </a:solidFill>
                <a:latin typeface="Trebuchet MS" panose="020B0603020202020204" pitchFamily="34" charset="0"/>
              </a:rPr>
              <a:t>odpočet na podporu výdajů vynaložených na žáka nebo studenta v rámci odborného vzdělávání (200 Kč/hod. praktického vyučování, odborné praxe a vzdělávací akreditované činnosti). </a:t>
            </a:r>
          </a:p>
          <a:p>
            <a:pPr lvl="1" algn="l"/>
            <a:endParaRPr lang="cs-CZ" altLang="cs-CZ" dirty="0" smtClean="0">
              <a:solidFill>
                <a:schemeClr val="tx1"/>
              </a:solidFill>
            </a:endParaRPr>
          </a:p>
          <a:p>
            <a:pPr lvl="1" algn="l">
              <a:buFont typeface="Wingdings 2" pitchFamily="18" charset="2"/>
              <a:buNone/>
            </a:pPr>
            <a:endParaRPr lang="cs-CZ" altLang="cs-CZ" dirty="0" smtClean="0">
              <a:solidFill>
                <a:schemeClr val="tx1"/>
              </a:solidFill>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4849976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Metodika stanovení základu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l="32143" t="30714" r="30803" b="33571"/>
          <a:stretch>
            <a:fillRect/>
          </a:stretch>
        </p:blipFill>
        <p:spPr bwMode="auto">
          <a:xfrm>
            <a:off x="2033835" y="4005064"/>
            <a:ext cx="4478337" cy="269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3"/>
          <p:cNvSpPr txBox="1">
            <a:spLocks noChangeArrowheads="1"/>
          </p:cNvSpPr>
          <p:nvPr/>
        </p:nvSpPr>
        <p:spPr>
          <a:xfrm>
            <a:off x="395537" y="1903918"/>
            <a:ext cx="8043612" cy="2101146"/>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cs-CZ" altLang="cs-CZ" sz="1800" dirty="0" smtClean="0">
                <a:solidFill>
                  <a:schemeClr val="tx1"/>
                </a:solidFill>
                <a:latin typeface="Trebuchet MS" panose="020B0603020202020204" pitchFamily="34" charset="0"/>
              </a:rPr>
              <a:t>V</a:t>
            </a:r>
            <a:r>
              <a:rPr lang="cs-CZ" altLang="cs-CZ" sz="1800" dirty="0">
                <a:solidFill>
                  <a:schemeClr val="tx1"/>
                </a:solidFill>
                <a:latin typeface="Trebuchet MS" panose="020B0603020202020204" pitchFamily="34" charset="0"/>
              </a:rPr>
              <a:t> některých případech je </a:t>
            </a:r>
            <a:r>
              <a:rPr lang="cs-CZ" altLang="cs-CZ" sz="1800" b="1" dirty="0">
                <a:solidFill>
                  <a:schemeClr val="tx1"/>
                </a:solidFill>
                <a:latin typeface="Trebuchet MS" panose="020B0603020202020204" pitchFamily="34" charset="0"/>
              </a:rPr>
              <a:t>vypočtená daň dále upravována na tzv. celkovou daňovou povinnost</a:t>
            </a:r>
            <a:r>
              <a:rPr lang="cs-CZ" altLang="cs-CZ" sz="1800" dirty="0">
                <a:solidFill>
                  <a:schemeClr val="tx1"/>
                </a:solidFill>
                <a:latin typeface="Trebuchet MS" panose="020B0603020202020204" pitchFamily="34" charset="0"/>
              </a:rPr>
              <a:t>, a to v případě uplatnění:</a:t>
            </a:r>
          </a:p>
          <a:p>
            <a:pPr marL="361950" lvl="1" indent="-266700" algn="l">
              <a:buClr>
                <a:schemeClr val="accent6">
                  <a:lumMod val="75000"/>
                </a:schemeClr>
              </a:buClr>
              <a:buFont typeface="Wingdings" panose="05000000000000000000" pitchFamily="2" charset="2"/>
              <a:buChar char="§"/>
            </a:pPr>
            <a:r>
              <a:rPr lang="cs-CZ" altLang="cs-CZ" sz="1800" dirty="0">
                <a:solidFill>
                  <a:schemeClr val="tx1"/>
                </a:solidFill>
                <a:latin typeface="Trebuchet MS" panose="020B0603020202020204" pitchFamily="34" charset="0"/>
              </a:rPr>
              <a:t>slev na dani;</a:t>
            </a:r>
          </a:p>
          <a:p>
            <a:pPr marL="361950" lvl="1" indent="-266700" algn="l">
              <a:buClr>
                <a:schemeClr val="accent6">
                  <a:lumMod val="75000"/>
                </a:schemeClr>
              </a:buClr>
              <a:buFont typeface="Wingdings" panose="05000000000000000000" pitchFamily="2" charset="2"/>
              <a:buChar char="§"/>
            </a:pPr>
            <a:r>
              <a:rPr lang="cs-CZ" altLang="cs-CZ" sz="1800" dirty="0">
                <a:solidFill>
                  <a:schemeClr val="tx1"/>
                </a:solidFill>
                <a:latin typeface="Trebuchet MS" panose="020B0603020202020204" pitchFamily="34" charset="0"/>
              </a:rPr>
              <a:t>zápočtu daně zaplacené v zahraničí;</a:t>
            </a:r>
          </a:p>
          <a:p>
            <a:pPr marL="361950" lvl="1" indent="-266700" algn="l">
              <a:buClr>
                <a:schemeClr val="accent6">
                  <a:lumMod val="75000"/>
                </a:schemeClr>
              </a:buClr>
              <a:buFont typeface="Wingdings" panose="05000000000000000000" pitchFamily="2" charset="2"/>
              <a:buChar char="§"/>
            </a:pPr>
            <a:r>
              <a:rPr lang="cs-CZ" altLang="cs-CZ" sz="1800" dirty="0">
                <a:solidFill>
                  <a:schemeClr val="tx1"/>
                </a:solidFill>
                <a:latin typeface="Trebuchet MS" panose="020B0603020202020204" pitchFamily="34" charset="0"/>
              </a:rPr>
              <a:t>daně ze samostatného základu daně.</a:t>
            </a:r>
          </a:p>
          <a:p>
            <a:pPr algn="l"/>
            <a:r>
              <a:rPr lang="cs-CZ" altLang="cs-CZ" sz="1800" dirty="0">
                <a:solidFill>
                  <a:schemeClr val="tx1"/>
                </a:solidFill>
                <a:latin typeface="Trebuchet MS" panose="020B0603020202020204" pitchFamily="34" charset="0"/>
              </a:rPr>
              <a:t> </a:t>
            </a:r>
          </a:p>
          <a:p>
            <a:pPr algn="l"/>
            <a:r>
              <a:rPr lang="cs-CZ" altLang="cs-CZ" sz="1800" b="1" dirty="0" smtClean="0">
                <a:solidFill>
                  <a:schemeClr val="tx1"/>
                </a:solidFill>
                <a:latin typeface="Trebuchet MS" panose="020B0603020202020204" pitchFamily="34" charset="0"/>
              </a:rPr>
              <a:t>Metodický </a:t>
            </a:r>
            <a:r>
              <a:rPr lang="cs-CZ" altLang="cs-CZ" sz="1800" b="1" dirty="0">
                <a:solidFill>
                  <a:schemeClr val="tx1"/>
                </a:solidFill>
                <a:latin typeface="Trebuchet MS" panose="020B0603020202020204" pitchFamily="34" charset="0"/>
              </a:rPr>
              <a:t>postup úpravy vypočtené daně na celkovou daňovou povinnost</a:t>
            </a:r>
            <a:r>
              <a:rPr lang="cs-CZ" altLang="cs-CZ" sz="1800" dirty="0">
                <a:solidFill>
                  <a:schemeClr val="tx1"/>
                </a:solidFill>
                <a:latin typeface="Trebuchet MS" panose="020B0603020202020204" pitchFamily="34" charset="0"/>
              </a:rPr>
              <a:t> je znázorněn na následujícím schématu.</a:t>
            </a:r>
          </a:p>
          <a:p>
            <a:pPr algn="just">
              <a:buFontTx/>
              <a:buNone/>
            </a:pPr>
            <a:endParaRPr lang="cs-CZ" altLang="cs-CZ" sz="1800" dirty="0" smtClean="0"/>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509158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ovéPole 13"/>
          <p:cNvSpPr txBox="1"/>
          <p:nvPr/>
        </p:nvSpPr>
        <p:spPr>
          <a:xfrm>
            <a:off x="539552" y="2212628"/>
            <a:ext cx="5112568" cy="2400657"/>
          </a:xfrm>
          <a:prstGeom prst="rect">
            <a:avLst/>
          </a:prstGeom>
          <a:noFill/>
        </p:spPr>
        <p:txBody>
          <a:bodyPr wrap="square" rtlCol="0">
            <a:spAutoFit/>
          </a:bodyPr>
          <a:lstStyle/>
          <a:p>
            <a:pPr algn="r"/>
            <a:r>
              <a:rPr lang="cs-CZ" sz="15000" b="1" dirty="0" smtClean="0">
                <a:latin typeface="Trebuchet MS" panose="020B0603020202020204" pitchFamily="34" charset="0"/>
              </a:rPr>
              <a:t>DPPO</a:t>
            </a:r>
            <a:endParaRPr lang="cs-CZ" sz="15000" b="1" dirty="0">
              <a:latin typeface="Trebuchet MS" panose="020B0603020202020204" pitchFamily="34" charset="0"/>
            </a:endParaRPr>
          </a:p>
        </p:txBody>
      </p:sp>
      <p:sp>
        <p:nvSpPr>
          <p:cNvPr id="15" name="TextovéPole 14"/>
          <p:cNvSpPr txBox="1"/>
          <p:nvPr/>
        </p:nvSpPr>
        <p:spPr>
          <a:xfrm>
            <a:off x="5652120" y="2628126"/>
            <a:ext cx="2520280" cy="1631216"/>
          </a:xfrm>
          <a:prstGeom prst="rect">
            <a:avLst/>
          </a:prstGeom>
          <a:noFill/>
        </p:spPr>
        <p:txBody>
          <a:bodyPr wrap="square" rtlCol="0">
            <a:spAutoFit/>
          </a:bodyPr>
          <a:lstStyle/>
          <a:p>
            <a:r>
              <a:rPr lang="cs-CZ" sz="2500" b="1" spc="50" dirty="0" smtClean="0">
                <a:latin typeface="Trebuchet MS" panose="020B0603020202020204" pitchFamily="34" charset="0"/>
              </a:rPr>
              <a:t>Daň z</a:t>
            </a:r>
          </a:p>
          <a:p>
            <a:r>
              <a:rPr lang="cs-CZ" sz="2500" b="1" spc="50" dirty="0" smtClean="0">
                <a:latin typeface="Trebuchet MS" panose="020B0603020202020204" pitchFamily="34" charset="0"/>
              </a:rPr>
              <a:t>Příjmů</a:t>
            </a:r>
          </a:p>
          <a:p>
            <a:r>
              <a:rPr lang="cs-CZ" sz="2500" b="1" spc="50" dirty="0" smtClean="0">
                <a:latin typeface="Trebuchet MS" panose="020B0603020202020204" pitchFamily="34" charset="0"/>
              </a:rPr>
              <a:t>Právnických</a:t>
            </a:r>
          </a:p>
          <a:p>
            <a:r>
              <a:rPr lang="cs-CZ" sz="2500" b="1" spc="50" dirty="0" smtClean="0">
                <a:latin typeface="Trebuchet MS" panose="020B0603020202020204" pitchFamily="34" charset="0"/>
              </a:rPr>
              <a:t>Osob</a:t>
            </a:r>
          </a:p>
        </p:txBody>
      </p:sp>
      <p:sp>
        <p:nvSpPr>
          <p:cNvPr id="16" name="Obdélník 15"/>
          <p:cNvSpPr/>
          <p:nvPr/>
        </p:nvSpPr>
        <p:spPr>
          <a:xfrm>
            <a:off x="827584" y="4413230"/>
            <a:ext cx="6840760" cy="400110"/>
          </a:xfrm>
          <a:prstGeom prst="rect">
            <a:avLst/>
          </a:prstGeom>
        </p:spPr>
        <p:txBody>
          <a:bodyPr wrap="square">
            <a:spAutoFit/>
          </a:bodyPr>
          <a:lstStyle/>
          <a:p>
            <a:r>
              <a:rPr lang="cs-CZ" sz="2000" i="1" dirty="0">
                <a:latin typeface="Trebuchet MS" panose="020B0603020202020204" pitchFamily="34" charset="0"/>
              </a:rPr>
              <a:t>Zákon č. 586/1992 Sb., o daních z příjmů</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4359782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Slevy na dani</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Rectangle 3"/>
          <p:cNvSpPr txBox="1">
            <a:spLocks noChangeArrowheads="1"/>
          </p:cNvSpPr>
          <p:nvPr/>
        </p:nvSpPr>
        <p:spPr>
          <a:xfrm>
            <a:off x="395536" y="1903918"/>
            <a:ext cx="8352928" cy="4721359"/>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cs-CZ" altLang="cs-CZ" sz="2000" b="1" dirty="0">
                <a:solidFill>
                  <a:schemeClr val="tx1"/>
                </a:solidFill>
                <a:effectLst>
                  <a:outerShdw blurRad="38100" dist="38100" dir="2700000" algn="tl">
                    <a:srgbClr val="000000">
                      <a:alpha val="43137"/>
                    </a:srgbClr>
                  </a:outerShdw>
                </a:effectLst>
                <a:latin typeface="Trebuchet MS" panose="020B0603020202020204" pitchFamily="34" charset="0"/>
              </a:rPr>
              <a:t>Slevy na dani</a:t>
            </a:r>
          </a:p>
          <a:p>
            <a:pPr algn="l"/>
            <a:r>
              <a:rPr lang="cs-CZ" altLang="cs-CZ" sz="2000" dirty="0">
                <a:solidFill>
                  <a:schemeClr val="tx1"/>
                </a:solidFill>
                <a:latin typeface="Trebuchet MS" panose="020B0603020202020204" pitchFamily="34" charset="0"/>
              </a:rPr>
              <a:t>- společné pro DPFO a DPPO</a:t>
            </a:r>
          </a:p>
          <a:p>
            <a:pPr marL="533400" indent="-533400" algn="l">
              <a:buFontTx/>
              <a:buNone/>
            </a:pPr>
            <a:endParaRPr lang="cs-CZ" altLang="cs-CZ" sz="1600" b="1" dirty="0" smtClean="0">
              <a:solidFill>
                <a:schemeClr val="tx1"/>
              </a:solidFill>
              <a:effectLst>
                <a:outerShdw blurRad="38100" dist="38100" dir="2700000" algn="tl">
                  <a:srgbClr val="000000">
                    <a:alpha val="43137"/>
                  </a:srgbClr>
                </a:outerShdw>
              </a:effectLst>
              <a:latin typeface="Trebuchet MS" panose="020B0603020202020204" pitchFamily="34" charset="0"/>
            </a:endParaRPr>
          </a:p>
          <a:p>
            <a:pPr marL="533400" indent="-533400" algn="l">
              <a:buFontTx/>
              <a:buNone/>
            </a:pPr>
            <a:r>
              <a:rPr lang="cs-CZ" altLang="cs-CZ" sz="1600" b="1" dirty="0" smtClean="0">
                <a:solidFill>
                  <a:schemeClr val="tx1"/>
                </a:solidFill>
                <a:effectLst>
                  <a:outerShdw blurRad="38100" dist="38100" dir="2700000" algn="tl">
                    <a:srgbClr val="000000">
                      <a:alpha val="43137"/>
                    </a:srgbClr>
                  </a:outerShdw>
                </a:effectLst>
                <a:latin typeface="Trebuchet MS" panose="020B0603020202020204" pitchFamily="34" charset="0"/>
              </a:rPr>
              <a:t>Klasické slevy na dani (§35)</a:t>
            </a:r>
          </a:p>
          <a:p>
            <a:pPr marL="533400" indent="-533400" algn="l">
              <a:buFontTx/>
              <a:buNone/>
            </a:pPr>
            <a:endParaRPr lang="cs-CZ" altLang="cs-CZ" sz="1600" dirty="0" smtClean="0">
              <a:solidFill>
                <a:schemeClr val="tx1"/>
              </a:solidFill>
              <a:latin typeface="Trebuchet MS" panose="020B0603020202020204" pitchFamily="34" charset="0"/>
            </a:endParaRPr>
          </a:p>
          <a:p>
            <a:pPr marL="358775" lvl="1" indent="-271463" algn="l">
              <a:buFontTx/>
              <a:buAutoNum type="arabicParenR"/>
            </a:pPr>
            <a:r>
              <a:rPr lang="cs-CZ" altLang="cs-CZ" sz="1600" dirty="0" smtClean="0">
                <a:solidFill>
                  <a:schemeClr val="tx1"/>
                </a:solidFill>
                <a:latin typeface="Trebuchet MS" panose="020B0603020202020204" pitchFamily="34" charset="0"/>
              </a:rPr>
              <a:t>Z titulu zaměstnávání pracovníků se změněnou pracovní schopností – </a:t>
            </a:r>
            <a:r>
              <a:rPr lang="cs-CZ" altLang="cs-CZ" sz="1600" u="sng" dirty="0" smtClean="0">
                <a:solidFill>
                  <a:schemeClr val="tx1"/>
                </a:solidFill>
                <a:latin typeface="Trebuchet MS" panose="020B0603020202020204" pitchFamily="34" charset="0"/>
              </a:rPr>
              <a:t>18 000 Kč </a:t>
            </a:r>
            <a:r>
              <a:rPr lang="cs-CZ" altLang="cs-CZ" sz="1600" dirty="0" smtClean="0">
                <a:solidFill>
                  <a:schemeClr val="tx1"/>
                </a:solidFill>
                <a:latin typeface="Trebuchet MS" panose="020B0603020202020204" pitchFamily="34" charset="0"/>
              </a:rPr>
              <a:t>na </a:t>
            </a:r>
            <a:br>
              <a:rPr lang="cs-CZ" altLang="cs-CZ" sz="1600" dirty="0" smtClean="0">
                <a:solidFill>
                  <a:schemeClr val="tx1"/>
                </a:solidFill>
                <a:latin typeface="Trebuchet MS" panose="020B0603020202020204" pitchFamily="34" charset="0"/>
              </a:rPr>
            </a:br>
            <a:r>
              <a:rPr lang="cs-CZ" altLang="cs-CZ" sz="1600" dirty="0" smtClean="0">
                <a:solidFill>
                  <a:schemeClr val="tx1"/>
                </a:solidFill>
                <a:latin typeface="Trebuchet MS" panose="020B0603020202020204" pitchFamily="34" charset="0"/>
              </a:rPr>
              <a:t>1 průměrný roční přepočtený počet zaměstnanců (§ 35 odst. písm. a).</a:t>
            </a:r>
          </a:p>
          <a:p>
            <a:pPr marL="358775" lvl="1" indent="-271463" algn="l">
              <a:buFontTx/>
              <a:buAutoNum type="arabicParenR"/>
            </a:pPr>
            <a:r>
              <a:rPr lang="cs-CZ" altLang="cs-CZ" sz="1600" dirty="0" smtClean="0">
                <a:solidFill>
                  <a:schemeClr val="tx1"/>
                </a:solidFill>
                <a:latin typeface="Trebuchet MS" panose="020B0603020202020204" pitchFamily="34" charset="0"/>
              </a:rPr>
              <a:t>Z titulu zaměstnávání pracovníků se změněnou pracovní schopností s těžším zdravotním postižením – </a:t>
            </a:r>
            <a:r>
              <a:rPr lang="cs-CZ" altLang="cs-CZ" sz="1600" u="sng" dirty="0" smtClean="0">
                <a:solidFill>
                  <a:schemeClr val="tx1"/>
                </a:solidFill>
                <a:latin typeface="Trebuchet MS" panose="020B0603020202020204" pitchFamily="34" charset="0"/>
              </a:rPr>
              <a:t>60 000 Kč </a:t>
            </a:r>
            <a:r>
              <a:rPr lang="cs-CZ" altLang="cs-CZ" sz="1600" dirty="0" smtClean="0">
                <a:solidFill>
                  <a:schemeClr val="tx1"/>
                </a:solidFill>
                <a:latin typeface="Trebuchet MS" panose="020B0603020202020204" pitchFamily="34" charset="0"/>
              </a:rPr>
              <a:t>na 1 průměrný roční přepočtený počet zaměstnanců (§ 35 odst. 1 písm. b).</a:t>
            </a:r>
          </a:p>
          <a:p>
            <a:pPr marL="0" lvl="1" algn="l">
              <a:buFont typeface="Wingdings 2" pitchFamily="18" charset="2"/>
              <a:buNone/>
            </a:pPr>
            <a:endParaRPr lang="cs-CZ" altLang="cs-CZ" sz="1600" dirty="0" smtClean="0">
              <a:solidFill>
                <a:schemeClr val="tx1"/>
              </a:solidFill>
              <a:latin typeface="Trebuchet MS" panose="020B0603020202020204" pitchFamily="34" charset="0"/>
            </a:endParaRPr>
          </a:p>
          <a:p>
            <a:pPr marL="0" lvl="1" algn="l">
              <a:buFont typeface="Wingdings 2" pitchFamily="18" charset="2"/>
              <a:buNone/>
            </a:pPr>
            <a:r>
              <a:rPr lang="cs-CZ" altLang="cs-CZ" sz="1600" dirty="0" smtClean="0">
                <a:solidFill>
                  <a:schemeClr val="tx1"/>
                </a:solidFill>
                <a:latin typeface="Trebuchet MS" panose="020B0603020202020204" pitchFamily="34" charset="0"/>
              </a:rPr>
              <a:t>Slevy na dani z titulu poskytnutí investiční pobídky</a:t>
            </a:r>
          </a:p>
          <a:p>
            <a:pPr marL="0" lvl="1" algn="l">
              <a:buFont typeface="Wingdings 2" pitchFamily="18" charset="2"/>
              <a:buNone/>
            </a:pPr>
            <a:r>
              <a:rPr lang="cs-CZ" altLang="cs-CZ" sz="1600" dirty="0" smtClean="0">
                <a:solidFill>
                  <a:schemeClr val="tx1"/>
                </a:solidFill>
                <a:latin typeface="Trebuchet MS" panose="020B0603020202020204" pitchFamily="34" charset="0"/>
              </a:rPr>
              <a:t>Sleva na dani pro poplatníky s příslibem investičních pobídek ve výši 100 % po dobu 5 let (do roku 2008 to bylo 10 let) počínaje rokem, kdy poplatník splnil všechny podmínky </a:t>
            </a:r>
            <a:br>
              <a:rPr lang="cs-CZ" altLang="cs-CZ" sz="1600" dirty="0" smtClean="0">
                <a:solidFill>
                  <a:schemeClr val="tx1"/>
                </a:solidFill>
                <a:latin typeface="Trebuchet MS" panose="020B0603020202020204" pitchFamily="34" charset="0"/>
              </a:rPr>
            </a:br>
            <a:r>
              <a:rPr lang="cs-CZ" altLang="cs-CZ" sz="1600" dirty="0" smtClean="0">
                <a:solidFill>
                  <a:schemeClr val="tx1"/>
                </a:solidFill>
                <a:latin typeface="Trebuchet MS" panose="020B0603020202020204" pitchFamily="34" charset="0"/>
              </a:rPr>
              <a:t>(§ 35 a, § 35 b).</a:t>
            </a:r>
          </a:p>
          <a:p>
            <a:pPr marL="914400" lvl="1" indent="-457200" algn="l">
              <a:buFont typeface="Wingdings 2" pitchFamily="18" charset="2"/>
              <a:buNone/>
            </a:pPr>
            <a:endParaRPr lang="cs-CZ" altLang="cs-CZ" sz="1600" dirty="0" smtClean="0">
              <a:solidFill>
                <a:schemeClr val="tx1"/>
              </a:solidFill>
              <a:latin typeface="Trebuchet MS" panose="020B0603020202020204" pitchFamily="34"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4849976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Metodika stanovení základu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Rectangle 3"/>
          <p:cNvSpPr txBox="1">
            <a:spLocks noChangeArrowheads="1"/>
          </p:cNvSpPr>
          <p:nvPr/>
        </p:nvSpPr>
        <p:spPr>
          <a:xfrm>
            <a:off x="395536" y="1886409"/>
            <a:ext cx="7754937" cy="16430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buFontTx/>
              <a:buNone/>
            </a:pPr>
            <a:endParaRPr lang="cs-CZ" altLang="cs-CZ" sz="1800" b="1" dirty="0" smtClean="0">
              <a:solidFill>
                <a:schemeClr val="tx1"/>
              </a:solidFill>
            </a:endParaRPr>
          </a:p>
          <a:p>
            <a:pPr>
              <a:buFontTx/>
              <a:buNone/>
            </a:pPr>
            <a:r>
              <a:rPr lang="cs-CZ" altLang="cs-CZ" sz="1800" b="1" dirty="0" smtClean="0">
                <a:solidFill>
                  <a:schemeClr val="tx1"/>
                </a:solidFill>
              </a:rPr>
              <a:t>	Metodický postup výpočtu daně ze </a:t>
            </a:r>
            <a:r>
              <a:rPr lang="cs-CZ" altLang="cs-CZ" sz="1800" b="1" u="sng" dirty="0" smtClean="0">
                <a:solidFill>
                  <a:schemeClr val="tx1"/>
                </a:solidFill>
                <a:effectLst>
                  <a:outerShdw blurRad="38100" dist="38100" dir="2700000" algn="tl">
                    <a:srgbClr val="000000">
                      <a:alpha val="43137"/>
                    </a:srgbClr>
                  </a:outerShdw>
                </a:effectLst>
              </a:rPr>
              <a:t>samostatného základu daně</a:t>
            </a:r>
            <a:r>
              <a:rPr lang="cs-CZ" altLang="cs-CZ" sz="1800" u="sng" dirty="0" smtClean="0">
                <a:solidFill>
                  <a:schemeClr val="tx1"/>
                </a:solidFill>
                <a:effectLst>
                  <a:outerShdw blurRad="38100" dist="38100" dir="2700000" algn="tl">
                    <a:srgbClr val="000000">
                      <a:alpha val="43137"/>
                    </a:srgbClr>
                  </a:outerShdw>
                </a:effectLst>
              </a:rPr>
              <a:t> </a:t>
            </a:r>
            <a:r>
              <a:rPr lang="cs-CZ" altLang="cs-CZ" sz="1800" dirty="0" smtClean="0">
                <a:solidFill>
                  <a:schemeClr val="tx1"/>
                </a:solidFill>
              </a:rPr>
              <a:t>je následující. </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l="32590" t="50000" r="30357" b="16428"/>
          <a:stretch>
            <a:fillRect/>
          </a:stretch>
        </p:blipFill>
        <p:spPr bwMode="auto">
          <a:xfrm>
            <a:off x="1607343" y="2996952"/>
            <a:ext cx="5929313"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5091589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Sazby daně, zálohy na daň a přiznání k dani</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Rectangle 3"/>
          <p:cNvSpPr txBox="1">
            <a:spLocks noChangeArrowheads="1"/>
          </p:cNvSpPr>
          <p:nvPr/>
        </p:nvSpPr>
        <p:spPr>
          <a:xfrm>
            <a:off x="395536" y="1916752"/>
            <a:ext cx="8352928" cy="51435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lnSpc>
                <a:spcPct val="90000"/>
              </a:lnSpc>
              <a:buFontTx/>
              <a:buNone/>
            </a:pPr>
            <a:r>
              <a:rPr lang="cs-CZ" altLang="cs-CZ" sz="1800" dirty="0" smtClean="0">
                <a:solidFill>
                  <a:schemeClr val="tx1"/>
                </a:solidFill>
                <a:latin typeface="Trebuchet MS" panose="020B0603020202020204" pitchFamily="34" charset="0"/>
              </a:rPr>
              <a:t>U právnických osob se uplatňují sazby daně 0 %, 5 %, 15 % a 19 %.</a:t>
            </a:r>
          </a:p>
          <a:p>
            <a:pPr algn="l">
              <a:lnSpc>
                <a:spcPct val="90000"/>
              </a:lnSpc>
              <a:buFontTx/>
              <a:buNone/>
            </a:pPr>
            <a:r>
              <a:rPr lang="cs-CZ" altLang="cs-CZ" sz="700" dirty="0" smtClean="0">
                <a:solidFill>
                  <a:schemeClr val="tx1"/>
                </a:solidFill>
                <a:latin typeface="Trebuchet MS" panose="020B0603020202020204" pitchFamily="34" charset="0"/>
              </a:rPr>
              <a:t>	</a:t>
            </a:r>
          </a:p>
          <a:p>
            <a:pPr algn="l">
              <a:lnSpc>
                <a:spcPct val="90000"/>
              </a:lnSpc>
              <a:buFontTx/>
              <a:buNone/>
            </a:pPr>
            <a:r>
              <a:rPr lang="cs-CZ" altLang="cs-CZ" sz="1800" b="1" dirty="0" smtClean="0">
                <a:solidFill>
                  <a:schemeClr val="tx1"/>
                </a:solidFill>
                <a:effectLst>
                  <a:outerShdw blurRad="38100" dist="38100" dir="2700000" algn="tl">
                    <a:srgbClr val="000000">
                      <a:alpha val="43137"/>
                    </a:srgbClr>
                  </a:outerShdw>
                </a:effectLst>
                <a:latin typeface="Trebuchet MS" panose="020B0603020202020204" pitchFamily="34" charset="0"/>
              </a:rPr>
              <a:t>Sazba daně</a:t>
            </a:r>
            <a:r>
              <a:rPr lang="cs-CZ" altLang="cs-CZ" sz="1800" dirty="0" smtClean="0">
                <a:solidFill>
                  <a:schemeClr val="tx1"/>
                </a:solidFill>
                <a:effectLst>
                  <a:outerShdw blurRad="38100" dist="38100" dir="2700000" algn="tl">
                    <a:srgbClr val="000000">
                      <a:alpha val="43137"/>
                    </a:srgbClr>
                  </a:outerShdw>
                </a:effectLst>
                <a:latin typeface="Trebuchet MS" panose="020B0603020202020204" pitchFamily="34" charset="0"/>
              </a:rPr>
              <a:t> </a:t>
            </a:r>
            <a:r>
              <a:rPr lang="cs-CZ" altLang="cs-CZ" sz="1800" dirty="0" smtClean="0">
                <a:solidFill>
                  <a:schemeClr val="tx1"/>
                </a:solidFill>
                <a:latin typeface="Trebuchet MS" panose="020B0603020202020204" pitchFamily="34" charset="0"/>
              </a:rPr>
              <a:t>právnických osob činí obecně </a:t>
            </a:r>
            <a:r>
              <a:rPr lang="cs-CZ" altLang="cs-CZ" sz="1800" u="sng" dirty="0" smtClean="0">
                <a:solidFill>
                  <a:schemeClr val="tx1"/>
                </a:solidFill>
                <a:effectLst>
                  <a:outerShdw blurRad="38100" dist="38100" dir="2700000" algn="tl">
                    <a:srgbClr val="000000">
                      <a:alpha val="43137"/>
                    </a:srgbClr>
                  </a:outerShdw>
                </a:effectLst>
                <a:latin typeface="Trebuchet MS" panose="020B0603020202020204" pitchFamily="34" charset="0"/>
              </a:rPr>
              <a:t>19</a:t>
            </a: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 %.</a:t>
            </a:r>
            <a:r>
              <a:rPr lang="cs-CZ" altLang="cs-CZ" sz="1800" u="sng" dirty="0" smtClean="0">
                <a:solidFill>
                  <a:schemeClr val="tx1"/>
                </a:solidFill>
                <a:effectLst>
                  <a:outerShdw blurRad="38100" dist="38100" dir="2700000" algn="tl">
                    <a:srgbClr val="000000">
                      <a:alpha val="43137"/>
                    </a:srgbClr>
                  </a:outerShdw>
                </a:effectLst>
                <a:latin typeface="Trebuchet MS" panose="020B0603020202020204" pitchFamily="34" charset="0"/>
              </a:rPr>
              <a:t> </a:t>
            </a:r>
          </a:p>
          <a:p>
            <a:pPr algn="l">
              <a:lnSpc>
                <a:spcPct val="90000"/>
              </a:lnSpc>
              <a:buFontTx/>
              <a:buNone/>
            </a:pPr>
            <a:r>
              <a:rPr lang="cs-CZ" altLang="cs-CZ" sz="1800" dirty="0" smtClean="0">
                <a:solidFill>
                  <a:schemeClr val="tx1"/>
                </a:solidFill>
                <a:latin typeface="Trebuchet MS" panose="020B0603020202020204" pitchFamily="34" charset="0"/>
              </a:rPr>
              <a:t> 	</a:t>
            </a:r>
          </a:p>
          <a:p>
            <a:pPr algn="l">
              <a:lnSpc>
                <a:spcPct val="90000"/>
              </a:lnSpc>
              <a:buFontTx/>
              <a:buNone/>
            </a:pPr>
            <a:r>
              <a:rPr lang="cs-CZ" altLang="cs-CZ" sz="1800" b="1" dirty="0" smtClean="0">
                <a:solidFill>
                  <a:schemeClr val="tx1"/>
                </a:solidFill>
                <a:effectLst>
                  <a:outerShdw blurRad="38100" dist="38100" dir="2700000" algn="tl">
                    <a:srgbClr val="000000">
                      <a:alpha val="43137"/>
                    </a:srgbClr>
                  </a:outerShdw>
                </a:effectLst>
                <a:latin typeface="Trebuchet MS" panose="020B0603020202020204" pitchFamily="34" charset="0"/>
              </a:rPr>
              <a:t>Sazba daně </a:t>
            </a:r>
            <a:r>
              <a:rPr lang="cs-CZ" altLang="cs-CZ" sz="1800" u="sng" dirty="0" smtClean="0">
                <a:solidFill>
                  <a:schemeClr val="tx1"/>
                </a:solidFill>
                <a:effectLst>
                  <a:outerShdw blurRad="38100" dist="38100" dir="2700000" algn="tl">
                    <a:srgbClr val="000000">
                      <a:alpha val="43137"/>
                    </a:srgbClr>
                  </a:outerShdw>
                </a:effectLst>
                <a:latin typeface="Trebuchet MS" panose="020B0603020202020204" pitchFamily="34" charset="0"/>
              </a:rPr>
              <a:t>0 %</a:t>
            </a:r>
            <a:r>
              <a:rPr lang="cs-CZ" altLang="cs-CZ" sz="1800" dirty="0" smtClean="0">
                <a:solidFill>
                  <a:schemeClr val="tx1"/>
                </a:solidFill>
                <a:latin typeface="Trebuchet MS" panose="020B0603020202020204" pitchFamily="34" charset="0"/>
              </a:rPr>
              <a:t> je stanovena pro fond penzijní společnosti nebo u instituce penzijního pojištění, s výjimkou penzijní společnosti nebo obdobné společnosti  obhospodařující fondy obdobné fondům penzijního pojištění.      </a:t>
            </a:r>
          </a:p>
          <a:p>
            <a:pPr algn="l">
              <a:lnSpc>
                <a:spcPct val="90000"/>
              </a:lnSpc>
              <a:buFontTx/>
              <a:buNone/>
            </a:pPr>
            <a:r>
              <a:rPr lang="cs-CZ" altLang="cs-CZ" sz="1800" b="1" dirty="0" smtClean="0">
                <a:solidFill>
                  <a:schemeClr val="tx1"/>
                </a:solidFill>
                <a:effectLst>
                  <a:outerShdw blurRad="38100" dist="38100" dir="2700000" algn="tl">
                    <a:srgbClr val="000000">
                      <a:alpha val="43137"/>
                    </a:srgbClr>
                  </a:outerShdw>
                </a:effectLst>
                <a:latin typeface="Trebuchet MS" panose="020B0603020202020204" pitchFamily="34" charset="0"/>
              </a:rPr>
              <a:t>Sazba daně </a:t>
            </a: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5 %</a:t>
            </a:r>
            <a:r>
              <a:rPr lang="cs-CZ" altLang="cs-CZ" sz="1800" dirty="0" smtClean="0">
                <a:solidFill>
                  <a:schemeClr val="tx1"/>
                </a:solidFill>
                <a:latin typeface="Trebuchet MS" panose="020B0603020202020204" pitchFamily="34" charset="0"/>
              </a:rPr>
              <a:t> se vztahuje na základní investiční fondy.</a:t>
            </a:r>
          </a:p>
          <a:p>
            <a:pPr algn="l">
              <a:lnSpc>
                <a:spcPct val="90000"/>
              </a:lnSpc>
              <a:buFontTx/>
              <a:buNone/>
            </a:pPr>
            <a:r>
              <a:rPr lang="cs-CZ" altLang="cs-CZ" sz="1800" b="1" dirty="0" smtClean="0">
                <a:solidFill>
                  <a:schemeClr val="tx1"/>
                </a:solidFill>
                <a:effectLst>
                  <a:outerShdw blurRad="38100" dist="38100" dir="2700000" algn="tl">
                    <a:srgbClr val="000000">
                      <a:alpha val="43137"/>
                    </a:srgbClr>
                  </a:outerShdw>
                </a:effectLst>
                <a:latin typeface="Trebuchet MS" panose="020B0603020202020204" pitchFamily="34" charset="0"/>
              </a:rPr>
              <a:t>Sazba daně </a:t>
            </a: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15 %</a:t>
            </a:r>
            <a:r>
              <a:rPr lang="cs-CZ" altLang="cs-CZ" sz="1800" dirty="0" smtClean="0">
                <a:solidFill>
                  <a:schemeClr val="tx1"/>
                </a:solidFill>
                <a:latin typeface="Trebuchet MS" panose="020B0603020202020204" pitchFamily="34" charset="0"/>
              </a:rPr>
              <a:t> se vztahuje na samostatný základ daně.</a:t>
            </a:r>
          </a:p>
          <a:p>
            <a:pPr algn="l">
              <a:lnSpc>
                <a:spcPct val="90000"/>
              </a:lnSpc>
              <a:buFontTx/>
              <a:buNone/>
            </a:pPr>
            <a:r>
              <a:rPr lang="cs-CZ" altLang="cs-CZ" sz="1800" b="1" dirty="0" smtClean="0">
                <a:solidFill>
                  <a:schemeClr val="tx1"/>
                </a:solidFill>
                <a:latin typeface="Trebuchet MS" panose="020B0603020202020204" pitchFamily="34" charset="0"/>
              </a:rPr>
              <a:t>	 </a:t>
            </a:r>
            <a:endParaRPr lang="cs-CZ" altLang="cs-CZ" sz="1800" dirty="0" smtClean="0">
              <a:solidFill>
                <a:schemeClr val="tx1"/>
              </a:solidFill>
              <a:latin typeface="Trebuchet MS" panose="020B0603020202020204" pitchFamily="34" charset="0"/>
            </a:endParaRPr>
          </a:p>
          <a:p>
            <a:pPr algn="l">
              <a:lnSpc>
                <a:spcPct val="90000"/>
              </a:lnSpc>
              <a:buFontTx/>
              <a:buNone/>
            </a:pPr>
            <a:r>
              <a:rPr lang="cs-CZ" altLang="cs-CZ" sz="1800" b="1" dirty="0" smtClean="0">
                <a:solidFill>
                  <a:schemeClr val="tx1"/>
                </a:solidFill>
                <a:latin typeface="Trebuchet MS" panose="020B0603020202020204" pitchFamily="34" charset="0"/>
              </a:rPr>
              <a:t>Zálohy na daň</a:t>
            </a:r>
            <a:r>
              <a:rPr lang="cs-CZ" altLang="cs-CZ" sz="1800" dirty="0" smtClean="0">
                <a:solidFill>
                  <a:schemeClr val="tx1"/>
                </a:solidFill>
                <a:latin typeface="Trebuchet MS" panose="020B0603020202020204" pitchFamily="34" charset="0"/>
              </a:rPr>
              <a:t> platí právnické osoby v průběhu zálohového období.</a:t>
            </a:r>
          </a:p>
          <a:p>
            <a:pPr algn="l">
              <a:lnSpc>
                <a:spcPct val="90000"/>
              </a:lnSpc>
              <a:buFontTx/>
              <a:buNone/>
            </a:pPr>
            <a:r>
              <a:rPr lang="cs-CZ" altLang="cs-CZ" sz="1800" b="1" dirty="0" smtClean="0">
                <a:solidFill>
                  <a:schemeClr val="tx1"/>
                </a:solidFill>
                <a:latin typeface="Trebuchet MS" panose="020B0603020202020204" pitchFamily="34" charset="0"/>
              </a:rPr>
              <a:t>	 </a:t>
            </a:r>
            <a:endParaRPr lang="cs-CZ" altLang="cs-CZ" sz="1800" dirty="0" smtClean="0">
              <a:solidFill>
                <a:schemeClr val="tx1"/>
              </a:solidFill>
              <a:latin typeface="Trebuchet MS" panose="020B0603020202020204" pitchFamily="34" charset="0"/>
            </a:endParaRPr>
          </a:p>
          <a:p>
            <a:pPr algn="l">
              <a:lnSpc>
                <a:spcPct val="90000"/>
              </a:lnSpc>
              <a:buFontTx/>
              <a:buNone/>
            </a:pPr>
            <a:r>
              <a:rPr lang="cs-CZ" altLang="cs-CZ" sz="1800" b="1" dirty="0" smtClean="0">
                <a:solidFill>
                  <a:schemeClr val="tx1"/>
                </a:solidFill>
                <a:latin typeface="Trebuchet MS" panose="020B0603020202020204" pitchFamily="34" charset="0"/>
              </a:rPr>
              <a:t>Zálohové období</a:t>
            </a:r>
            <a:r>
              <a:rPr lang="cs-CZ" altLang="cs-CZ" sz="1800" dirty="0" smtClean="0">
                <a:solidFill>
                  <a:schemeClr val="tx1"/>
                </a:solidFill>
                <a:latin typeface="Trebuchet MS" panose="020B0603020202020204" pitchFamily="34" charset="0"/>
              </a:rPr>
              <a:t> je období od 1. dne následujícího po uplynutí posledního dne lhůty pro podání daňového přiznání za minulé zdaňovací období do posledního dne lhůty pro podání daňového přiznání v následujícím zdaňovacím období (</a:t>
            </a:r>
            <a:r>
              <a:rPr lang="cs-CZ" altLang="cs-CZ" sz="1800" dirty="0" err="1" smtClean="0">
                <a:solidFill>
                  <a:schemeClr val="tx1"/>
                </a:solidFill>
                <a:latin typeface="Trebuchet MS" panose="020B0603020202020204" pitchFamily="34" charset="0"/>
              </a:rPr>
              <a:t>ZdO</a:t>
            </a:r>
            <a:r>
              <a:rPr lang="cs-CZ" altLang="cs-CZ" sz="1800" dirty="0" smtClean="0">
                <a:solidFill>
                  <a:schemeClr val="tx1"/>
                </a:solidFill>
                <a:latin typeface="Trebuchet MS" panose="020B0603020202020204" pitchFamily="34" charset="0"/>
              </a:rPr>
              <a:t>).</a:t>
            </a:r>
          </a:p>
          <a:p>
            <a:pPr algn="l">
              <a:lnSpc>
                <a:spcPct val="90000"/>
              </a:lnSpc>
              <a:buFontTx/>
              <a:buNone/>
            </a:pPr>
            <a:r>
              <a:rPr lang="cs-CZ" altLang="cs-CZ" sz="1800" dirty="0" smtClean="0">
                <a:solidFill>
                  <a:schemeClr val="tx1"/>
                </a:solidFill>
                <a:latin typeface="Trebuchet MS" panose="020B0603020202020204" pitchFamily="34" charset="0"/>
              </a:rPr>
              <a:t>	 </a:t>
            </a:r>
          </a:p>
          <a:p>
            <a:pPr algn="l">
              <a:lnSpc>
                <a:spcPct val="90000"/>
              </a:lnSpc>
              <a:buFontTx/>
              <a:buNone/>
            </a:pPr>
            <a:r>
              <a:rPr lang="cs-CZ" altLang="cs-CZ" sz="1800" dirty="0" smtClean="0">
                <a:solidFill>
                  <a:schemeClr val="tx1"/>
                </a:solidFill>
                <a:latin typeface="Trebuchet MS" panose="020B0603020202020204" pitchFamily="34" charset="0"/>
              </a:rPr>
              <a:t>	</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4849976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Sazby daně, zálohy na daň a přiznání k dani</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Rectangle 3"/>
          <p:cNvSpPr txBox="1">
            <a:spLocks noChangeArrowheads="1"/>
          </p:cNvSpPr>
          <p:nvPr/>
        </p:nvSpPr>
        <p:spPr>
          <a:xfrm>
            <a:off x="405745" y="1938523"/>
            <a:ext cx="8342719" cy="51435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buFontTx/>
              <a:buNone/>
            </a:pPr>
            <a:r>
              <a:rPr lang="cs-CZ" altLang="cs-CZ" sz="1800" dirty="0" smtClean="0">
                <a:solidFill>
                  <a:schemeClr val="tx1"/>
                </a:solidFill>
                <a:latin typeface="Trebuchet MS" panose="020B0603020202020204" pitchFamily="34" charset="0"/>
              </a:rPr>
              <a:t>Při stanovení výše a periodicity záloh se vychází z tzv</a:t>
            </a:r>
            <a:r>
              <a:rPr lang="cs-CZ" altLang="cs-CZ" sz="1800" b="1" dirty="0" smtClean="0">
                <a:solidFill>
                  <a:schemeClr val="tx1"/>
                </a:solidFill>
                <a:latin typeface="Trebuchet MS" panose="020B0603020202020204" pitchFamily="34" charset="0"/>
              </a:rPr>
              <a:t>. poslední známé daňové povinnosti (PZDP)</a:t>
            </a:r>
            <a:r>
              <a:rPr lang="cs-CZ" altLang="cs-CZ" sz="1800" dirty="0" smtClean="0">
                <a:solidFill>
                  <a:schemeClr val="tx1"/>
                </a:solidFill>
                <a:latin typeface="Trebuchet MS" panose="020B0603020202020204" pitchFamily="34" charset="0"/>
              </a:rPr>
              <a:t>. Jde o částku, kterou si poplatník sám vypočetl a uvedl v daňovém přiznání (pro upřesnění jde o daň po slevě a zápočtu – viz příslušné schéma).</a:t>
            </a:r>
          </a:p>
          <a:p>
            <a:pPr algn="l">
              <a:buFontTx/>
              <a:buNone/>
            </a:pPr>
            <a:r>
              <a:rPr lang="cs-CZ" altLang="cs-CZ" sz="1800" dirty="0" smtClean="0">
                <a:solidFill>
                  <a:schemeClr val="tx1"/>
                </a:solidFill>
                <a:latin typeface="Trebuchet MS" panose="020B0603020202020204" pitchFamily="34" charset="0"/>
              </a:rPr>
              <a:t> </a:t>
            </a:r>
          </a:p>
          <a:p>
            <a:pPr algn="l">
              <a:buFontTx/>
              <a:buNone/>
            </a:pPr>
            <a:r>
              <a:rPr lang="cs-CZ" altLang="cs-CZ" sz="1800" b="1" dirty="0" smtClean="0">
                <a:solidFill>
                  <a:schemeClr val="tx1"/>
                </a:solidFill>
                <a:latin typeface="Trebuchet MS" panose="020B0603020202020204" pitchFamily="34" charset="0"/>
              </a:rPr>
              <a:t>Zálohy na daň neplatí obce, kraje</a:t>
            </a:r>
            <a:r>
              <a:rPr lang="cs-CZ" altLang="cs-CZ" sz="1800" dirty="0" smtClean="0">
                <a:solidFill>
                  <a:schemeClr val="tx1"/>
                </a:solidFill>
                <a:latin typeface="Trebuchet MS" panose="020B0603020202020204" pitchFamily="34" charset="0"/>
              </a:rPr>
              <a:t>, zůstavitel ode dne jeho smrti a </a:t>
            </a:r>
            <a:r>
              <a:rPr lang="cs-CZ" altLang="cs-CZ" sz="1800" b="1" dirty="0" smtClean="0">
                <a:solidFill>
                  <a:schemeClr val="tx1"/>
                </a:solidFill>
                <a:latin typeface="Trebuchet MS" panose="020B0603020202020204" pitchFamily="34" charset="0"/>
              </a:rPr>
              <a:t>dále poplatníci, jejichž poslední známá daňová povinnost nepřesáhla 30 000 Kč ročně.</a:t>
            </a:r>
            <a:r>
              <a:rPr lang="cs-CZ" altLang="cs-CZ" sz="1800" dirty="0" smtClean="0">
                <a:solidFill>
                  <a:schemeClr val="tx1"/>
                </a:solidFill>
                <a:latin typeface="Trebuchet MS" panose="020B0603020202020204" pitchFamily="34" charset="0"/>
              </a:rPr>
              <a:t> Právnické osoby, u nichž poslední známá daňová povinnost (PZDP) přesáhla 30 000 Kč ročně, platí zálohy na daň takto:</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l="32143" t="50714" r="30803" b="33571"/>
          <a:stretch>
            <a:fillRect/>
          </a:stretch>
        </p:blipFill>
        <p:spPr bwMode="auto">
          <a:xfrm>
            <a:off x="1425439" y="4797152"/>
            <a:ext cx="5929312"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12074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Sazby daně, zálohy na daň a přiznání k dani</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Rectangle 3"/>
          <p:cNvSpPr txBox="1">
            <a:spLocks noChangeArrowheads="1"/>
          </p:cNvSpPr>
          <p:nvPr/>
        </p:nvSpPr>
        <p:spPr>
          <a:xfrm>
            <a:off x="395536" y="1916752"/>
            <a:ext cx="8352928" cy="51435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buFontTx/>
              <a:buNone/>
            </a:pPr>
            <a:r>
              <a:rPr lang="cs-CZ" altLang="cs-CZ" sz="1800" b="1" dirty="0" smtClean="0">
                <a:solidFill>
                  <a:schemeClr val="tx1"/>
                </a:solidFill>
                <a:latin typeface="Trebuchet MS" panose="020B0603020202020204" pitchFamily="34" charset="0"/>
              </a:rPr>
              <a:t>Výše zálohy na daň</a:t>
            </a:r>
            <a:r>
              <a:rPr lang="cs-CZ" altLang="cs-CZ" sz="1800" dirty="0" smtClean="0">
                <a:solidFill>
                  <a:schemeClr val="tx1"/>
                </a:solidFill>
                <a:latin typeface="Trebuchet MS" panose="020B0603020202020204" pitchFamily="34" charset="0"/>
              </a:rPr>
              <a:t> se stanovuje následujícím způsobem:</a:t>
            </a:r>
          </a:p>
          <a:p>
            <a:pPr marL="358775" lvl="1" indent="-271463" algn="l">
              <a:buFont typeface="Wingdings" panose="05000000000000000000" pitchFamily="2" charset="2"/>
              <a:buChar char="§"/>
            </a:pPr>
            <a:r>
              <a:rPr lang="cs-CZ" altLang="cs-CZ" sz="1800" b="1" dirty="0" smtClean="0">
                <a:solidFill>
                  <a:schemeClr val="tx1"/>
                </a:solidFill>
                <a:latin typeface="Trebuchet MS" panose="020B0603020202020204" pitchFamily="34" charset="0"/>
              </a:rPr>
              <a:t>při šestiměsíční periodicitě</a:t>
            </a:r>
            <a:r>
              <a:rPr lang="cs-CZ" altLang="cs-CZ" sz="1800" dirty="0" smtClean="0">
                <a:solidFill>
                  <a:schemeClr val="tx1"/>
                </a:solidFill>
                <a:latin typeface="Trebuchet MS" panose="020B0603020202020204" pitchFamily="34" charset="0"/>
              </a:rPr>
              <a:t> ve výši </a:t>
            </a:r>
            <a:r>
              <a:rPr lang="cs-CZ" altLang="cs-CZ" sz="1800" b="1" dirty="0" smtClean="0">
                <a:solidFill>
                  <a:schemeClr val="tx1"/>
                </a:solidFill>
                <a:latin typeface="Trebuchet MS" panose="020B0603020202020204" pitchFamily="34" charset="0"/>
              </a:rPr>
              <a:t>40 %</a:t>
            </a:r>
            <a:r>
              <a:rPr lang="cs-CZ" altLang="cs-CZ" sz="1800" dirty="0" smtClean="0">
                <a:solidFill>
                  <a:schemeClr val="tx1"/>
                </a:solidFill>
                <a:latin typeface="Trebuchet MS" panose="020B0603020202020204" pitchFamily="34" charset="0"/>
              </a:rPr>
              <a:t> PZDP;</a:t>
            </a:r>
          </a:p>
          <a:p>
            <a:pPr marL="358775" lvl="1" indent="-271463" algn="l">
              <a:buFont typeface="Wingdings" panose="05000000000000000000" pitchFamily="2" charset="2"/>
              <a:buChar char="§"/>
            </a:pPr>
            <a:r>
              <a:rPr lang="cs-CZ" altLang="cs-CZ" sz="1800" dirty="0" smtClean="0">
                <a:solidFill>
                  <a:schemeClr val="tx1"/>
                </a:solidFill>
                <a:latin typeface="Trebuchet MS" panose="020B0603020202020204" pitchFamily="34" charset="0"/>
              </a:rPr>
              <a:t>při </a:t>
            </a:r>
            <a:r>
              <a:rPr lang="cs-CZ" altLang="cs-CZ" sz="1800" b="1" dirty="0" smtClean="0">
                <a:solidFill>
                  <a:schemeClr val="tx1"/>
                </a:solidFill>
                <a:latin typeface="Trebuchet MS" panose="020B0603020202020204" pitchFamily="34" charset="0"/>
              </a:rPr>
              <a:t>tříměsíční periodicitě</a:t>
            </a:r>
            <a:r>
              <a:rPr lang="cs-CZ" altLang="cs-CZ" sz="1800" dirty="0" smtClean="0">
                <a:solidFill>
                  <a:schemeClr val="tx1"/>
                </a:solidFill>
                <a:latin typeface="Trebuchet MS" panose="020B0603020202020204" pitchFamily="34" charset="0"/>
              </a:rPr>
              <a:t> ve výši </a:t>
            </a:r>
            <a:r>
              <a:rPr lang="cs-CZ" altLang="cs-CZ" sz="1800" b="1" dirty="0" smtClean="0">
                <a:solidFill>
                  <a:schemeClr val="tx1"/>
                </a:solidFill>
                <a:latin typeface="Trebuchet MS" panose="020B0603020202020204" pitchFamily="34" charset="0"/>
              </a:rPr>
              <a:t>25 %</a:t>
            </a:r>
            <a:r>
              <a:rPr lang="cs-CZ" altLang="cs-CZ" sz="1800" dirty="0" smtClean="0">
                <a:solidFill>
                  <a:schemeClr val="tx1"/>
                </a:solidFill>
                <a:latin typeface="Trebuchet MS" panose="020B0603020202020204" pitchFamily="34" charset="0"/>
              </a:rPr>
              <a:t> PZDP.</a:t>
            </a:r>
          </a:p>
          <a:p>
            <a:pPr algn="l">
              <a:buFontTx/>
              <a:buNone/>
            </a:pPr>
            <a:endParaRPr lang="cs-CZ" altLang="cs-CZ" sz="1800" b="1" dirty="0" smtClean="0">
              <a:solidFill>
                <a:schemeClr val="tx1"/>
              </a:solidFill>
              <a:latin typeface="Trebuchet MS" panose="020B0603020202020204" pitchFamily="34" charset="0"/>
            </a:endParaRPr>
          </a:p>
          <a:p>
            <a:pPr algn="l">
              <a:buFontTx/>
              <a:buNone/>
            </a:pPr>
            <a:r>
              <a:rPr lang="cs-CZ" altLang="cs-CZ" sz="1800" b="1" dirty="0" smtClean="0">
                <a:solidFill>
                  <a:schemeClr val="tx1"/>
                </a:solidFill>
                <a:latin typeface="Trebuchet MS" panose="020B0603020202020204" pitchFamily="34" charset="0"/>
              </a:rPr>
              <a:t>Záloha na daň se po výpočtu zaokrouhluje na celé 100 Kč nahoru</a:t>
            </a:r>
            <a:r>
              <a:rPr lang="cs-CZ" altLang="cs-CZ" sz="1800" dirty="0" smtClean="0">
                <a:solidFill>
                  <a:schemeClr val="tx1"/>
                </a:solidFill>
                <a:latin typeface="Trebuchet MS" panose="020B0603020202020204" pitchFamily="34" charset="0"/>
              </a:rPr>
              <a:t>. </a:t>
            </a:r>
          </a:p>
          <a:p>
            <a:pPr algn="l">
              <a:buFontTx/>
              <a:buNone/>
            </a:pPr>
            <a:r>
              <a:rPr lang="cs-CZ" altLang="cs-CZ" sz="1800" dirty="0" smtClean="0">
                <a:solidFill>
                  <a:schemeClr val="tx1"/>
                </a:solidFill>
                <a:latin typeface="Trebuchet MS" panose="020B0603020202020204" pitchFamily="34" charset="0"/>
              </a:rPr>
              <a:t> </a:t>
            </a:r>
          </a:p>
          <a:p>
            <a:pPr algn="l">
              <a:buFontTx/>
              <a:buNone/>
            </a:pPr>
            <a:r>
              <a:rPr lang="cs-CZ" altLang="cs-CZ" sz="1800" b="1" dirty="0" smtClean="0">
                <a:solidFill>
                  <a:schemeClr val="tx1"/>
                </a:solidFill>
                <a:latin typeface="Trebuchet MS" panose="020B0603020202020204" pitchFamily="34" charset="0"/>
              </a:rPr>
              <a:t>Daňová povinnost týkající se jen části</a:t>
            </a:r>
            <a:r>
              <a:rPr lang="cs-CZ" altLang="cs-CZ" sz="1800" dirty="0" smtClean="0">
                <a:solidFill>
                  <a:schemeClr val="tx1"/>
                </a:solidFill>
                <a:latin typeface="Trebuchet MS" panose="020B0603020202020204" pitchFamily="34" charset="0"/>
              </a:rPr>
              <a:t> zdaňovacího období nebo zdaňovacího období kratšího či delšího než 12 měsíců, se metodicky upravuje na výši odpovídající celému zdaňovacímu období, tj. zdaňovacímu období v délce 12 měsíců. </a:t>
            </a:r>
          </a:p>
          <a:p>
            <a:pPr algn="l">
              <a:buFontTx/>
              <a:buNone/>
            </a:pPr>
            <a:r>
              <a:rPr lang="cs-CZ" altLang="cs-CZ" sz="1800" dirty="0" smtClean="0">
                <a:solidFill>
                  <a:schemeClr val="tx1"/>
                </a:solidFill>
                <a:latin typeface="Trebuchet MS" panose="020B0603020202020204" pitchFamily="34" charset="0"/>
              </a:rPr>
              <a:t>	 </a:t>
            </a:r>
          </a:p>
          <a:p>
            <a:pPr algn="l">
              <a:buFontTx/>
              <a:buNone/>
            </a:pPr>
            <a:r>
              <a:rPr lang="cs-CZ" altLang="cs-CZ" sz="1800" b="1" dirty="0" smtClean="0">
                <a:solidFill>
                  <a:schemeClr val="tx1"/>
                </a:solidFill>
                <a:latin typeface="Trebuchet MS" panose="020B0603020202020204" pitchFamily="34" charset="0"/>
              </a:rPr>
              <a:t>Daňové přiznání podává</a:t>
            </a:r>
            <a:r>
              <a:rPr lang="cs-CZ" altLang="cs-CZ" sz="1800" dirty="0" smtClean="0">
                <a:solidFill>
                  <a:schemeClr val="tx1"/>
                </a:solidFill>
                <a:latin typeface="Trebuchet MS" panose="020B0603020202020204" pitchFamily="34" charset="0"/>
              </a:rPr>
              <a:t> podnikající právnická osoba i v případě, že byl vykázán základ daně nula nebo byla vykázána daňová ztráta.</a:t>
            </a:r>
          </a:p>
          <a:p>
            <a:pPr algn="l">
              <a:buFontTx/>
              <a:buNone/>
            </a:pPr>
            <a:r>
              <a:rPr lang="cs-CZ" altLang="cs-CZ" sz="1800" dirty="0" smtClean="0">
                <a:solidFill>
                  <a:schemeClr val="tx1"/>
                </a:solidFill>
                <a:latin typeface="Trebuchet MS" panose="020B0603020202020204" pitchFamily="34" charset="0"/>
              </a:rPr>
              <a:t>	 </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120741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Příklad - zálohy</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Zástupný symbol pro obsah 6"/>
          <p:cNvSpPr txBox="1">
            <a:spLocks/>
          </p:cNvSpPr>
          <p:nvPr/>
        </p:nvSpPr>
        <p:spPr>
          <a:xfrm>
            <a:off x="395536" y="1941019"/>
            <a:ext cx="8352928" cy="4995862"/>
          </a:xfrm>
          <a:prstGeom prst="rect">
            <a:avLst/>
          </a:prstGeom>
        </p:spPr>
        <p:style>
          <a:lnRef idx="0">
            <a:scrgbClr r="0" g="0" b="0"/>
          </a:lnRef>
          <a:fillRef idx="1001">
            <a:schemeClr val="lt1"/>
          </a:fillRef>
          <a:effectRef idx="0">
            <a:scrgbClr r="0" g="0" b="0"/>
          </a:effectRef>
          <a:fontRef idx="major"/>
        </p:style>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j-lt"/>
                <a:ea typeface="+mj-ea"/>
                <a:cs typeface="+mj-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j-lt"/>
                <a:ea typeface="+mj-ea"/>
                <a:cs typeface="+mj-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j-ea"/>
                <a:cs typeface="+mj-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j-lt"/>
                <a:ea typeface="+mj-ea"/>
                <a:cs typeface="+mj-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j-lt"/>
                <a:ea typeface="+mj-ea"/>
                <a:cs typeface="+mj-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j-lt"/>
                <a:ea typeface="+mj-ea"/>
                <a:cs typeface="+mj-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j-lt"/>
                <a:ea typeface="+mj-ea"/>
                <a:cs typeface="+mj-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j-lt"/>
                <a:ea typeface="+mj-ea"/>
                <a:cs typeface="+mj-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j-lt"/>
                <a:ea typeface="+mj-ea"/>
                <a:cs typeface="+mj-cs"/>
              </a:defRPr>
            </a:lvl9pPr>
          </a:lstStyle>
          <a:p>
            <a:pPr algn="l">
              <a:spcBef>
                <a:spcPts val="600"/>
              </a:spcBef>
              <a:buFontTx/>
              <a:buNone/>
            </a:pPr>
            <a:r>
              <a:rPr lang="cs-CZ" altLang="cs-CZ" sz="2000" dirty="0" smtClean="0">
                <a:solidFill>
                  <a:schemeClr val="tx1"/>
                </a:solidFill>
                <a:latin typeface="Trebuchet MS" panose="020B0603020202020204" pitchFamily="34" charset="0"/>
                <a:ea typeface="Candara" pitchFamily="34" charset="0"/>
                <a:cs typeface="Candara" pitchFamily="34" charset="0"/>
              </a:rPr>
              <a:t>Společnost s ručením omezeným mění účetní období z kalendářního roku na hospodářský, kterým bude období od dubna 2016 do března 2017. Podává proto daňové přiznání k dani z příjmů právnických osob za přechodné období od 1.1.2015 do 31.3.2016, ve kterém vykazuje daňovou povinnost ve výši 420.000 Kč. </a:t>
            </a:r>
          </a:p>
          <a:p>
            <a:pPr algn="l">
              <a:spcBef>
                <a:spcPts val="600"/>
              </a:spcBef>
              <a:buFontTx/>
              <a:buNone/>
            </a:pPr>
            <a:r>
              <a:rPr lang="cs-CZ" altLang="cs-CZ" sz="2000" dirty="0" smtClean="0">
                <a:solidFill>
                  <a:schemeClr val="tx1"/>
                </a:solidFill>
                <a:latin typeface="Trebuchet MS" panose="020B0603020202020204" pitchFamily="34" charset="0"/>
                <a:ea typeface="Candara" pitchFamily="34" charset="0"/>
                <a:cs typeface="Candara" pitchFamily="34" charset="0"/>
              </a:rPr>
              <a:t>Určete poslední známou daňovou povinnost pro placení záloh u této společnosti. Stanovte výši a periodicitu záloh pro následující zálohové období.</a:t>
            </a:r>
          </a:p>
          <a:p>
            <a:pPr algn="l">
              <a:spcBef>
                <a:spcPts val="600"/>
              </a:spcBef>
              <a:buFontTx/>
              <a:buNone/>
            </a:pPr>
            <a:r>
              <a:rPr lang="cs-CZ" altLang="cs-CZ" sz="2000" i="1" dirty="0" smtClean="0">
                <a:solidFill>
                  <a:schemeClr val="tx1"/>
                </a:solidFill>
                <a:latin typeface="Trebuchet MS" panose="020B0603020202020204" pitchFamily="34" charset="0"/>
                <a:ea typeface="Candara" pitchFamily="34" charset="0"/>
                <a:cs typeface="Candara" pitchFamily="34" charset="0"/>
              </a:rPr>
              <a:t>Výpočet poslední známé daňové povinnosti pro placení záloh</a:t>
            </a:r>
            <a:endParaRPr lang="cs-CZ" altLang="cs-CZ" sz="2000" dirty="0" smtClean="0">
              <a:solidFill>
                <a:schemeClr val="tx1"/>
              </a:solidFill>
              <a:latin typeface="Trebuchet MS" panose="020B0603020202020204" pitchFamily="34" charset="0"/>
              <a:ea typeface="Candara" pitchFamily="34" charset="0"/>
              <a:cs typeface="Candara" pitchFamily="34" charset="0"/>
            </a:endParaRPr>
          </a:p>
          <a:p>
            <a:pPr algn="l">
              <a:spcBef>
                <a:spcPts val="600"/>
              </a:spcBef>
              <a:buFontTx/>
              <a:buNone/>
            </a:pPr>
            <a:r>
              <a:rPr lang="cs-CZ" altLang="cs-CZ" sz="2000" i="1" dirty="0" smtClean="0">
                <a:solidFill>
                  <a:schemeClr val="tx1"/>
                </a:solidFill>
                <a:latin typeface="Trebuchet MS" panose="020B0603020202020204" pitchFamily="34" charset="0"/>
                <a:ea typeface="Candara" pitchFamily="34" charset="0"/>
                <a:cs typeface="Candara" pitchFamily="34" charset="0"/>
              </a:rPr>
              <a:t>420.000 / 15 * 12 = 336.000 Kč</a:t>
            </a:r>
            <a:endParaRPr lang="cs-CZ" altLang="cs-CZ" sz="2000" dirty="0" smtClean="0">
              <a:solidFill>
                <a:schemeClr val="tx1"/>
              </a:solidFill>
              <a:latin typeface="Trebuchet MS" panose="020B0603020202020204" pitchFamily="34" charset="0"/>
              <a:ea typeface="Candara" pitchFamily="34" charset="0"/>
              <a:cs typeface="Candara" pitchFamily="34" charset="0"/>
            </a:endParaRPr>
          </a:p>
          <a:p>
            <a:pPr algn="l">
              <a:spcBef>
                <a:spcPts val="600"/>
              </a:spcBef>
              <a:buFontTx/>
              <a:buNone/>
            </a:pPr>
            <a:r>
              <a:rPr lang="cs-CZ" altLang="cs-CZ" sz="2000" i="1" dirty="0" smtClean="0">
                <a:solidFill>
                  <a:schemeClr val="tx1"/>
                </a:solidFill>
                <a:latin typeface="Trebuchet MS" panose="020B0603020202020204" pitchFamily="34" charset="0"/>
                <a:ea typeface="Candara" pitchFamily="34" charset="0"/>
                <a:cs typeface="Candara" pitchFamily="34" charset="0"/>
              </a:rPr>
              <a:t>Výpočet výše zálohy pro následující období</a:t>
            </a:r>
            <a:endParaRPr lang="cs-CZ" altLang="cs-CZ" sz="2000" dirty="0" smtClean="0">
              <a:solidFill>
                <a:schemeClr val="tx1"/>
              </a:solidFill>
              <a:latin typeface="Trebuchet MS" panose="020B0603020202020204" pitchFamily="34" charset="0"/>
              <a:ea typeface="Candara" pitchFamily="34" charset="0"/>
              <a:cs typeface="Candara" pitchFamily="34" charset="0"/>
            </a:endParaRPr>
          </a:p>
          <a:p>
            <a:pPr algn="l">
              <a:spcBef>
                <a:spcPts val="600"/>
              </a:spcBef>
              <a:buFontTx/>
              <a:buNone/>
            </a:pPr>
            <a:r>
              <a:rPr lang="cs-CZ" altLang="cs-CZ" sz="2000" i="1" dirty="0" smtClean="0">
                <a:solidFill>
                  <a:schemeClr val="tx1"/>
                </a:solidFill>
                <a:latin typeface="Trebuchet MS" panose="020B0603020202020204" pitchFamily="34" charset="0"/>
                <a:ea typeface="Candara" pitchFamily="34" charset="0"/>
                <a:cs typeface="Candara" pitchFamily="34" charset="0"/>
              </a:rPr>
              <a:t>336.000 / 4 = 84.000 Kč – čtvrtletní periodicita</a:t>
            </a:r>
            <a:endParaRPr lang="cs-CZ" altLang="cs-CZ" sz="2000" dirty="0" smtClean="0">
              <a:solidFill>
                <a:schemeClr val="tx1"/>
              </a:solidFill>
              <a:latin typeface="Trebuchet MS" panose="020B0603020202020204" pitchFamily="34" charset="0"/>
              <a:ea typeface="Candara" pitchFamily="34" charset="0"/>
              <a:cs typeface="Candara" pitchFamily="34" charset="0"/>
            </a:endParaRPr>
          </a:p>
          <a:p>
            <a:pPr algn="l">
              <a:buFontTx/>
              <a:buNone/>
            </a:pPr>
            <a:endParaRPr lang="cs-CZ" altLang="cs-CZ" sz="2000" dirty="0" smtClean="0">
              <a:solidFill>
                <a:schemeClr val="tx1"/>
              </a:solidFill>
              <a:latin typeface="Trebuchet MS" panose="020B0603020202020204" pitchFamily="34" charset="0"/>
              <a:ea typeface="Candara" pitchFamily="34" charset="0"/>
              <a:cs typeface="Candara" pitchFamily="34"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4849976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Sazby daně, zálohy na daň a přiznání k dani</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Rectangle 3"/>
          <p:cNvSpPr txBox="1">
            <a:spLocks noChangeArrowheads="1"/>
          </p:cNvSpPr>
          <p:nvPr/>
        </p:nvSpPr>
        <p:spPr>
          <a:xfrm>
            <a:off x="395536" y="1903918"/>
            <a:ext cx="8352928" cy="495408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buFontTx/>
              <a:buNone/>
            </a:pPr>
            <a:r>
              <a:rPr lang="cs-CZ" altLang="cs-CZ" sz="1800" b="1" dirty="0" smtClean="0">
                <a:solidFill>
                  <a:schemeClr val="tx1"/>
                </a:solidFill>
                <a:latin typeface="Trebuchet MS" panose="020B0603020202020204" pitchFamily="34" charset="0"/>
              </a:rPr>
              <a:t>Podat daňové přiznání nemají tito poplatníci</a:t>
            </a:r>
            <a:r>
              <a:rPr lang="cs-CZ" altLang="cs-CZ" sz="1800" dirty="0" smtClean="0">
                <a:solidFill>
                  <a:schemeClr val="tx1"/>
                </a:solidFill>
                <a:latin typeface="Trebuchet MS" panose="020B0603020202020204" pitchFamily="34" charset="0"/>
              </a:rPr>
              <a:t>:</a:t>
            </a:r>
          </a:p>
          <a:p>
            <a:pPr marL="271463" lvl="1" indent="-184150" algn="l">
              <a:buFont typeface="Wingdings" panose="05000000000000000000" pitchFamily="2" charset="2"/>
              <a:buChar char="§"/>
            </a:pPr>
            <a:r>
              <a:rPr lang="cs-CZ" altLang="cs-CZ" sz="1800" b="1" dirty="0" smtClean="0">
                <a:solidFill>
                  <a:schemeClr val="tx1"/>
                </a:solidFill>
                <a:latin typeface="Trebuchet MS" panose="020B0603020202020204" pitchFamily="34" charset="0"/>
              </a:rPr>
              <a:t>veřejně prospěšní poplatníci</a:t>
            </a:r>
            <a:r>
              <a:rPr lang="cs-CZ" altLang="cs-CZ" sz="1800" dirty="0" smtClean="0">
                <a:solidFill>
                  <a:schemeClr val="tx1"/>
                </a:solidFill>
                <a:latin typeface="Trebuchet MS" panose="020B0603020202020204" pitchFamily="34" charset="0"/>
              </a:rPr>
              <a:t>, pokud nemají příjmy, které jsou předmětem daně, nebo mají pouze příjmy od daně osvobozené a příjmy, z nichž je vybírána daň srážkou daně nebo nemají povinnost uplatnit postup podle § 23 odst. 3  písm. a) bod 9;</a:t>
            </a:r>
          </a:p>
          <a:p>
            <a:pPr marL="271463" lvl="1" indent="-184150" algn="l">
              <a:buFont typeface="Wingdings" panose="05000000000000000000" pitchFamily="2" charset="2"/>
              <a:buChar char="§"/>
            </a:pPr>
            <a:r>
              <a:rPr lang="cs-CZ" altLang="cs-CZ" sz="1800" b="1" dirty="0" smtClean="0">
                <a:solidFill>
                  <a:schemeClr val="tx1"/>
                </a:solidFill>
                <a:latin typeface="Trebuchet MS" panose="020B0603020202020204" pitchFamily="34" charset="0"/>
              </a:rPr>
              <a:t>veřejná obchodní společnost</a:t>
            </a:r>
            <a:r>
              <a:rPr lang="cs-CZ" altLang="cs-CZ" sz="1800" dirty="0" smtClean="0">
                <a:solidFill>
                  <a:schemeClr val="tx1"/>
                </a:solidFill>
                <a:latin typeface="Trebuchet MS" panose="020B0603020202020204" pitchFamily="34" charset="0"/>
              </a:rPr>
              <a:t>;</a:t>
            </a:r>
          </a:p>
          <a:p>
            <a:pPr marL="271463" lvl="1" indent="-184150" algn="l">
              <a:buFont typeface="Wingdings" panose="05000000000000000000" pitchFamily="2" charset="2"/>
              <a:buChar char="§"/>
            </a:pPr>
            <a:r>
              <a:rPr lang="cs-CZ" altLang="cs-CZ" sz="1800" b="1" dirty="0" smtClean="0">
                <a:solidFill>
                  <a:schemeClr val="tx1"/>
                </a:solidFill>
                <a:latin typeface="Trebuchet MS" panose="020B0603020202020204" pitchFamily="34" charset="0"/>
              </a:rPr>
              <a:t>zanikající obchodní společnost</a:t>
            </a:r>
            <a:r>
              <a:rPr lang="cs-CZ" altLang="cs-CZ" sz="1800" dirty="0" smtClean="0">
                <a:solidFill>
                  <a:schemeClr val="tx1"/>
                </a:solidFill>
                <a:latin typeface="Trebuchet MS" panose="020B0603020202020204" pitchFamily="34" charset="0"/>
              </a:rPr>
              <a:t> nebo družstvo za období od rozhodného dne přeměny do dne zápisu přeměny do obchodního rejstříku.  </a:t>
            </a:r>
          </a:p>
          <a:p>
            <a:pPr algn="l">
              <a:buFontTx/>
              <a:buNone/>
            </a:pPr>
            <a:r>
              <a:rPr lang="cs-CZ" altLang="cs-CZ" sz="1800" dirty="0" smtClean="0">
                <a:solidFill>
                  <a:schemeClr val="tx1"/>
                </a:solidFill>
                <a:latin typeface="Trebuchet MS" panose="020B0603020202020204" pitchFamily="34" charset="0"/>
              </a:rPr>
              <a:t> </a:t>
            </a:r>
          </a:p>
          <a:p>
            <a:pPr algn="l">
              <a:buFontTx/>
              <a:buNone/>
            </a:pPr>
            <a:r>
              <a:rPr lang="cs-CZ" altLang="cs-CZ" sz="1800" b="1" dirty="0" smtClean="0">
                <a:solidFill>
                  <a:schemeClr val="tx1"/>
                </a:solidFill>
                <a:latin typeface="Trebuchet MS" panose="020B0603020202020204" pitchFamily="34" charset="0"/>
              </a:rPr>
              <a:t>Termín pro podání přiznání k dani</a:t>
            </a:r>
            <a:r>
              <a:rPr lang="cs-CZ" altLang="cs-CZ" sz="1800" dirty="0" smtClean="0">
                <a:solidFill>
                  <a:schemeClr val="tx1"/>
                </a:solidFill>
                <a:latin typeface="Trebuchet MS" panose="020B0603020202020204" pitchFamily="34" charset="0"/>
              </a:rPr>
              <a:t> je stanoven </a:t>
            </a:r>
            <a:r>
              <a:rPr lang="cs-CZ" altLang="cs-CZ" sz="1800" b="1" dirty="0" smtClean="0">
                <a:solidFill>
                  <a:schemeClr val="tx1"/>
                </a:solidFill>
                <a:latin typeface="Trebuchet MS" panose="020B0603020202020204" pitchFamily="34" charset="0"/>
              </a:rPr>
              <a:t>nejpozději do 3 měsíců</a:t>
            </a:r>
            <a:r>
              <a:rPr lang="cs-CZ" altLang="cs-CZ" sz="1800" dirty="0" smtClean="0">
                <a:solidFill>
                  <a:schemeClr val="tx1"/>
                </a:solidFill>
                <a:latin typeface="Trebuchet MS" panose="020B0603020202020204" pitchFamily="34" charset="0"/>
              </a:rPr>
              <a:t> po uplynutí zdaňovacího období </a:t>
            </a:r>
            <a:br>
              <a:rPr lang="cs-CZ" altLang="cs-CZ" sz="1800" dirty="0" smtClean="0">
                <a:solidFill>
                  <a:schemeClr val="tx1"/>
                </a:solidFill>
                <a:latin typeface="Trebuchet MS" panose="020B0603020202020204" pitchFamily="34" charset="0"/>
              </a:rPr>
            </a:br>
            <a:r>
              <a:rPr lang="cs-CZ" altLang="cs-CZ" sz="1800" dirty="0" smtClean="0">
                <a:solidFill>
                  <a:schemeClr val="tx1"/>
                </a:solidFill>
                <a:latin typeface="Trebuchet MS" panose="020B0603020202020204" pitchFamily="34" charset="0"/>
              </a:rPr>
              <a:t>(např. zdaňovací období je vymezeno 1.1. až 31.12., pak termín pro podání přiznání k dani je stanoven do 1.4. následujícího </a:t>
            </a:r>
            <a:r>
              <a:rPr lang="cs-CZ" altLang="cs-CZ" sz="1800" dirty="0" err="1" smtClean="0">
                <a:solidFill>
                  <a:schemeClr val="tx1"/>
                </a:solidFill>
                <a:latin typeface="Trebuchet MS" panose="020B0603020202020204" pitchFamily="34" charset="0"/>
              </a:rPr>
              <a:t>ZdO</a:t>
            </a:r>
            <a:r>
              <a:rPr lang="cs-CZ" altLang="cs-CZ" sz="1800" dirty="0" smtClean="0">
                <a:solidFill>
                  <a:schemeClr val="tx1"/>
                </a:solidFill>
                <a:latin typeface="Trebuchet MS" panose="020B0603020202020204" pitchFamily="34" charset="0"/>
              </a:rPr>
              <a:t>). </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120741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Sazby daně, zálohy na daň a přiznání k dani</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Rectangle 3"/>
          <p:cNvSpPr txBox="1">
            <a:spLocks noChangeArrowheads="1"/>
          </p:cNvSpPr>
          <p:nvPr/>
        </p:nvSpPr>
        <p:spPr>
          <a:xfrm>
            <a:off x="395536" y="1903917"/>
            <a:ext cx="8363468" cy="43333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buFontTx/>
              <a:buNone/>
            </a:pPr>
            <a:r>
              <a:rPr lang="cs-CZ" altLang="cs-CZ" sz="1800" b="1" dirty="0" smtClean="0">
                <a:solidFill>
                  <a:schemeClr val="tx1"/>
                </a:solidFill>
                <a:latin typeface="Trebuchet MS" panose="020B0603020202020204" pitchFamily="34" charset="0"/>
              </a:rPr>
              <a:t>Základní termín</a:t>
            </a:r>
            <a:r>
              <a:rPr lang="cs-CZ" altLang="cs-CZ" sz="1800" dirty="0" smtClean="0">
                <a:solidFill>
                  <a:schemeClr val="tx1"/>
                </a:solidFill>
                <a:latin typeface="Trebuchet MS" panose="020B0603020202020204" pitchFamily="34" charset="0"/>
              </a:rPr>
              <a:t> pro podání přiznání k dani </a:t>
            </a:r>
            <a:r>
              <a:rPr lang="cs-CZ" altLang="cs-CZ" sz="1800" b="1" dirty="0" smtClean="0">
                <a:solidFill>
                  <a:schemeClr val="tx1"/>
                </a:solidFill>
                <a:latin typeface="Trebuchet MS" panose="020B0603020202020204" pitchFamily="34" charset="0"/>
              </a:rPr>
              <a:t>se prodlužuje do 6 měsíců</a:t>
            </a:r>
            <a:r>
              <a:rPr lang="cs-CZ" altLang="cs-CZ" sz="1800" dirty="0" smtClean="0">
                <a:solidFill>
                  <a:schemeClr val="tx1"/>
                </a:solidFill>
                <a:latin typeface="Trebuchet MS" panose="020B0603020202020204" pitchFamily="34" charset="0"/>
              </a:rPr>
              <a:t> po uplynutí zdaňovacího období v případech, jde-li o </a:t>
            </a:r>
            <a:r>
              <a:rPr lang="cs-CZ" altLang="cs-CZ" sz="1800" b="1" dirty="0" smtClean="0">
                <a:solidFill>
                  <a:schemeClr val="tx1"/>
                </a:solidFill>
                <a:latin typeface="Trebuchet MS" panose="020B0603020202020204" pitchFamily="34" charset="0"/>
              </a:rPr>
              <a:t>poplatníka</a:t>
            </a:r>
            <a:r>
              <a:rPr lang="cs-CZ" altLang="cs-CZ" sz="1800" dirty="0" smtClean="0">
                <a:solidFill>
                  <a:schemeClr val="tx1"/>
                </a:solidFill>
                <a:latin typeface="Trebuchet MS" panose="020B0603020202020204" pitchFamily="34" charset="0"/>
              </a:rPr>
              <a:t>: </a:t>
            </a:r>
          </a:p>
          <a:p>
            <a:pPr marL="373063" lvl="1" indent="-285750" algn="just">
              <a:buFont typeface="Wingdings" panose="05000000000000000000" pitchFamily="2" charset="2"/>
              <a:buChar char="§"/>
            </a:pPr>
            <a:r>
              <a:rPr lang="cs-CZ" altLang="cs-CZ" sz="1800" dirty="0" smtClean="0">
                <a:solidFill>
                  <a:schemeClr val="tx1"/>
                </a:solidFill>
                <a:latin typeface="Trebuchet MS" panose="020B0603020202020204" pitchFamily="34" charset="0"/>
              </a:rPr>
              <a:t>který má zákonnou povinnost </a:t>
            </a:r>
            <a:r>
              <a:rPr lang="cs-CZ" altLang="cs-CZ" sz="1800" b="1" dirty="0" smtClean="0">
                <a:solidFill>
                  <a:schemeClr val="tx1"/>
                </a:solidFill>
                <a:latin typeface="Trebuchet MS" panose="020B0603020202020204" pitchFamily="34" charset="0"/>
              </a:rPr>
              <a:t>ověření účetní závěrky auditorem</a:t>
            </a:r>
            <a:r>
              <a:rPr lang="cs-CZ" altLang="cs-CZ" sz="1800" dirty="0" smtClean="0">
                <a:solidFill>
                  <a:schemeClr val="tx1"/>
                </a:solidFill>
                <a:latin typeface="Trebuchet MS" panose="020B0603020202020204" pitchFamily="34" charset="0"/>
              </a:rPr>
              <a:t>;</a:t>
            </a:r>
          </a:p>
          <a:p>
            <a:pPr marL="373063" lvl="1" indent="-285750" algn="just">
              <a:buFont typeface="Wingdings" panose="05000000000000000000" pitchFamily="2" charset="2"/>
              <a:buChar char="§"/>
            </a:pPr>
            <a:r>
              <a:rPr lang="cs-CZ" altLang="cs-CZ" sz="1800" dirty="0" smtClean="0">
                <a:solidFill>
                  <a:schemeClr val="tx1"/>
                </a:solidFill>
                <a:latin typeface="Trebuchet MS" panose="020B0603020202020204" pitchFamily="34" charset="0"/>
              </a:rPr>
              <a:t>jehož přiznání </a:t>
            </a:r>
            <a:r>
              <a:rPr lang="cs-CZ" altLang="cs-CZ" sz="1800" b="1" dirty="0" smtClean="0">
                <a:solidFill>
                  <a:schemeClr val="tx1"/>
                </a:solidFill>
                <a:latin typeface="Trebuchet MS" panose="020B0603020202020204" pitchFamily="34" charset="0"/>
              </a:rPr>
              <a:t>zpracovává a předkládá daňový poradce</a:t>
            </a:r>
            <a:r>
              <a:rPr lang="cs-CZ" altLang="cs-CZ" sz="1800" dirty="0" smtClean="0">
                <a:solidFill>
                  <a:schemeClr val="tx1"/>
                </a:solidFill>
                <a:latin typeface="Trebuchet MS" panose="020B0603020202020204" pitchFamily="34" charset="0"/>
              </a:rPr>
              <a:t> (na základě plné moci).</a:t>
            </a:r>
          </a:p>
          <a:p>
            <a:pPr algn="just">
              <a:buFontTx/>
              <a:buNone/>
            </a:pPr>
            <a:r>
              <a:rPr lang="cs-CZ" altLang="cs-CZ" sz="1800" b="1" dirty="0" smtClean="0">
                <a:solidFill>
                  <a:schemeClr val="tx1"/>
                </a:solidFill>
                <a:latin typeface="Trebuchet MS" panose="020B0603020202020204" pitchFamily="34" charset="0"/>
              </a:rPr>
              <a:t> </a:t>
            </a:r>
            <a:endParaRPr lang="cs-CZ" altLang="cs-CZ" sz="1800" dirty="0" smtClean="0">
              <a:solidFill>
                <a:schemeClr val="tx1"/>
              </a:solidFill>
              <a:latin typeface="Trebuchet MS" panose="020B0603020202020204" pitchFamily="34" charset="0"/>
            </a:endParaRPr>
          </a:p>
          <a:p>
            <a:pPr algn="just">
              <a:buFontTx/>
              <a:buNone/>
            </a:pPr>
            <a:r>
              <a:rPr lang="cs-CZ" altLang="cs-CZ" sz="1800" b="1" dirty="0" smtClean="0">
                <a:solidFill>
                  <a:schemeClr val="tx1"/>
                </a:solidFill>
                <a:latin typeface="Trebuchet MS" panose="020B0603020202020204" pitchFamily="34" charset="0"/>
              </a:rPr>
              <a:t>Správce daně může</a:t>
            </a:r>
            <a:r>
              <a:rPr lang="cs-CZ" altLang="cs-CZ" sz="1800" dirty="0" smtClean="0">
                <a:solidFill>
                  <a:schemeClr val="tx1"/>
                </a:solidFill>
                <a:latin typeface="Trebuchet MS" panose="020B0603020202020204" pitchFamily="34" charset="0"/>
              </a:rPr>
              <a:t> na žádost daňového subjektu nebo daňového poradce i z vlastního podnětu </a:t>
            </a:r>
            <a:r>
              <a:rPr lang="cs-CZ" altLang="cs-CZ" sz="1800" b="1" dirty="0" smtClean="0">
                <a:solidFill>
                  <a:schemeClr val="tx1"/>
                </a:solidFill>
                <a:latin typeface="Trebuchet MS" panose="020B0603020202020204" pitchFamily="34" charset="0"/>
              </a:rPr>
              <a:t>prodloužit lhůtu pro podání daňového přiznání, a to nejdéle o 3 měsíce</a:t>
            </a:r>
            <a:r>
              <a:rPr lang="cs-CZ" altLang="cs-CZ" sz="1800" dirty="0" smtClean="0">
                <a:solidFill>
                  <a:schemeClr val="tx1"/>
                </a:solidFill>
                <a:latin typeface="Trebuchet MS" panose="020B0603020202020204" pitchFamily="34" charset="0"/>
              </a:rPr>
              <a:t> po uplynutí lhůty pro podání daňového přiznání. V případě, že součástí zdaňovaných příjmů uvedených v přiznání jsou i </a:t>
            </a:r>
            <a:r>
              <a:rPr lang="cs-CZ" altLang="cs-CZ" sz="1800" b="1" dirty="0" smtClean="0">
                <a:solidFill>
                  <a:schemeClr val="tx1"/>
                </a:solidFill>
                <a:latin typeface="Trebuchet MS" panose="020B0603020202020204" pitchFamily="34" charset="0"/>
              </a:rPr>
              <a:t>příjmy zdaňované v zahraničí</a:t>
            </a:r>
            <a:r>
              <a:rPr lang="cs-CZ" altLang="cs-CZ" sz="1800" dirty="0" smtClean="0">
                <a:solidFill>
                  <a:schemeClr val="tx1"/>
                </a:solidFill>
                <a:latin typeface="Trebuchet MS" panose="020B0603020202020204" pitchFamily="34" charset="0"/>
              </a:rPr>
              <a:t> na základě daňového přiznání, může správce daně na podkladě žádosti daňového subjektu v odůvodněných případech prodloužit lhůtu pro podání přiznání </a:t>
            </a:r>
            <a:r>
              <a:rPr lang="cs-CZ" altLang="cs-CZ" sz="1800" b="1" dirty="0" smtClean="0">
                <a:solidFill>
                  <a:schemeClr val="tx1"/>
                </a:solidFill>
                <a:latin typeface="Trebuchet MS" panose="020B0603020202020204" pitchFamily="34" charset="0"/>
              </a:rPr>
              <a:t>až na 10 měsíců</a:t>
            </a:r>
            <a:r>
              <a:rPr lang="cs-CZ" altLang="cs-CZ" sz="1800" dirty="0" smtClean="0">
                <a:solidFill>
                  <a:schemeClr val="tx1"/>
                </a:solidFill>
                <a:latin typeface="Trebuchet MS" panose="020B0603020202020204" pitchFamily="34" charset="0"/>
              </a:rPr>
              <a:t> po uplynutí zdaňovacího období.</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120741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Sazby daně, zálohy na daň a přiznání k dani</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Rectangle 3"/>
          <p:cNvSpPr txBox="1">
            <a:spLocks noChangeArrowheads="1"/>
          </p:cNvSpPr>
          <p:nvPr/>
        </p:nvSpPr>
        <p:spPr>
          <a:xfrm>
            <a:off x="395536" y="1903918"/>
            <a:ext cx="8352928" cy="495408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buFontTx/>
              <a:buNone/>
            </a:pPr>
            <a:r>
              <a:rPr lang="cs-CZ" altLang="cs-CZ" sz="1800" b="1" dirty="0" smtClean="0">
                <a:solidFill>
                  <a:schemeClr val="tx1"/>
                </a:solidFill>
                <a:latin typeface="Trebuchet MS" panose="020B0603020202020204" pitchFamily="34" charset="0"/>
              </a:rPr>
              <a:t>Kromě řádného přiznání k dani</a:t>
            </a:r>
            <a:r>
              <a:rPr lang="cs-CZ" altLang="cs-CZ" sz="1800" dirty="0" smtClean="0">
                <a:solidFill>
                  <a:schemeClr val="tx1"/>
                </a:solidFill>
                <a:latin typeface="Trebuchet MS" panose="020B0603020202020204" pitchFamily="34" charset="0"/>
              </a:rPr>
              <a:t> (viz text výše) podává poplatník v některých případech přiznání:</a:t>
            </a:r>
          </a:p>
          <a:p>
            <a:pPr marL="373063" lvl="1" indent="-285750" algn="l">
              <a:buFont typeface="Wingdings" panose="05000000000000000000" pitchFamily="2" charset="2"/>
              <a:buChar char="§"/>
            </a:pPr>
            <a:r>
              <a:rPr lang="cs-CZ" altLang="cs-CZ" sz="1800" dirty="0" smtClean="0">
                <a:solidFill>
                  <a:schemeClr val="tx1"/>
                </a:solidFill>
                <a:latin typeface="Trebuchet MS" panose="020B0603020202020204" pitchFamily="34" charset="0"/>
              </a:rPr>
              <a:t>opravné;</a:t>
            </a:r>
          </a:p>
          <a:p>
            <a:pPr marL="373063" lvl="1" indent="-285750" algn="l">
              <a:buFont typeface="Wingdings" panose="05000000000000000000" pitchFamily="2" charset="2"/>
              <a:buChar char="§"/>
            </a:pPr>
            <a:r>
              <a:rPr lang="cs-CZ" altLang="cs-CZ" sz="1800" dirty="0" smtClean="0">
                <a:solidFill>
                  <a:schemeClr val="tx1"/>
                </a:solidFill>
                <a:latin typeface="Trebuchet MS" panose="020B0603020202020204" pitchFamily="34" charset="0"/>
              </a:rPr>
              <a:t>dodatečné.</a:t>
            </a:r>
          </a:p>
          <a:p>
            <a:pPr algn="l">
              <a:buFontTx/>
              <a:buNone/>
            </a:pPr>
            <a:r>
              <a:rPr lang="cs-CZ" altLang="cs-CZ" sz="1800" b="1" dirty="0" smtClean="0">
                <a:solidFill>
                  <a:schemeClr val="tx1"/>
                </a:solidFill>
                <a:latin typeface="Trebuchet MS" panose="020B0603020202020204" pitchFamily="34" charset="0"/>
              </a:rPr>
              <a:t> </a:t>
            </a:r>
            <a:endParaRPr lang="cs-CZ" altLang="cs-CZ" sz="1800" dirty="0" smtClean="0">
              <a:solidFill>
                <a:schemeClr val="tx1"/>
              </a:solidFill>
              <a:latin typeface="Trebuchet MS" panose="020B0603020202020204" pitchFamily="34" charset="0"/>
            </a:endParaRPr>
          </a:p>
          <a:p>
            <a:pPr algn="l">
              <a:buFontTx/>
              <a:buNone/>
            </a:pPr>
            <a:r>
              <a:rPr lang="cs-CZ" altLang="cs-CZ" sz="1800" b="1" dirty="0" smtClean="0">
                <a:solidFill>
                  <a:schemeClr val="tx1"/>
                </a:solidFill>
                <a:latin typeface="Trebuchet MS" panose="020B0603020202020204" pitchFamily="34" charset="0"/>
              </a:rPr>
              <a:t>Opravné přiznání k dani </a:t>
            </a:r>
            <a:r>
              <a:rPr lang="cs-CZ" altLang="cs-CZ" sz="1800" dirty="0" smtClean="0">
                <a:solidFill>
                  <a:schemeClr val="tx1"/>
                </a:solidFill>
                <a:latin typeface="Trebuchet MS" panose="020B0603020202020204" pitchFamily="34" charset="0"/>
              </a:rPr>
              <a:t>se podává před uplynutím lhůty pro podání přiznání, pokud již poplatník předtím přiznání k dani podal. Pro vyměřovací řízení se použije tohoto opravného přiznání.</a:t>
            </a:r>
          </a:p>
          <a:p>
            <a:pPr algn="l">
              <a:buFontTx/>
              <a:buNone/>
            </a:pPr>
            <a:r>
              <a:rPr lang="cs-CZ" altLang="cs-CZ" sz="1800" b="1" dirty="0" smtClean="0">
                <a:solidFill>
                  <a:schemeClr val="tx1"/>
                </a:solidFill>
                <a:latin typeface="Trebuchet MS" panose="020B0603020202020204" pitchFamily="34" charset="0"/>
              </a:rPr>
              <a:t> </a:t>
            </a:r>
            <a:endParaRPr lang="cs-CZ" altLang="cs-CZ" sz="1800" dirty="0" smtClean="0">
              <a:solidFill>
                <a:schemeClr val="tx1"/>
              </a:solidFill>
              <a:latin typeface="Trebuchet MS" panose="020B0603020202020204" pitchFamily="34" charset="0"/>
            </a:endParaRPr>
          </a:p>
          <a:p>
            <a:pPr algn="l">
              <a:buFontTx/>
              <a:buNone/>
            </a:pPr>
            <a:r>
              <a:rPr lang="cs-CZ" altLang="cs-CZ" sz="1800" b="1" dirty="0" smtClean="0">
                <a:solidFill>
                  <a:schemeClr val="tx1"/>
                </a:solidFill>
                <a:latin typeface="Trebuchet MS" panose="020B0603020202020204" pitchFamily="34" charset="0"/>
              </a:rPr>
              <a:t>Dodatečné přiznání k dani </a:t>
            </a:r>
            <a:r>
              <a:rPr lang="cs-CZ" altLang="cs-CZ" sz="1800" dirty="0" smtClean="0">
                <a:solidFill>
                  <a:schemeClr val="tx1"/>
                </a:solidFill>
                <a:latin typeface="Trebuchet MS" panose="020B0603020202020204" pitchFamily="34" charset="0"/>
              </a:rPr>
              <a:t>se podává po lhůtě pro podání přiznání k dani v případě, že daňový subjekt zjistí, že jeho daňová povinnost má být vyšší nebo daňová ztráta nižší než jeho poslední známá daňová povinnost. V některých případech lze podat dodatečné přiznání k dani  i na nižší daňovou povinnost nebo vyšší daňovou ztrátu.</a:t>
            </a:r>
          </a:p>
          <a:p>
            <a:pPr algn="l">
              <a:buFontTx/>
              <a:buNone/>
            </a:pPr>
            <a:endParaRPr lang="cs-CZ" altLang="cs-CZ" sz="1800" dirty="0" smtClean="0">
              <a:solidFill>
                <a:schemeClr val="tx1"/>
              </a:solidFill>
              <a:latin typeface="Trebuchet MS" panose="020B0603020202020204" pitchFamily="34" charset="0"/>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120741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610100"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ástupný symbol pro obsah 2"/>
          <p:cNvSpPr txBox="1">
            <a:spLocks/>
          </p:cNvSpPr>
          <p:nvPr/>
        </p:nvSpPr>
        <p:spPr>
          <a:xfrm>
            <a:off x="827584" y="3861048"/>
            <a:ext cx="8064896" cy="15841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800"/>
              </a:spcBef>
              <a:buClr>
                <a:schemeClr val="accent6">
                  <a:lumMod val="75000"/>
                </a:schemeClr>
              </a:buClr>
              <a:buNone/>
            </a:pPr>
            <a:r>
              <a:rPr lang="cs-CZ" sz="4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Děkuji za pozornost!</a:t>
            </a:r>
          </a:p>
          <a:p>
            <a:pPr marL="0" indent="0">
              <a:spcBef>
                <a:spcPts val="1800"/>
              </a:spcBef>
              <a:buClr>
                <a:schemeClr val="accent6">
                  <a:lumMod val="75000"/>
                </a:schemeClr>
              </a:buClr>
              <a:buNone/>
            </a:pPr>
            <a:r>
              <a:rPr lang="cs-CZ" sz="3000" b="1" i="1" dirty="0">
                <a:solidFill>
                  <a:schemeClr val="bg1">
                    <a:lumMod val="50000"/>
                  </a:schemeClr>
                </a:solidFill>
                <a:latin typeface="Trebuchet MS" panose="020B0603020202020204" pitchFamily="34" charset="0"/>
                <a:cs typeface="Arial" panose="020B0604020202020204" pitchFamily="34" charset="0"/>
              </a:rPr>
              <a:t>Příjemný zbytek dne!</a:t>
            </a:r>
            <a:endParaRPr lang="cs-CZ" sz="3000" b="1" i="1" dirty="0">
              <a:latin typeface="Trebuchet MS" panose="020B0603020202020204" pitchFamily="34" charset="0"/>
              <a:cs typeface="Arial" panose="020B0604020202020204" pitchFamily="34" charset="0"/>
            </a:endParaRPr>
          </a:p>
        </p:txBody>
      </p:sp>
    </p:spTree>
    <p:extLst>
      <p:ext uri="{BB962C8B-B14F-4D97-AF65-F5344CB8AC3E}">
        <p14:creationId xmlns:p14="http://schemas.microsoft.com/office/powerpoint/2010/main" val="1287514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Poplatník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9" name="Rectangle 3"/>
          <p:cNvSpPr txBox="1">
            <a:spLocks noChangeArrowheads="1"/>
          </p:cNvSpPr>
          <p:nvPr/>
        </p:nvSpPr>
        <p:spPr>
          <a:xfrm>
            <a:off x="395536" y="1916752"/>
            <a:ext cx="8352928" cy="467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buFontTx/>
              <a:buNone/>
            </a:pPr>
            <a:r>
              <a:rPr lang="cs-CZ" altLang="cs-CZ" sz="1800" b="1" dirty="0" smtClean="0">
                <a:solidFill>
                  <a:schemeClr val="tx1"/>
                </a:solidFill>
                <a:latin typeface="Trebuchet MS" panose="020B0603020202020204" pitchFamily="34" charset="0"/>
              </a:rPr>
              <a:t>Poplatníky daně z příjmů právnických osob</a:t>
            </a:r>
            <a:r>
              <a:rPr lang="cs-CZ" altLang="cs-CZ" sz="1800" dirty="0" smtClean="0">
                <a:solidFill>
                  <a:schemeClr val="tx1"/>
                </a:solidFill>
                <a:latin typeface="Trebuchet MS" panose="020B0603020202020204" pitchFamily="34" charset="0"/>
              </a:rPr>
              <a:t> jsou:</a:t>
            </a:r>
          </a:p>
          <a:p>
            <a:pPr marL="271463" lvl="1" indent="-184150" algn="l">
              <a:spcBef>
                <a:spcPts val="600"/>
              </a:spcBef>
              <a:buFont typeface="Wingdings" panose="05000000000000000000" pitchFamily="2" charset="2"/>
              <a:buChar char="§"/>
            </a:pPr>
            <a:r>
              <a:rPr lang="cs-CZ" altLang="cs-CZ" sz="1800" dirty="0" smtClean="0">
                <a:solidFill>
                  <a:schemeClr val="tx1"/>
                </a:solidFill>
                <a:latin typeface="Trebuchet MS" panose="020B0603020202020204" pitchFamily="34" charset="0"/>
              </a:rPr>
              <a:t>právnické osoby;</a:t>
            </a:r>
          </a:p>
          <a:p>
            <a:pPr marL="271463" lvl="1" indent="-184150" algn="l">
              <a:spcBef>
                <a:spcPts val="600"/>
              </a:spcBef>
              <a:buFont typeface="Wingdings" panose="05000000000000000000" pitchFamily="2" charset="2"/>
              <a:buChar char="§"/>
            </a:pPr>
            <a:r>
              <a:rPr lang="cs-CZ" altLang="cs-CZ" sz="1800" dirty="0" smtClean="0">
                <a:solidFill>
                  <a:schemeClr val="tx1"/>
                </a:solidFill>
                <a:latin typeface="Trebuchet MS" panose="020B0603020202020204" pitchFamily="34" charset="0"/>
              </a:rPr>
              <a:t>další subjekty uvedené v § 17 odst. 1 písm. b) až g;</a:t>
            </a:r>
          </a:p>
          <a:p>
            <a:pPr marL="271463" lvl="1" indent="-184150" algn="l">
              <a:spcBef>
                <a:spcPts val="600"/>
              </a:spcBef>
              <a:buFont typeface="Wingdings" panose="05000000000000000000" pitchFamily="2" charset="2"/>
              <a:buChar char="§"/>
            </a:pPr>
            <a:r>
              <a:rPr lang="cs-CZ" altLang="cs-CZ" sz="1800" dirty="0" smtClean="0">
                <a:solidFill>
                  <a:schemeClr val="tx1"/>
                </a:solidFill>
                <a:latin typeface="Trebuchet MS" panose="020B0603020202020204" pitchFamily="34" charset="0"/>
              </a:rPr>
              <a:t>veřejně prospěšný poplatník (§ 17a).</a:t>
            </a:r>
          </a:p>
          <a:p>
            <a:pPr lvl="1" algn="l">
              <a:spcBef>
                <a:spcPts val="600"/>
              </a:spcBef>
              <a:buFontTx/>
              <a:buNone/>
            </a:pPr>
            <a:r>
              <a:rPr lang="cs-CZ" altLang="cs-CZ" sz="1600" dirty="0" smtClean="0">
                <a:solidFill>
                  <a:schemeClr val="tx1"/>
                </a:solidFill>
                <a:latin typeface="Trebuchet MS" panose="020B0603020202020204" pitchFamily="34" charset="0"/>
              </a:rPr>
              <a:t>  </a:t>
            </a:r>
          </a:p>
          <a:p>
            <a:pPr algn="l">
              <a:spcBef>
                <a:spcPts val="600"/>
              </a:spcBef>
              <a:buFontTx/>
              <a:buNone/>
            </a:pPr>
            <a:r>
              <a:rPr lang="cs-CZ" altLang="cs-CZ" sz="1800" dirty="0" smtClean="0">
                <a:solidFill>
                  <a:schemeClr val="tx1"/>
                </a:solidFill>
                <a:latin typeface="Trebuchet MS" panose="020B0603020202020204" pitchFamily="34" charset="0"/>
              </a:rPr>
              <a:t>Z hlediska </a:t>
            </a:r>
            <a:r>
              <a:rPr lang="cs-CZ" altLang="cs-CZ" sz="1800" b="1" dirty="0" smtClean="0">
                <a:solidFill>
                  <a:schemeClr val="tx1"/>
                </a:solidFill>
                <a:latin typeface="Trebuchet MS" panose="020B0603020202020204" pitchFamily="34" charset="0"/>
              </a:rPr>
              <a:t>rezidentství</a:t>
            </a:r>
            <a:r>
              <a:rPr lang="cs-CZ" altLang="cs-CZ" sz="1800" dirty="0" smtClean="0">
                <a:solidFill>
                  <a:schemeClr val="tx1"/>
                </a:solidFill>
                <a:latin typeface="Trebuchet MS" panose="020B0603020202020204" pitchFamily="34" charset="0"/>
              </a:rPr>
              <a:t> rozlišujeme právnické osoby jako:</a:t>
            </a:r>
          </a:p>
          <a:p>
            <a:pPr marL="271463" lvl="1" indent="-271463" algn="l">
              <a:spcBef>
                <a:spcPts val="600"/>
              </a:spcBef>
              <a:buFont typeface="Arial" charset="0"/>
              <a:buAutoNum type="arabicPeriod"/>
            </a:pPr>
            <a:r>
              <a:rPr lang="cs-CZ" altLang="cs-CZ" sz="1800" b="1" dirty="0" smtClean="0">
                <a:solidFill>
                  <a:schemeClr val="tx1"/>
                </a:solidFill>
                <a:latin typeface="Trebuchet MS" panose="020B0603020202020204" pitchFamily="34" charset="0"/>
              </a:rPr>
              <a:t>rezident ČR</a:t>
            </a:r>
            <a:r>
              <a:rPr lang="cs-CZ" altLang="cs-CZ" sz="1800" dirty="0" smtClean="0">
                <a:solidFill>
                  <a:schemeClr val="tx1"/>
                </a:solidFill>
                <a:latin typeface="Trebuchet MS" panose="020B0603020202020204" pitchFamily="34" charset="0"/>
              </a:rPr>
              <a:t> – jde o poplatníky, kteří mají na území ČR své sídlo nebo místo vedení, kterým se rozumí adresa místa, ze kterého je poplatník řízen; daňová povinnost se vztahuje jak na příjmy plynoucí ze zdroje na území ČR, tak na příjmy plynoucí ze zdrojů v zahraničí;</a:t>
            </a:r>
          </a:p>
          <a:p>
            <a:pPr marL="271463" lvl="1" indent="-271463" algn="l">
              <a:spcBef>
                <a:spcPts val="600"/>
              </a:spcBef>
              <a:buFont typeface="Arial" charset="0"/>
              <a:buAutoNum type="arabicPeriod"/>
            </a:pPr>
            <a:r>
              <a:rPr lang="cs-CZ" altLang="cs-CZ" sz="1800" b="1" dirty="0" smtClean="0">
                <a:solidFill>
                  <a:schemeClr val="tx1"/>
                </a:solidFill>
                <a:latin typeface="Trebuchet MS" panose="020B0603020202020204" pitchFamily="34" charset="0"/>
              </a:rPr>
              <a:t>nerezident ČR</a:t>
            </a:r>
            <a:r>
              <a:rPr lang="cs-CZ" altLang="cs-CZ" sz="1800" dirty="0" smtClean="0">
                <a:solidFill>
                  <a:schemeClr val="tx1"/>
                </a:solidFill>
                <a:latin typeface="Trebuchet MS" panose="020B0603020202020204" pitchFamily="34" charset="0"/>
              </a:rPr>
              <a:t> – poplatník, který nemá na území ČR své sídlo nebo to o nich stanoví mezinárodní smlouvy; daňová povinnost se vztahuje pouze na příjmy ze zdrojů na území ČR.</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688093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Poplatník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Rectangle 3"/>
          <p:cNvSpPr txBox="1">
            <a:spLocks noChangeArrowheads="1"/>
          </p:cNvSpPr>
          <p:nvPr/>
        </p:nvSpPr>
        <p:spPr>
          <a:xfrm>
            <a:off x="394792" y="1916752"/>
            <a:ext cx="8353672" cy="4708525"/>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buFontTx/>
              <a:buNone/>
            </a:pPr>
            <a:r>
              <a:rPr lang="cs-CZ" altLang="cs-CZ" sz="2000" dirty="0" smtClean="0">
                <a:solidFill>
                  <a:schemeClr val="tx1"/>
                </a:solidFill>
                <a:latin typeface="Trebuchet MS" panose="020B0603020202020204" pitchFamily="34" charset="0"/>
              </a:rPr>
              <a:t>Z hlediska </a:t>
            </a:r>
            <a:r>
              <a:rPr lang="cs-CZ" altLang="cs-CZ" sz="2000" b="1" dirty="0" smtClean="0">
                <a:solidFill>
                  <a:schemeClr val="tx1"/>
                </a:solidFill>
                <a:latin typeface="Trebuchet MS" panose="020B0603020202020204" pitchFamily="34" charset="0"/>
              </a:rPr>
              <a:t>předmětu daně</a:t>
            </a:r>
            <a:r>
              <a:rPr lang="cs-CZ" altLang="cs-CZ" sz="2000" dirty="0" smtClean="0">
                <a:solidFill>
                  <a:schemeClr val="tx1"/>
                </a:solidFill>
                <a:latin typeface="Trebuchet MS" panose="020B0603020202020204" pitchFamily="34" charset="0"/>
              </a:rPr>
              <a:t> je důležité rozlišení na právnické osoby:</a:t>
            </a:r>
          </a:p>
          <a:p>
            <a:pPr marL="285750" indent="-285750" algn="l">
              <a:spcBef>
                <a:spcPts val="600"/>
              </a:spcBef>
              <a:buFont typeface="Wingdings" panose="05000000000000000000" pitchFamily="2" charset="2"/>
              <a:buChar char="§"/>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podnikající</a:t>
            </a:r>
            <a:r>
              <a:rPr lang="cs-CZ" altLang="cs-CZ" sz="1800" dirty="0" smtClean="0">
                <a:solidFill>
                  <a:schemeClr val="tx1"/>
                </a:solidFill>
                <a:latin typeface="Trebuchet MS" panose="020B0603020202020204" pitchFamily="34" charset="0"/>
              </a:rPr>
              <a:t> </a:t>
            </a:r>
          </a:p>
          <a:p>
            <a:pPr marL="446088" algn="l">
              <a:spcBef>
                <a:spcPts val="600"/>
              </a:spcBef>
              <a:buFontTx/>
              <a:buNone/>
            </a:pPr>
            <a:r>
              <a:rPr lang="cs-CZ" altLang="cs-CZ" sz="1800" dirty="0" smtClean="0">
                <a:solidFill>
                  <a:schemeClr val="tx1"/>
                </a:solidFill>
                <a:latin typeface="Trebuchet MS" panose="020B0603020202020204" pitchFamily="34" charset="0"/>
              </a:rPr>
              <a:t>jde o právnické osoby založené za účelem podnikání (obchodní korporace, např. a.s., s.r.o., v.o.s., k.s., družstvo) nebo podle nařízení EU (tzv. evropská společnost, </a:t>
            </a:r>
            <a:r>
              <a:rPr lang="cs-CZ" altLang="cs-CZ" sz="1800" dirty="0" err="1" smtClean="0">
                <a:solidFill>
                  <a:schemeClr val="tx1"/>
                </a:solidFill>
                <a:latin typeface="Trebuchet MS" panose="020B0603020202020204" pitchFamily="34" charset="0"/>
              </a:rPr>
              <a:t>Societas</a:t>
            </a:r>
            <a:r>
              <a:rPr lang="cs-CZ" altLang="cs-CZ" sz="1800" dirty="0" smtClean="0">
                <a:solidFill>
                  <a:schemeClr val="tx1"/>
                </a:solidFill>
                <a:latin typeface="Trebuchet MS" panose="020B0603020202020204" pitchFamily="34" charset="0"/>
              </a:rPr>
              <a:t> </a:t>
            </a:r>
            <a:r>
              <a:rPr lang="cs-CZ" altLang="cs-CZ" sz="1800" dirty="0" err="1" smtClean="0">
                <a:solidFill>
                  <a:schemeClr val="tx1"/>
                </a:solidFill>
                <a:latin typeface="Trebuchet MS" panose="020B0603020202020204" pitchFamily="34" charset="0"/>
              </a:rPr>
              <a:t>Europaea</a:t>
            </a:r>
            <a:r>
              <a:rPr lang="cs-CZ" altLang="cs-CZ" sz="1800" dirty="0" smtClean="0">
                <a:solidFill>
                  <a:schemeClr val="tx1"/>
                </a:solidFill>
                <a:latin typeface="Trebuchet MS" panose="020B0603020202020204" pitchFamily="34" charset="0"/>
              </a:rPr>
              <a:t>);</a:t>
            </a:r>
          </a:p>
          <a:p>
            <a:pPr marL="285750" indent="-285750" algn="l">
              <a:spcBef>
                <a:spcPts val="600"/>
              </a:spcBef>
              <a:buFont typeface="Wingdings" panose="05000000000000000000" pitchFamily="2" charset="2"/>
              <a:buChar char="§"/>
            </a:pP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nepodnikající , zejména veřejně prospěšní poplatníci </a:t>
            </a:r>
          </a:p>
          <a:p>
            <a:pPr marL="446088" algn="l">
              <a:spcBef>
                <a:spcPts val="600"/>
              </a:spcBef>
              <a:buFontTx/>
              <a:buNone/>
            </a:pPr>
            <a:r>
              <a:rPr lang="cs-CZ" altLang="cs-CZ" sz="1800" dirty="0" smtClean="0">
                <a:solidFill>
                  <a:schemeClr val="tx1"/>
                </a:solidFill>
                <a:latin typeface="Trebuchet MS" panose="020B0603020202020204" pitchFamily="34" charset="0"/>
              </a:rPr>
              <a:t>tj. právnické osoby, které nebyly založeny nebo zřízeny za účelem podnikání, a byly zřízeny zákonem (např. veřejné vysoké školy) nebo rozhodnutím Ministerstva vnitra (např. </a:t>
            </a:r>
            <a:r>
              <a:rPr lang="cs-CZ" altLang="cs-CZ" sz="1800" u="sng" dirty="0" smtClean="0">
                <a:solidFill>
                  <a:schemeClr val="tx1"/>
                </a:solidFill>
                <a:latin typeface="Trebuchet MS" panose="020B0603020202020204" pitchFamily="34" charset="0"/>
              </a:rPr>
              <a:t>občanská sdružení a spo</a:t>
            </a:r>
            <a:r>
              <a:rPr lang="cs-CZ" altLang="cs-CZ" sz="1800" dirty="0" smtClean="0">
                <a:solidFill>
                  <a:schemeClr val="tx1"/>
                </a:solidFill>
                <a:latin typeface="Trebuchet MS" panose="020B0603020202020204" pitchFamily="34" charset="0"/>
              </a:rPr>
              <a:t>lky). </a:t>
            </a:r>
          </a:p>
          <a:p>
            <a:pPr marL="446088" algn="l">
              <a:spcBef>
                <a:spcPts val="600"/>
              </a:spcBef>
              <a:buFontTx/>
              <a:buNone/>
            </a:pPr>
            <a:r>
              <a:rPr lang="cs-CZ" altLang="cs-CZ" sz="1800" dirty="0" smtClean="0">
                <a:solidFill>
                  <a:schemeClr val="tx1"/>
                </a:solidFill>
                <a:latin typeface="Trebuchet MS" panose="020B0603020202020204" pitchFamily="34" charset="0"/>
              </a:rPr>
              <a:t>Do této skupiny právnických osob patří dále i obce, kraje, organizační složky státu, státní fondy, zájmová sdružení právnických osob s právní subjektivitou, obecně prospěšné společnosti, školské právnické osoby, příspěvkové organizace, veřejné výzkumné instituce, nadace a nadační fondy, politické strany a politická hnutí, registrované církve a náboženské společnosti, odborové organizace, případně subjekty, o nichž to stanoví zvláštní zákony. </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673539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Zdaňovací období</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Rectangle 3"/>
          <p:cNvSpPr txBox="1">
            <a:spLocks noChangeArrowheads="1"/>
          </p:cNvSpPr>
          <p:nvPr/>
        </p:nvSpPr>
        <p:spPr>
          <a:xfrm>
            <a:off x="413994" y="1844824"/>
            <a:ext cx="8334470" cy="470852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buFontTx/>
              <a:buNone/>
            </a:pPr>
            <a:r>
              <a:rPr lang="cs-CZ" altLang="cs-CZ" sz="1800" dirty="0" smtClean="0">
                <a:solidFill>
                  <a:schemeClr val="tx1"/>
                </a:solidFill>
                <a:latin typeface="Trebuchet MS" panose="020B0603020202020204" pitchFamily="34" charset="0"/>
              </a:rPr>
              <a:t>U právnických osob je zdaňovacím obdobím:</a:t>
            </a:r>
          </a:p>
          <a:p>
            <a:pPr marL="517525" lvl="1" indent="-342900" algn="l">
              <a:buFont typeface="+mj-lt"/>
              <a:buAutoNum type="arabicParenR"/>
            </a:pPr>
            <a:r>
              <a:rPr lang="cs-CZ" altLang="cs-CZ" sz="1800" b="1" dirty="0" smtClean="0">
                <a:solidFill>
                  <a:schemeClr val="tx1"/>
                </a:solidFill>
                <a:latin typeface="Trebuchet MS" panose="020B0603020202020204" pitchFamily="34" charset="0"/>
              </a:rPr>
              <a:t>kalendářní rok</a:t>
            </a:r>
            <a:r>
              <a:rPr lang="cs-CZ" altLang="cs-CZ" sz="1800" dirty="0" smtClean="0">
                <a:solidFill>
                  <a:schemeClr val="tx1"/>
                </a:solidFill>
                <a:latin typeface="Trebuchet MS" panose="020B0603020202020204" pitchFamily="34" charset="0"/>
              </a:rPr>
              <a:t>;</a:t>
            </a:r>
          </a:p>
          <a:p>
            <a:pPr marL="517525" lvl="1" indent="-342900" algn="l">
              <a:buFont typeface="+mj-lt"/>
              <a:buAutoNum type="arabicParenR"/>
            </a:pPr>
            <a:r>
              <a:rPr lang="cs-CZ" altLang="cs-CZ" sz="1800" b="1" dirty="0" smtClean="0">
                <a:solidFill>
                  <a:schemeClr val="tx1"/>
                </a:solidFill>
                <a:latin typeface="Trebuchet MS" panose="020B0603020202020204" pitchFamily="34" charset="0"/>
              </a:rPr>
              <a:t>hospodářský rok</a:t>
            </a:r>
            <a:r>
              <a:rPr lang="cs-CZ" altLang="cs-CZ" sz="1800" dirty="0" smtClean="0">
                <a:solidFill>
                  <a:schemeClr val="tx1"/>
                </a:solidFill>
                <a:latin typeface="Trebuchet MS" panose="020B0603020202020204" pitchFamily="34" charset="0"/>
              </a:rPr>
              <a:t>;</a:t>
            </a:r>
          </a:p>
          <a:p>
            <a:pPr marL="517525" lvl="1" indent="-342900" algn="l">
              <a:buFont typeface="+mj-lt"/>
              <a:buAutoNum type="arabicParenR"/>
            </a:pPr>
            <a:r>
              <a:rPr lang="cs-CZ" altLang="cs-CZ" sz="1800" b="1" dirty="0" smtClean="0">
                <a:solidFill>
                  <a:schemeClr val="tx1"/>
                </a:solidFill>
                <a:latin typeface="Trebuchet MS" panose="020B0603020202020204" pitchFamily="34" charset="0"/>
              </a:rPr>
              <a:t>období od rozhodného dne fúze</a:t>
            </a:r>
            <a:r>
              <a:rPr lang="cs-CZ" altLang="cs-CZ" sz="1800" dirty="0" smtClean="0">
                <a:solidFill>
                  <a:schemeClr val="tx1"/>
                </a:solidFill>
                <a:latin typeface="Trebuchet MS" panose="020B0603020202020204" pitchFamily="34" charset="0"/>
              </a:rPr>
              <a:t> nebo převodu jmění na společníka anebo rozdělení obchodní společnosti nebo družstva do konce kalendářního nebo hospodářského roku, ve kterém byly fúze nebo převod jmění na společníka anebo rozdělení zapsány v obchodním rejstříku, nebo</a:t>
            </a:r>
          </a:p>
          <a:p>
            <a:pPr marL="517525" lvl="1" indent="-342900" algn="l">
              <a:buFont typeface="+mj-lt"/>
              <a:buAutoNum type="arabicParenR"/>
            </a:pPr>
            <a:r>
              <a:rPr lang="cs-CZ" altLang="cs-CZ" sz="1800" b="1" dirty="0" smtClean="0">
                <a:solidFill>
                  <a:schemeClr val="tx1"/>
                </a:solidFill>
                <a:latin typeface="Trebuchet MS" panose="020B0603020202020204" pitchFamily="34" charset="0"/>
              </a:rPr>
              <a:t>účetní období</a:t>
            </a:r>
            <a:r>
              <a:rPr lang="cs-CZ" altLang="cs-CZ" sz="1800" dirty="0" smtClean="0">
                <a:solidFill>
                  <a:schemeClr val="tx1"/>
                </a:solidFill>
                <a:latin typeface="Trebuchet MS" panose="020B0603020202020204" pitchFamily="34" charset="0"/>
              </a:rPr>
              <a:t>, pokud je toto období delší než nepřetržitě po sobě jdoucích 12 měsíců.</a:t>
            </a:r>
          </a:p>
          <a:p>
            <a:pPr algn="l">
              <a:buFontTx/>
              <a:buNone/>
            </a:pPr>
            <a:r>
              <a:rPr lang="cs-CZ" altLang="cs-CZ" sz="1800" dirty="0" smtClean="0">
                <a:solidFill>
                  <a:schemeClr val="tx1"/>
                </a:solidFill>
                <a:latin typeface="Trebuchet MS" panose="020B0603020202020204" pitchFamily="34" charset="0"/>
              </a:rPr>
              <a:t> </a:t>
            </a:r>
          </a:p>
          <a:p>
            <a:pPr algn="l">
              <a:buFontTx/>
              <a:buNone/>
            </a:pPr>
            <a:r>
              <a:rPr lang="cs-CZ" altLang="cs-CZ" sz="1800" b="1" dirty="0" smtClean="0">
                <a:solidFill>
                  <a:schemeClr val="tx1"/>
                </a:solidFill>
                <a:latin typeface="Trebuchet MS" panose="020B0603020202020204" pitchFamily="34" charset="0"/>
              </a:rPr>
              <a:t>Kalendářní rok</a:t>
            </a:r>
            <a:r>
              <a:rPr lang="cs-CZ" altLang="cs-CZ" sz="1800" dirty="0" smtClean="0">
                <a:solidFill>
                  <a:schemeClr val="tx1"/>
                </a:solidFill>
                <a:latin typeface="Trebuchet MS" panose="020B0603020202020204" pitchFamily="34" charset="0"/>
              </a:rPr>
              <a:t> jako zdaňovací období je vymezen intervalem 1.1. až 31.12.</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4849976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Zdaňovací období</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8" name="Rectangle 3"/>
          <p:cNvSpPr txBox="1">
            <a:spLocks noChangeArrowheads="1"/>
          </p:cNvSpPr>
          <p:nvPr/>
        </p:nvSpPr>
        <p:spPr>
          <a:xfrm>
            <a:off x="323528" y="1844824"/>
            <a:ext cx="8424936" cy="470852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buFontTx/>
              <a:buNone/>
            </a:pPr>
            <a:r>
              <a:rPr lang="cs-CZ" altLang="cs-CZ" sz="1800" b="1" dirty="0" smtClean="0">
                <a:solidFill>
                  <a:schemeClr val="tx1"/>
                </a:solidFill>
                <a:latin typeface="Trebuchet MS" panose="020B0603020202020204" pitchFamily="34" charset="0"/>
              </a:rPr>
              <a:t>Hospodářský rok</a:t>
            </a:r>
            <a:r>
              <a:rPr lang="cs-CZ" altLang="cs-CZ" sz="1800" dirty="0" smtClean="0">
                <a:solidFill>
                  <a:schemeClr val="tx1"/>
                </a:solidFill>
                <a:latin typeface="Trebuchet MS" panose="020B0603020202020204" pitchFamily="34" charset="0"/>
              </a:rPr>
              <a:t> jako zdaňovací období je vymezen intervalem 12 po sobě jdoucích měsíců, které může začínat pouze 1. dnem jiného měsíce, než je leden (např. 1.4. až 31.3.). Účetní jednotka může uplatnit hospodářský rok jako zdaňovací období pouze po oznámení záměru změny účetního období místně příslušnému správci daně nejméně 3 měsíce před plánovanou změnou účetního období, jinak účetní období zůstává nezměněno.</a:t>
            </a:r>
          </a:p>
          <a:p>
            <a:pPr algn="l">
              <a:spcBef>
                <a:spcPts val="600"/>
              </a:spcBef>
            </a:pPr>
            <a:endParaRPr lang="cs-CZ" altLang="cs-CZ" sz="1800" dirty="0" smtClean="0">
              <a:solidFill>
                <a:schemeClr val="tx1"/>
              </a:solidFill>
              <a:latin typeface="Trebuchet MS" panose="020B0603020202020204" pitchFamily="34" charset="0"/>
            </a:endParaRPr>
          </a:p>
          <a:p>
            <a:pPr algn="l">
              <a:spcBef>
                <a:spcPts val="600"/>
              </a:spcBef>
              <a:buFontTx/>
              <a:buNone/>
            </a:pPr>
            <a:r>
              <a:rPr lang="cs-CZ" altLang="cs-CZ" sz="1800" b="1" dirty="0" smtClean="0">
                <a:solidFill>
                  <a:schemeClr val="tx1"/>
                </a:solidFill>
                <a:latin typeface="Trebuchet MS" panose="020B0603020202020204" pitchFamily="34" charset="0"/>
              </a:rPr>
              <a:t>Vznik období od rozhodného dne fúze nebo převodu jmění</a:t>
            </a:r>
            <a:r>
              <a:rPr lang="cs-CZ" altLang="cs-CZ" sz="1800" dirty="0" smtClean="0">
                <a:solidFill>
                  <a:schemeClr val="tx1"/>
                </a:solidFill>
                <a:latin typeface="Trebuchet MS" panose="020B0603020202020204" pitchFamily="34" charset="0"/>
              </a:rPr>
              <a:t> na společníka </a:t>
            </a:r>
            <a:r>
              <a:rPr lang="cs-CZ" altLang="cs-CZ" sz="1800" b="1" dirty="0" smtClean="0">
                <a:solidFill>
                  <a:schemeClr val="tx1"/>
                </a:solidFill>
                <a:latin typeface="Trebuchet MS" panose="020B0603020202020204" pitchFamily="34" charset="0"/>
              </a:rPr>
              <a:t>anebo rozdělení obchodní společnosti</a:t>
            </a:r>
            <a:r>
              <a:rPr lang="cs-CZ" altLang="cs-CZ" sz="1800" dirty="0" smtClean="0">
                <a:solidFill>
                  <a:schemeClr val="tx1"/>
                </a:solidFill>
                <a:latin typeface="Trebuchet MS" panose="020B0603020202020204" pitchFamily="34" charset="0"/>
              </a:rPr>
              <a:t> nebo družstva do konce kalendářního roku nebo hospodářského roku, ve kterém byly fúze nebo převod jmění na společníka anebo rozdělení zapsány v obchodním rejstříku, připadá v úvahu </a:t>
            </a:r>
            <a:r>
              <a:rPr lang="cs-CZ" altLang="cs-CZ" sz="1800" b="1" dirty="0" smtClean="0">
                <a:solidFill>
                  <a:schemeClr val="tx1"/>
                </a:solidFill>
                <a:latin typeface="Trebuchet MS" panose="020B0603020202020204" pitchFamily="34" charset="0"/>
              </a:rPr>
              <a:t>pouze u přeměn společností</a:t>
            </a:r>
            <a:r>
              <a:rPr lang="cs-CZ" altLang="cs-CZ" sz="1800" dirty="0" smtClean="0">
                <a:solidFill>
                  <a:schemeClr val="tx1"/>
                </a:solidFill>
                <a:latin typeface="Trebuchet MS" panose="020B0603020202020204" pitchFamily="34" charset="0"/>
              </a:rPr>
              <a:t>. Toto zdaňovací období se také považuje za období účetní.</a:t>
            </a: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034301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Zdaňovací období</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9" name="Rectangle 3"/>
          <p:cNvSpPr txBox="1">
            <a:spLocks noChangeArrowheads="1"/>
          </p:cNvSpPr>
          <p:nvPr/>
        </p:nvSpPr>
        <p:spPr>
          <a:xfrm>
            <a:off x="395536" y="1916752"/>
            <a:ext cx="8352928" cy="470852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buFontTx/>
              <a:buNone/>
            </a:pPr>
            <a:r>
              <a:rPr lang="cs-CZ" altLang="cs-CZ" sz="1800" b="1" dirty="0" smtClean="0">
                <a:solidFill>
                  <a:schemeClr val="tx1"/>
                </a:solidFill>
                <a:latin typeface="Trebuchet MS" panose="020B0603020202020204" pitchFamily="34" charset="0"/>
              </a:rPr>
              <a:t>Účetní období</a:t>
            </a:r>
            <a:r>
              <a:rPr lang="cs-CZ" altLang="cs-CZ" sz="1800" dirty="0" smtClean="0">
                <a:solidFill>
                  <a:schemeClr val="tx1"/>
                </a:solidFill>
                <a:latin typeface="Trebuchet MS" panose="020B0603020202020204" pitchFamily="34" charset="0"/>
              </a:rPr>
              <a:t> </a:t>
            </a:r>
            <a:r>
              <a:rPr lang="cs-CZ" altLang="cs-CZ" sz="1800" b="1" dirty="0" smtClean="0">
                <a:solidFill>
                  <a:schemeClr val="tx1"/>
                </a:solidFill>
                <a:latin typeface="Trebuchet MS" panose="020B0603020202020204" pitchFamily="34" charset="0"/>
              </a:rPr>
              <a:t>delší než nepřetržitě po sobě jdoucích 12 měsíců</a:t>
            </a:r>
            <a:r>
              <a:rPr lang="cs-CZ" altLang="cs-CZ" sz="1800" dirty="0" smtClean="0">
                <a:solidFill>
                  <a:schemeClr val="tx1"/>
                </a:solidFill>
                <a:latin typeface="Trebuchet MS" panose="020B0603020202020204" pitchFamily="34" charset="0"/>
              </a:rPr>
              <a:t> může vzniknout v těchto případech :</a:t>
            </a:r>
          </a:p>
          <a:p>
            <a:pPr marL="460375" lvl="1" indent="-285750" algn="l">
              <a:spcBef>
                <a:spcPts val="600"/>
              </a:spcBef>
              <a:buFont typeface="Wingdings" panose="05000000000000000000" pitchFamily="2" charset="2"/>
              <a:buChar char="§"/>
            </a:pPr>
            <a:r>
              <a:rPr lang="cs-CZ" altLang="cs-CZ" sz="1800" dirty="0" smtClean="0">
                <a:solidFill>
                  <a:schemeClr val="tx1"/>
                </a:solidFill>
                <a:latin typeface="Trebuchet MS" panose="020B0603020202020204" pitchFamily="34" charset="0"/>
              </a:rPr>
              <a:t>v případě změny účetního období (kalendářní rok, hospodářský rok) si může účetní jednotka stanovit, že účetní období bezprostředně předcházející změně účetního období bude delší než 12 měsíců;</a:t>
            </a:r>
          </a:p>
          <a:p>
            <a:pPr marL="460375" lvl="1" indent="-285750" algn="l">
              <a:spcBef>
                <a:spcPts val="600"/>
              </a:spcBef>
              <a:buFont typeface="Wingdings" panose="05000000000000000000" pitchFamily="2" charset="2"/>
              <a:buChar char="§"/>
            </a:pPr>
            <a:r>
              <a:rPr lang="cs-CZ" altLang="cs-CZ" sz="1800" dirty="0" smtClean="0">
                <a:solidFill>
                  <a:schemeClr val="tx1"/>
                </a:solidFill>
                <a:latin typeface="Trebuchet MS" panose="020B0603020202020204" pitchFamily="34" charset="0"/>
              </a:rPr>
              <a:t>v případě vzniku účetní jednotky v období 3 měsíců před koncem kalendářního roku si může účetní jednotka stanovit, že účetní období bude o příslušnou dobu delší než 12 měsíců;</a:t>
            </a:r>
          </a:p>
          <a:p>
            <a:pPr marL="460375" lvl="1" indent="-285750" algn="l">
              <a:spcBef>
                <a:spcPts val="600"/>
              </a:spcBef>
              <a:buFont typeface="Wingdings" panose="05000000000000000000" pitchFamily="2" charset="2"/>
              <a:buChar char="§"/>
            </a:pPr>
            <a:r>
              <a:rPr lang="cs-CZ" altLang="cs-CZ" sz="1800" dirty="0" smtClean="0">
                <a:solidFill>
                  <a:schemeClr val="tx1"/>
                </a:solidFill>
                <a:latin typeface="Trebuchet MS" panose="020B0603020202020204" pitchFamily="34" charset="0"/>
              </a:rPr>
              <a:t>v případě zániku účetní jednotky v období 3 měsíců po skončení kalendářního roku si může účetní jednotka stanovit, že účetní období bude o příslušnou dobu delší než 12 měsíců.</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511994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Předmět daně a osvobození příjmů od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5" name="Rectangle 3"/>
          <p:cNvSpPr txBox="1">
            <a:spLocks noChangeArrowheads="1"/>
          </p:cNvSpPr>
          <p:nvPr/>
        </p:nvSpPr>
        <p:spPr>
          <a:xfrm>
            <a:off x="395536" y="1844824"/>
            <a:ext cx="8352928" cy="512286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600"/>
              </a:spcBef>
              <a:buFontTx/>
              <a:buNone/>
            </a:pPr>
            <a:r>
              <a:rPr lang="cs-CZ" altLang="cs-CZ" sz="1800" b="1" dirty="0" smtClean="0">
                <a:solidFill>
                  <a:schemeClr val="tx1"/>
                </a:solidFill>
                <a:latin typeface="Trebuchet MS" panose="020B0603020202020204" pitchFamily="34" charset="0"/>
              </a:rPr>
              <a:t>Předmětem daně</a:t>
            </a:r>
            <a:r>
              <a:rPr lang="cs-CZ" altLang="cs-CZ" sz="1800" dirty="0" smtClean="0">
                <a:solidFill>
                  <a:schemeClr val="tx1"/>
                </a:solidFill>
                <a:latin typeface="Trebuchet MS" panose="020B0603020202020204" pitchFamily="34" charset="0"/>
              </a:rPr>
              <a:t> z příjmů právnických osob </a:t>
            </a:r>
            <a:r>
              <a:rPr lang="cs-CZ" altLang="cs-CZ" sz="1800" b="1" dirty="0" smtClean="0">
                <a:solidFill>
                  <a:schemeClr val="tx1"/>
                </a:solidFill>
                <a:latin typeface="Trebuchet MS" panose="020B0603020202020204" pitchFamily="34" charset="0"/>
              </a:rPr>
              <a:t>jsou příjmy</a:t>
            </a:r>
            <a:r>
              <a:rPr lang="cs-CZ" altLang="cs-CZ" sz="1800" dirty="0" smtClean="0">
                <a:solidFill>
                  <a:schemeClr val="tx1"/>
                </a:solidFill>
                <a:latin typeface="Trebuchet MS" panose="020B0603020202020204" pitchFamily="34" charset="0"/>
              </a:rPr>
              <a:t> (výnosy) </a:t>
            </a:r>
            <a:r>
              <a:rPr lang="cs-CZ" altLang="cs-CZ" sz="1800" b="1" dirty="0" smtClean="0">
                <a:solidFill>
                  <a:schemeClr val="tx1"/>
                </a:solidFill>
                <a:latin typeface="Trebuchet MS" panose="020B0603020202020204" pitchFamily="34" charset="0"/>
              </a:rPr>
              <a:t>z veškeré činnosti a z nakládání s veškerým majetkem.</a:t>
            </a:r>
            <a:endParaRPr lang="cs-CZ" altLang="cs-CZ" sz="1800" dirty="0" smtClean="0">
              <a:solidFill>
                <a:schemeClr val="tx1"/>
              </a:solidFill>
              <a:latin typeface="Trebuchet MS" panose="020B0603020202020204" pitchFamily="34" charset="0"/>
            </a:endParaRPr>
          </a:p>
          <a:p>
            <a:pPr algn="l">
              <a:spcBef>
                <a:spcPts val="600"/>
              </a:spcBef>
            </a:pPr>
            <a:endParaRPr lang="cs-CZ" altLang="cs-CZ" sz="500" b="1" dirty="0" smtClean="0">
              <a:solidFill>
                <a:schemeClr val="tx1"/>
              </a:solidFill>
              <a:latin typeface="Trebuchet MS" panose="020B0603020202020204" pitchFamily="34" charset="0"/>
            </a:endParaRPr>
          </a:p>
          <a:p>
            <a:pPr algn="l">
              <a:spcBef>
                <a:spcPts val="600"/>
              </a:spcBef>
              <a:buFontTx/>
              <a:buNone/>
            </a:pPr>
            <a:r>
              <a:rPr lang="cs-CZ" altLang="cs-CZ" sz="1800" b="1" dirty="0" smtClean="0">
                <a:solidFill>
                  <a:schemeClr val="tx1"/>
                </a:solidFill>
                <a:latin typeface="Trebuchet MS" panose="020B0603020202020204" pitchFamily="34" charset="0"/>
              </a:rPr>
              <a:t>Předmětem daně nejsou</a:t>
            </a:r>
            <a:r>
              <a:rPr lang="cs-CZ" altLang="cs-CZ" sz="1800" dirty="0" smtClean="0">
                <a:solidFill>
                  <a:schemeClr val="tx1"/>
                </a:solidFill>
                <a:latin typeface="Trebuchet MS" panose="020B0603020202020204" pitchFamily="34" charset="0"/>
              </a:rPr>
              <a:t>:</a:t>
            </a:r>
          </a:p>
          <a:p>
            <a:pPr marL="271463" lvl="1" indent="-184150" algn="l">
              <a:spcBef>
                <a:spcPts val="600"/>
              </a:spcBef>
              <a:buFont typeface="Wingdings" panose="05000000000000000000" pitchFamily="2" charset="2"/>
              <a:buChar char="§"/>
            </a:pPr>
            <a:r>
              <a:rPr lang="cs-CZ" altLang="cs-CZ" sz="1700" dirty="0" smtClean="0">
                <a:solidFill>
                  <a:schemeClr val="tx1"/>
                </a:solidFill>
                <a:latin typeface="Trebuchet MS" panose="020B0603020202020204" pitchFamily="34" charset="0"/>
              </a:rPr>
              <a:t>příjmy získané nabytím akcií podle zákona upravujícího podmínky převodu majetku státu na jiné osoby;</a:t>
            </a:r>
          </a:p>
          <a:p>
            <a:pPr marL="271463" lvl="1" indent="-184150" algn="l">
              <a:spcBef>
                <a:spcPts val="600"/>
              </a:spcBef>
              <a:buFont typeface="Wingdings" panose="05000000000000000000" pitchFamily="2" charset="2"/>
              <a:buChar char="§"/>
            </a:pPr>
            <a:r>
              <a:rPr lang="cs-CZ" altLang="cs-CZ" sz="1700" dirty="0" smtClean="0">
                <a:solidFill>
                  <a:schemeClr val="tx1"/>
                </a:solidFill>
                <a:latin typeface="Trebuchet MS" panose="020B0603020202020204" pitchFamily="34" charset="0"/>
              </a:rPr>
              <a:t>u poplatníků, kteří mají postavení oprávněné osoby, příjmy získané s vydáním pohledávky, a to do výše náhrad (restituce), do výše nároků na vydání základního podílu a dále příjmy z vydání dalšího podílu v nepeněžní formě;</a:t>
            </a:r>
          </a:p>
          <a:p>
            <a:pPr marL="271463" lvl="1" indent="-184150" algn="l">
              <a:spcBef>
                <a:spcPts val="600"/>
              </a:spcBef>
              <a:buFont typeface="Wingdings" panose="05000000000000000000" pitchFamily="2" charset="2"/>
              <a:buChar char="§"/>
            </a:pPr>
            <a:r>
              <a:rPr lang="cs-CZ" altLang="cs-CZ" sz="1700" dirty="0" smtClean="0">
                <a:solidFill>
                  <a:schemeClr val="tx1"/>
                </a:solidFill>
                <a:latin typeface="Trebuchet MS" panose="020B0603020202020204" pitchFamily="34" charset="0"/>
              </a:rPr>
              <a:t>příjmy z vlastní činnosti Správy úložišť radioaktivních odpadů (s výjimkou příjmů podléhajících zvláštní sazbě daně vybírané srážkou);</a:t>
            </a:r>
          </a:p>
          <a:p>
            <a:pPr marL="271463" lvl="1" indent="-184150" algn="l">
              <a:spcBef>
                <a:spcPts val="600"/>
              </a:spcBef>
              <a:buFont typeface="Wingdings" panose="05000000000000000000" pitchFamily="2" charset="2"/>
              <a:buChar char="§"/>
            </a:pPr>
            <a:r>
              <a:rPr lang="cs-CZ" altLang="cs-CZ" sz="1700" dirty="0" smtClean="0">
                <a:solidFill>
                  <a:schemeClr val="tx1"/>
                </a:solidFill>
                <a:latin typeface="Trebuchet MS" panose="020B0603020202020204" pitchFamily="34" charset="0"/>
              </a:rPr>
              <a:t>příjmy plynoucí z titulu spravedlivého zadostiučinění  přiznaného Evropským soudem pro lidská práva ve výši, kterou je Česká republika povinna uhradit, nebo z titulu urovnání záležitosti před Evropským soudem pro lidská práva na základě smíru nebo jednostranného prohlášení vlády ve výši, kterou se ČR zavázala uhradit;</a:t>
            </a:r>
          </a:p>
          <a:p>
            <a:pPr marL="271463" lvl="1" indent="-184150" algn="l">
              <a:spcBef>
                <a:spcPts val="600"/>
              </a:spcBef>
              <a:buFont typeface="Wingdings" panose="05000000000000000000" pitchFamily="2" charset="2"/>
              <a:buChar char="§"/>
            </a:pPr>
            <a:r>
              <a:rPr lang="cs-CZ" altLang="cs-CZ" sz="1700" dirty="0" smtClean="0">
                <a:solidFill>
                  <a:schemeClr val="tx1"/>
                </a:solidFill>
                <a:latin typeface="Trebuchet MS" panose="020B0603020202020204" pitchFamily="34" charset="0"/>
              </a:rPr>
              <a:t>další příjmy uvedené v § 18 odst. 2 písm. e) a f).  </a:t>
            </a:r>
          </a:p>
          <a:p>
            <a:pPr algn="l"/>
            <a:endParaRPr lang="cs-CZ" altLang="cs-CZ" sz="1800" dirty="0" smtClean="0">
              <a:solidFill>
                <a:schemeClr val="tx1"/>
              </a:solidFill>
            </a:endParaRP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484997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a:xfrm>
            <a:off x="395536"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smtClean="0">
                <a:effectLst>
                  <a:outerShdw blurRad="38100" dist="38100" dir="2700000" algn="tl">
                    <a:srgbClr val="000000">
                      <a:alpha val="43137"/>
                    </a:srgbClr>
                  </a:outerShdw>
                </a:effectLst>
                <a:latin typeface="Trebuchet MS" panose="020B0603020202020204" pitchFamily="34" charset="0"/>
              </a:rPr>
              <a:t>Předmět daně a osvobození příjmů od daně</a:t>
            </a:r>
            <a:endParaRPr lang="cs-CZ" sz="3000" b="1" dirty="0">
              <a:effectLst>
                <a:outerShdw blurRad="38100" dist="38100" dir="2700000" algn="tl">
                  <a:srgbClr val="000000">
                    <a:alpha val="43137"/>
                  </a:srgbClr>
                </a:outerShdw>
              </a:effectLst>
              <a:latin typeface="Trebuchet MS" panose="020B0603020202020204" pitchFamily="34" charset="0"/>
            </a:endParaRPr>
          </a:p>
        </p:txBody>
      </p:sp>
      <p:sp>
        <p:nvSpPr>
          <p:cNvPr id="8" name="Rectangle 3"/>
          <p:cNvSpPr txBox="1">
            <a:spLocks noChangeArrowheads="1"/>
          </p:cNvSpPr>
          <p:nvPr/>
        </p:nvSpPr>
        <p:spPr>
          <a:xfrm>
            <a:off x="571500" y="1916752"/>
            <a:ext cx="8176964" cy="4752608"/>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lnSpc>
                <a:spcPct val="110000"/>
              </a:lnSpc>
              <a:spcBef>
                <a:spcPts val="600"/>
              </a:spcBef>
              <a:buFontTx/>
              <a:buNone/>
            </a:pPr>
            <a:r>
              <a:rPr lang="cs-CZ" altLang="cs-CZ" sz="1800" b="1" dirty="0" smtClean="0">
                <a:solidFill>
                  <a:schemeClr val="tx1"/>
                </a:solidFill>
                <a:latin typeface="Trebuchet MS" panose="020B0603020202020204" pitchFamily="34" charset="0"/>
              </a:rPr>
              <a:t>U veřejně prospěšných poplatníků </a:t>
            </a: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jsou</a:t>
            </a:r>
            <a:r>
              <a:rPr lang="cs-CZ" altLang="cs-CZ" sz="1800" b="1" dirty="0" smtClean="0">
                <a:solidFill>
                  <a:schemeClr val="tx1"/>
                </a:solidFill>
                <a:latin typeface="Trebuchet MS" panose="020B0603020202020204" pitchFamily="34" charset="0"/>
              </a:rPr>
              <a:t> předmětem daně</a:t>
            </a:r>
            <a:r>
              <a:rPr lang="cs-CZ" altLang="cs-CZ" sz="1800" dirty="0" smtClean="0">
                <a:solidFill>
                  <a:schemeClr val="tx1"/>
                </a:solidFill>
                <a:latin typeface="Trebuchet MS" panose="020B0603020202020204" pitchFamily="34" charset="0"/>
              </a:rPr>
              <a:t> </a:t>
            </a:r>
            <a:r>
              <a:rPr lang="cs-CZ" altLang="cs-CZ" sz="1800" b="1" dirty="0" smtClean="0">
                <a:solidFill>
                  <a:schemeClr val="tx1"/>
                </a:solidFill>
                <a:latin typeface="Trebuchet MS" panose="020B0603020202020204" pitchFamily="34" charset="0"/>
              </a:rPr>
              <a:t>vždy příjmy</a:t>
            </a:r>
            <a:r>
              <a:rPr lang="cs-CZ" altLang="cs-CZ" sz="1800" dirty="0" smtClean="0">
                <a:solidFill>
                  <a:schemeClr val="tx1"/>
                </a:solidFill>
                <a:latin typeface="Trebuchet MS" panose="020B0603020202020204" pitchFamily="34" charset="0"/>
              </a:rPr>
              <a:t>:</a:t>
            </a:r>
          </a:p>
          <a:p>
            <a:pPr marL="271463" lvl="1" indent="-184150" algn="l">
              <a:lnSpc>
                <a:spcPct val="110000"/>
              </a:lnSpc>
              <a:spcBef>
                <a:spcPts val="600"/>
              </a:spcBef>
              <a:buFont typeface="Wingdings" panose="05000000000000000000" pitchFamily="2" charset="2"/>
              <a:buChar char="§"/>
            </a:pPr>
            <a:r>
              <a:rPr lang="cs-CZ" altLang="cs-CZ" sz="1500" dirty="0" smtClean="0">
                <a:solidFill>
                  <a:schemeClr val="tx1"/>
                </a:solidFill>
                <a:latin typeface="Trebuchet MS" panose="020B0603020202020204" pitchFamily="34" charset="0"/>
              </a:rPr>
              <a:t>z reklam;</a:t>
            </a:r>
          </a:p>
          <a:p>
            <a:pPr marL="271463" lvl="1" indent="-184150" algn="l">
              <a:lnSpc>
                <a:spcPct val="110000"/>
              </a:lnSpc>
              <a:spcBef>
                <a:spcPts val="0"/>
              </a:spcBef>
              <a:buFont typeface="Wingdings" panose="05000000000000000000" pitchFamily="2" charset="2"/>
              <a:buChar char="§"/>
            </a:pPr>
            <a:r>
              <a:rPr lang="cs-CZ" altLang="cs-CZ" sz="1500" dirty="0" smtClean="0">
                <a:solidFill>
                  <a:schemeClr val="tx1"/>
                </a:solidFill>
                <a:latin typeface="Trebuchet MS" panose="020B0603020202020204" pitchFamily="34" charset="0"/>
              </a:rPr>
              <a:t>z členských příspěvků;</a:t>
            </a:r>
          </a:p>
          <a:p>
            <a:pPr marL="271463" lvl="1" indent="-184150" algn="l">
              <a:lnSpc>
                <a:spcPct val="110000"/>
              </a:lnSpc>
              <a:spcBef>
                <a:spcPts val="0"/>
              </a:spcBef>
              <a:buFont typeface="Wingdings" panose="05000000000000000000" pitchFamily="2" charset="2"/>
              <a:buChar char="§"/>
            </a:pPr>
            <a:r>
              <a:rPr lang="cs-CZ" altLang="cs-CZ" sz="1500" dirty="0" smtClean="0">
                <a:solidFill>
                  <a:schemeClr val="tx1"/>
                </a:solidFill>
                <a:latin typeface="Trebuchet MS" panose="020B0603020202020204" pitchFamily="34" charset="0"/>
              </a:rPr>
              <a:t>v podobě úroků;</a:t>
            </a:r>
          </a:p>
          <a:p>
            <a:pPr marL="271463" lvl="1" indent="-184150" algn="l">
              <a:lnSpc>
                <a:spcPct val="110000"/>
              </a:lnSpc>
              <a:spcBef>
                <a:spcPts val="0"/>
              </a:spcBef>
              <a:buFont typeface="Wingdings" panose="05000000000000000000" pitchFamily="2" charset="2"/>
              <a:buChar char="§"/>
            </a:pPr>
            <a:r>
              <a:rPr lang="cs-CZ" altLang="cs-CZ" sz="1500" dirty="0" smtClean="0">
                <a:solidFill>
                  <a:schemeClr val="tx1"/>
                </a:solidFill>
                <a:latin typeface="Trebuchet MS" panose="020B0603020202020204" pitchFamily="34" charset="0"/>
              </a:rPr>
              <a:t>z nájemného s výjimkou nájmu státního majetku.</a:t>
            </a:r>
          </a:p>
          <a:p>
            <a:pPr algn="l">
              <a:lnSpc>
                <a:spcPct val="110000"/>
              </a:lnSpc>
              <a:spcBef>
                <a:spcPts val="1200"/>
              </a:spcBef>
              <a:buFontTx/>
              <a:buNone/>
            </a:pPr>
            <a:r>
              <a:rPr lang="cs-CZ" altLang="cs-CZ" sz="1800" b="1" dirty="0" smtClean="0">
                <a:solidFill>
                  <a:schemeClr val="tx1"/>
                </a:solidFill>
                <a:latin typeface="Trebuchet MS" panose="020B0603020202020204" pitchFamily="34" charset="0"/>
              </a:rPr>
              <a:t>U veřejně prospěšných poplatníků </a:t>
            </a:r>
            <a:r>
              <a:rPr lang="cs-CZ" altLang="cs-CZ" sz="1800" b="1" u="sng" dirty="0" smtClean="0">
                <a:solidFill>
                  <a:schemeClr val="tx1"/>
                </a:solidFill>
                <a:effectLst>
                  <a:outerShdw blurRad="38100" dist="38100" dir="2700000" algn="tl">
                    <a:srgbClr val="000000">
                      <a:alpha val="43137"/>
                    </a:srgbClr>
                  </a:outerShdw>
                </a:effectLst>
                <a:latin typeface="Trebuchet MS" panose="020B0603020202020204" pitchFamily="34" charset="0"/>
              </a:rPr>
              <a:t>nejsou</a:t>
            </a:r>
            <a:r>
              <a:rPr lang="cs-CZ" altLang="cs-CZ" sz="1800" b="1" dirty="0" smtClean="0">
                <a:solidFill>
                  <a:schemeClr val="tx1"/>
                </a:solidFill>
                <a:effectLst>
                  <a:outerShdw blurRad="38100" dist="38100" dir="2700000" algn="tl">
                    <a:srgbClr val="000000">
                      <a:alpha val="43137"/>
                    </a:srgbClr>
                  </a:outerShdw>
                </a:effectLst>
                <a:latin typeface="Trebuchet MS" panose="020B0603020202020204" pitchFamily="34" charset="0"/>
              </a:rPr>
              <a:t> </a:t>
            </a:r>
            <a:r>
              <a:rPr lang="cs-CZ" altLang="cs-CZ" sz="1800" b="1" dirty="0" smtClean="0">
                <a:solidFill>
                  <a:schemeClr val="tx1"/>
                </a:solidFill>
                <a:latin typeface="Trebuchet MS" panose="020B0603020202020204" pitchFamily="34" charset="0"/>
              </a:rPr>
              <a:t>předmětem daně příjmy</a:t>
            </a:r>
            <a:r>
              <a:rPr lang="cs-CZ" altLang="cs-CZ" sz="1800" dirty="0" smtClean="0">
                <a:solidFill>
                  <a:schemeClr val="tx1"/>
                </a:solidFill>
                <a:latin typeface="Trebuchet MS" panose="020B0603020202020204" pitchFamily="34" charset="0"/>
              </a:rPr>
              <a:t>:</a:t>
            </a:r>
          </a:p>
          <a:p>
            <a:pPr marL="373063" lvl="1" indent="-285750" algn="l">
              <a:lnSpc>
                <a:spcPct val="110000"/>
              </a:lnSpc>
              <a:spcBef>
                <a:spcPts val="600"/>
              </a:spcBef>
              <a:buFont typeface="Wingdings" panose="05000000000000000000" pitchFamily="2" charset="2"/>
              <a:buChar char="§"/>
            </a:pPr>
            <a:r>
              <a:rPr lang="cs-CZ" altLang="cs-CZ" sz="1600" dirty="0" smtClean="0">
                <a:solidFill>
                  <a:schemeClr val="tx1"/>
                </a:solidFill>
                <a:latin typeface="Trebuchet MS" panose="020B0603020202020204" pitchFamily="34" charset="0"/>
              </a:rPr>
              <a:t>z nepodnikatelské činnosti za podmínky, že vynaložené náklady v souvislosti s prováděním této činnosti jsou vyšší;</a:t>
            </a:r>
          </a:p>
          <a:p>
            <a:pPr marL="373063" lvl="1" indent="-285750" algn="l">
              <a:lnSpc>
                <a:spcPct val="110000"/>
              </a:lnSpc>
              <a:spcBef>
                <a:spcPts val="0"/>
              </a:spcBef>
              <a:buFont typeface="Wingdings" panose="05000000000000000000" pitchFamily="2" charset="2"/>
              <a:buChar char="§"/>
            </a:pPr>
            <a:r>
              <a:rPr lang="cs-CZ" altLang="cs-CZ" sz="1600" dirty="0" smtClean="0">
                <a:solidFill>
                  <a:schemeClr val="tx1"/>
                </a:solidFill>
                <a:latin typeface="Trebuchet MS" panose="020B0603020202020204" pitchFamily="34" charset="0"/>
              </a:rPr>
              <a:t>z dotací, příspěvků,  podpor nebo jiných obdobných plnění z veřejných rozpočtů;</a:t>
            </a:r>
          </a:p>
          <a:p>
            <a:pPr marL="373063" lvl="1" indent="-285750" algn="l">
              <a:lnSpc>
                <a:spcPct val="110000"/>
              </a:lnSpc>
              <a:spcBef>
                <a:spcPts val="0"/>
              </a:spcBef>
              <a:buFont typeface="Wingdings" panose="05000000000000000000" pitchFamily="2" charset="2"/>
              <a:buChar char="§"/>
            </a:pPr>
            <a:r>
              <a:rPr lang="cs-CZ" altLang="cs-CZ" sz="1600" dirty="0" smtClean="0">
                <a:solidFill>
                  <a:schemeClr val="tx1"/>
                </a:solidFill>
                <a:latin typeface="Trebuchet MS" panose="020B0603020202020204" pitchFamily="34" charset="0"/>
              </a:rPr>
              <a:t>podpora od Vinařského fondu;</a:t>
            </a:r>
          </a:p>
          <a:p>
            <a:pPr marL="373063" lvl="1" indent="-285750" algn="l">
              <a:lnSpc>
                <a:spcPct val="110000"/>
              </a:lnSpc>
              <a:spcBef>
                <a:spcPts val="0"/>
              </a:spcBef>
              <a:buFont typeface="Wingdings" panose="05000000000000000000" pitchFamily="2" charset="2"/>
              <a:buChar char="§"/>
            </a:pPr>
            <a:r>
              <a:rPr lang="cs-CZ" altLang="cs-CZ" sz="1600" dirty="0" smtClean="0">
                <a:solidFill>
                  <a:schemeClr val="tx1"/>
                </a:solidFill>
                <a:latin typeface="Trebuchet MS" panose="020B0603020202020204" pitchFamily="34" charset="0"/>
              </a:rPr>
              <a:t>výnos daně, poplatku nebo jiného obdobného peněžitého plnění, které plynou obci nebo kraji;</a:t>
            </a:r>
          </a:p>
          <a:p>
            <a:pPr marL="373063" lvl="1" indent="-285750" algn="l">
              <a:lnSpc>
                <a:spcPct val="110000"/>
              </a:lnSpc>
              <a:spcBef>
                <a:spcPts val="0"/>
              </a:spcBef>
              <a:buFont typeface="Wingdings" panose="05000000000000000000" pitchFamily="2" charset="2"/>
              <a:buChar char="§"/>
            </a:pPr>
            <a:r>
              <a:rPr lang="cs-CZ" altLang="cs-CZ" sz="1600" dirty="0" smtClean="0">
                <a:solidFill>
                  <a:schemeClr val="tx1"/>
                </a:solidFill>
                <a:latin typeface="Trebuchet MS" panose="020B0603020202020204" pitchFamily="34" charset="0"/>
              </a:rPr>
              <a:t>úplata, která je příjmem státního rozpočtu, za :</a:t>
            </a:r>
          </a:p>
          <a:p>
            <a:pPr marL="533400" lvl="2" algn="l">
              <a:lnSpc>
                <a:spcPct val="110000"/>
              </a:lnSpc>
              <a:spcBef>
                <a:spcPts val="0"/>
              </a:spcBef>
              <a:buFontTx/>
              <a:buNone/>
            </a:pPr>
            <a:r>
              <a:rPr lang="cs-CZ" altLang="cs-CZ" sz="1400" dirty="0" smtClean="0">
                <a:solidFill>
                  <a:schemeClr val="tx1"/>
                </a:solidFill>
                <a:latin typeface="Trebuchet MS" panose="020B0603020202020204" pitchFamily="34" charset="0"/>
              </a:rPr>
              <a:t> 1. převod nebo užívání státního majetku mezi organizačními složkami státu a státními organizacemi;</a:t>
            </a:r>
          </a:p>
          <a:p>
            <a:pPr marL="533400" lvl="2" algn="l">
              <a:lnSpc>
                <a:spcPct val="110000"/>
              </a:lnSpc>
              <a:spcBef>
                <a:spcPts val="0"/>
              </a:spcBef>
              <a:buFontTx/>
              <a:buNone/>
            </a:pPr>
            <a:r>
              <a:rPr lang="cs-CZ" altLang="cs-CZ" sz="1400" dirty="0" smtClean="0">
                <a:solidFill>
                  <a:schemeClr val="tx1"/>
                </a:solidFill>
                <a:latin typeface="Trebuchet MS" panose="020B0603020202020204" pitchFamily="34" charset="0"/>
              </a:rPr>
              <a:t> 2. nájem a prodej státního majetku;</a:t>
            </a:r>
          </a:p>
          <a:p>
            <a:pPr marL="373063" lvl="1" indent="-285750" algn="l">
              <a:lnSpc>
                <a:spcPct val="110000"/>
              </a:lnSpc>
              <a:spcBef>
                <a:spcPts val="0"/>
              </a:spcBef>
              <a:buFont typeface="Wingdings" panose="05000000000000000000" pitchFamily="2" charset="2"/>
              <a:buChar char="§"/>
            </a:pPr>
            <a:r>
              <a:rPr lang="cs-CZ" altLang="cs-CZ" sz="1600" dirty="0" smtClean="0">
                <a:solidFill>
                  <a:schemeClr val="tx1"/>
                </a:solidFill>
                <a:latin typeface="Trebuchet MS" panose="020B0603020202020204" pitchFamily="34" charset="0"/>
              </a:rPr>
              <a:t>příjmy z bezúplatného nabytí věci podle zákona o majetkovém vyrovnání s církvemi a náboženskými společnostmi.</a:t>
            </a: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48499767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716</TotalTime>
  <Words>955</Words>
  <Application>Microsoft Office PowerPoint</Application>
  <PresentationFormat>Předvádění na obrazovce (4:3)</PresentationFormat>
  <Paragraphs>283</Paragraphs>
  <Slides>29</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29</vt:i4>
      </vt:variant>
    </vt:vector>
  </HeadingPairs>
  <TitlesOfParts>
    <vt:vector size="37" baseType="lpstr">
      <vt:lpstr>Arial</vt:lpstr>
      <vt:lpstr>Calibri</vt:lpstr>
      <vt:lpstr>Candara</vt:lpstr>
      <vt:lpstr>Times New Roman</vt:lpstr>
      <vt:lpstr>Trebuchet MS</vt:lpstr>
      <vt:lpstr>Wingdings</vt:lpstr>
      <vt:lpstr>Wingdings 2</vt:lpstr>
      <vt:lpstr>Motiv sady Office</vt:lpstr>
      <vt:lpstr>Daňový systém ČR</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 - DPPO</dc:title>
  <dc:creator>Marinič Peter</dc:creator>
  <cp:lastModifiedBy>Peter Marinič</cp:lastModifiedBy>
  <cp:revision>67</cp:revision>
  <dcterms:created xsi:type="dcterms:W3CDTF">2016-06-07T08:38:00Z</dcterms:created>
  <dcterms:modified xsi:type="dcterms:W3CDTF">2019-02-23T06:36:57Z</dcterms:modified>
</cp:coreProperties>
</file>