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98" r:id="rId2"/>
    <p:sldId id="328" r:id="rId3"/>
    <p:sldId id="331" r:id="rId4"/>
    <p:sldId id="332"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349" r:id="rId22"/>
    <p:sldId id="350" r:id="rId23"/>
    <p:sldId id="351" r:id="rId24"/>
    <p:sldId id="352" r:id="rId25"/>
    <p:sldId id="353" r:id="rId26"/>
    <p:sldId id="354" r:id="rId27"/>
    <p:sldId id="356" r:id="rId28"/>
    <p:sldId id="357" r:id="rId29"/>
    <p:sldId id="358" r:id="rId30"/>
    <p:sldId id="359" r:id="rId31"/>
    <p:sldId id="360" r:id="rId32"/>
    <p:sldId id="362" r:id="rId33"/>
    <p:sldId id="363" r:id="rId34"/>
    <p:sldId id="364" r:id="rId35"/>
    <p:sldId id="365" r:id="rId36"/>
    <p:sldId id="367" r:id="rId37"/>
    <p:sldId id="368" r:id="rId38"/>
    <p:sldId id="399"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9B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47" autoAdjust="0"/>
    <p:restoredTop sz="94660"/>
  </p:normalViewPr>
  <p:slideViewPr>
    <p:cSldViewPr>
      <p:cViewPr varScale="1">
        <p:scale>
          <a:sx n="48" d="100"/>
          <a:sy n="48" d="100"/>
        </p:scale>
        <p:origin x="60" y="13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9D1D53-A40A-454F-BA1D-ADFD14B4DDF5}" type="datetimeFigureOut">
              <a:rPr lang="cs-CZ" smtClean="0"/>
              <a:pPr/>
              <a:t>23.02.2019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487008-28F5-46FB-A42E-263BF5695911}" type="slidenum">
              <a:rPr lang="cs-CZ" smtClean="0"/>
              <a:pPr/>
              <a:t>‹#›</a:t>
            </a:fld>
            <a:endParaRPr lang="cs-CZ"/>
          </a:p>
        </p:txBody>
      </p:sp>
    </p:spTree>
    <p:extLst>
      <p:ext uri="{BB962C8B-B14F-4D97-AF65-F5344CB8AC3E}">
        <p14:creationId xmlns:p14="http://schemas.microsoft.com/office/powerpoint/2010/main" val="3058154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8487008-28F5-46FB-A42E-263BF5695911}" type="slidenum">
              <a:rPr lang="cs-CZ" smtClean="0"/>
              <a:pPr/>
              <a:t>2</a:t>
            </a:fld>
            <a:endParaRPr lang="cs-CZ"/>
          </a:p>
        </p:txBody>
      </p:sp>
    </p:spTree>
    <p:extLst>
      <p:ext uri="{BB962C8B-B14F-4D97-AF65-F5344CB8AC3E}">
        <p14:creationId xmlns:p14="http://schemas.microsoft.com/office/powerpoint/2010/main" val="1847286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8487008-28F5-46FB-A42E-263BF5695911}" type="slidenum">
              <a:rPr lang="cs-CZ" smtClean="0"/>
              <a:pPr/>
              <a:t>3</a:t>
            </a:fld>
            <a:endParaRPr lang="cs-CZ"/>
          </a:p>
        </p:txBody>
      </p:sp>
    </p:spTree>
    <p:extLst>
      <p:ext uri="{BB962C8B-B14F-4D97-AF65-F5344CB8AC3E}">
        <p14:creationId xmlns:p14="http://schemas.microsoft.com/office/powerpoint/2010/main" val="504404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2450703"/>
          </a:xfrm>
        </p:spPr>
        <p:txBody>
          <a:bodyPr>
            <a:normAutofit/>
          </a:bodyPr>
          <a:lstStyle/>
          <a:p>
            <a:pPr algn="l"/>
            <a:r>
              <a:rPr lang="cs-CZ" sz="4000" b="1" dirty="0">
                <a:latin typeface="Trebuchet MS" panose="020B0603020202020204" pitchFamily="34" charset="0"/>
              </a:rPr>
              <a:t>Daňový systém ČR</a:t>
            </a:r>
          </a:p>
        </p:txBody>
      </p:sp>
      <p:sp>
        <p:nvSpPr>
          <p:cNvPr id="3" name="Podnadpis 2"/>
          <p:cNvSpPr>
            <a:spLocks noGrp="1"/>
          </p:cNvSpPr>
          <p:nvPr>
            <p:ph type="subTitle" idx="1"/>
          </p:nvPr>
        </p:nvSpPr>
        <p:spPr>
          <a:xfrm>
            <a:off x="683568" y="4149080"/>
            <a:ext cx="6400800" cy="1752600"/>
          </a:xfrm>
        </p:spPr>
        <p:txBody>
          <a:bodyPr/>
          <a:lstStyle/>
          <a:p>
            <a:pPr algn="l"/>
            <a:endParaRPr lang="cs-CZ" dirty="0">
              <a:latin typeface="Trebuchet MS" panose="020B0603020202020204" pitchFamily="34" charset="0"/>
            </a:endParaRPr>
          </a:p>
          <a:p>
            <a:pPr algn="l"/>
            <a:endParaRPr lang="cs-CZ" dirty="0">
              <a:latin typeface="Trebuchet MS" panose="020B0603020202020204" pitchFamily="34" charset="0"/>
            </a:endParaRPr>
          </a:p>
          <a:p>
            <a:pPr algn="l"/>
            <a:r>
              <a:rPr lang="cs-CZ" dirty="0">
                <a:latin typeface="Trebuchet MS" panose="020B0603020202020204" pitchFamily="34" charset="0"/>
              </a:rPr>
              <a:t>jaro </a:t>
            </a:r>
            <a:r>
              <a:rPr lang="cs-CZ" dirty="0" smtClean="0">
                <a:latin typeface="Trebuchet MS" panose="020B0603020202020204" pitchFamily="34" charset="0"/>
              </a:rPr>
              <a:t>2019</a:t>
            </a:r>
            <a:endParaRPr lang="cs-CZ" dirty="0">
              <a:latin typeface="Trebuchet MS" panose="020B06030202020202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320000" cy="1678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7502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752"/>
            <a:ext cx="8229600" cy="4525963"/>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110000"/>
              </a:lnSpc>
              <a:spcBef>
                <a:spcPts val="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Bez nároku na odpočet </a:t>
            </a:r>
            <a:r>
              <a:rPr lang="cs-CZ" altLang="cs-CZ" sz="1800" dirty="0" smtClean="0">
                <a:solidFill>
                  <a:schemeClr val="tx1"/>
                </a:solidFill>
                <a:latin typeface="Trebuchet MS" panose="020B0603020202020204" pitchFamily="34" charset="0"/>
              </a:rPr>
              <a:t>jsou osvobozena následující plnění (§ 51 až 59):</a:t>
            </a:r>
          </a:p>
          <a:p>
            <a:pPr algn="l">
              <a:lnSpc>
                <a:spcPct val="110000"/>
              </a:lnSpc>
              <a:spcBef>
                <a:spcPts val="0"/>
              </a:spcBef>
            </a:pPr>
            <a:endParaRPr lang="cs-CZ" altLang="cs-CZ" sz="1800" dirty="0" smtClean="0">
              <a:solidFill>
                <a:schemeClr val="tx1"/>
              </a:solidFill>
              <a:latin typeface="Trebuchet MS" panose="020B0603020202020204" pitchFamily="34" charset="0"/>
            </a:endParaRP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základní poštovní služby a dodání poštovních známek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52</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rozhlasové a televizní vysílání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53</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finanční činnosti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54</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penzijní činnosti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54a</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pojišťovací činnosti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55</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dodání vybraných nemovitých věcí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56</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nájem vybraných nemovitých věcí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56a</a:t>
            </a:r>
            <a:r>
              <a:rPr lang="en-US" altLang="cs-CZ" sz="1600" dirty="0" smtClean="0">
                <a:solidFill>
                  <a:schemeClr val="tx1"/>
                </a:solidFill>
                <a:latin typeface="Trebuchet MS" panose="020B0603020202020204" pitchFamily="34" charset="0"/>
                <a:cs typeface="Times New Roman" pitchFamily="18" charset="0"/>
              </a:rPr>
              <a:t>]</a:t>
            </a:r>
            <a:endParaRPr lang="cs-CZ" altLang="cs-CZ" sz="1600" dirty="0" smtClean="0">
              <a:solidFill>
                <a:schemeClr val="tx1"/>
              </a:solidFill>
              <a:latin typeface="Trebuchet MS" panose="020B0603020202020204" pitchFamily="34" charset="0"/>
            </a:endParaRP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výchova a vzdělávání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57</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zdravotnické služby a dodání zdravotního zboží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58</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sociální pomoc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59</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provozování loterií a jiných podobných her </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cs typeface="Times New Roman" pitchFamily="18" charset="0"/>
              </a:rPr>
              <a:t>§ 60</a:t>
            </a:r>
            <a:r>
              <a:rPr lang="en-US" altLang="cs-CZ" sz="1600" dirty="0" smtClean="0">
                <a:solidFill>
                  <a:schemeClr val="tx1"/>
                </a:solidFill>
                <a:latin typeface="Trebuchet MS" panose="020B0603020202020204" pitchFamily="34" charset="0"/>
                <a:cs typeface="Times New Roman" pitchFamily="18" charset="0"/>
              </a:rPr>
              <a:t>]</a:t>
            </a:r>
            <a:r>
              <a:rPr lang="cs-CZ" altLang="cs-CZ" sz="1600" dirty="0" smtClean="0">
                <a:solidFill>
                  <a:schemeClr val="tx1"/>
                </a:solidFill>
                <a:latin typeface="Trebuchet MS" panose="020B0603020202020204" pitchFamily="34" charset="0"/>
              </a:rPr>
              <a:t>;</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ostatní plnění osvobozená od daně (např.  poskytnutí služby jako protihodnoty členského příspěvku pro vlastní členy politických stran, církví, občanských sdružení, profesních komor aj., viz § 61);</a:t>
            </a:r>
          </a:p>
          <a:p>
            <a:pPr marL="357188" lvl="1" indent="-177800" algn="l">
              <a:lnSpc>
                <a:spcPct val="110000"/>
              </a:lnSpc>
              <a:spcBef>
                <a:spcPts val="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dodání zboží, které bylo použito pro plnění osvobozená od daně bez nároku na odpočet daně a zboží, u něhož nemá plátce nárok na odpočet daně (§ 62).</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64096" y="1916752"/>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80000"/>
              </a:lnSpc>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S nárokem na odpočet jsou osvobozena </a:t>
            </a:r>
            <a:r>
              <a:rPr lang="cs-CZ" altLang="cs-CZ" sz="2000" dirty="0" smtClean="0">
                <a:solidFill>
                  <a:schemeClr val="tx1"/>
                </a:solidFill>
                <a:latin typeface="Trebuchet MS" panose="020B0603020202020204" pitchFamily="34" charset="0"/>
              </a:rPr>
              <a:t>tato plnění (§ 63 až 71):</a:t>
            </a:r>
          </a:p>
          <a:p>
            <a:pPr algn="l">
              <a:lnSpc>
                <a:spcPct val="80000"/>
              </a:lnSpc>
            </a:pPr>
            <a:endParaRPr lang="cs-CZ" altLang="cs-CZ" sz="2000" dirty="0" smtClean="0">
              <a:solidFill>
                <a:schemeClr val="tx1"/>
              </a:solidFill>
              <a:latin typeface="Trebuchet MS" panose="020B0603020202020204" pitchFamily="34" charset="0"/>
            </a:endParaRPr>
          </a:p>
          <a:p>
            <a:pPr marL="358775" lvl="1" indent="-358775" algn="l">
              <a:lnSpc>
                <a:spcPct val="80000"/>
              </a:lnSpc>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dodání zboží do jiného členského státu </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cs typeface="Times New Roman" pitchFamily="18" charset="0"/>
              </a:rPr>
              <a:t>§ 64</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rPr>
              <a:t>;</a:t>
            </a:r>
          </a:p>
          <a:p>
            <a:pPr marL="358775" lvl="1" indent="-358775" algn="l">
              <a:lnSpc>
                <a:spcPct val="80000"/>
              </a:lnSpc>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pořízení zboží z jiného členského státu </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cs typeface="Times New Roman" pitchFamily="18" charset="0"/>
              </a:rPr>
              <a:t>§ 65</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rPr>
              <a:t>;</a:t>
            </a:r>
          </a:p>
          <a:p>
            <a:pPr marL="358775" lvl="1" indent="-358775" algn="l">
              <a:lnSpc>
                <a:spcPct val="80000"/>
              </a:lnSpc>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vývoz zboží </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cs typeface="Times New Roman" pitchFamily="18" charset="0"/>
              </a:rPr>
              <a:t>§ 66</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rPr>
              <a:t>;</a:t>
            </a:r>
          </a:p>
          <a:p>
            <a:pPr marL="358775" lvl="1" indent="-358775" algn="l">
              <a:lnSpc>
                <a:spcPct val="80000"/>
              </a:lnSpc>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poskytnutí zboží do 3. země </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cs typeface="Times New Roman" pitchFamily="18" charset="0"/>
              </a:rPr>
              <a:t>§ 67</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rPr>
              <a:t>;</a:t>
            </a:r>
          </a:p>
          <a:p>
            <a:pPr marL="358775" lvl="1" indent="-358775" algn="l">
              <a:lnSpc>
                <a:spcPct val="80000"/>
              </a:lnSpc>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osvobození ve zvláštních případech (dodání potravin a paliva lodím, viz § 68);</a:t>
            </a:r>
          </a:p>
          <a:p>
            <a:pPr marL="358775" lvl="1" indent="-358775" algn="l">
              <a:lnSpc>
                <a:spcPct val="80000"/>
              </a:lnSpc>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přeprava a služby přímo vázané na dovoz a vývoz zboží </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cs typeface="Times New Roman" pitchFamily="18" charset="0"/>
              </a:rPr>
              <a:t>§ 69</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rPr>
              <a:t>;</a:t>
            </a:r>
          </a:p>
          <a:p>
            <a:pPr marL="358775" lvl="1" indent="-358775" algn="l">
              <a:lnSpc>
                <a:spcPct val="80000"/>
              </a:lnSpc>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přeprava osob </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cs typeface="Times New Roman" pitchFamily="18" charset="0"/>
              </a:rPr>
              <a:t>§ 70</a:t>
            </a:r>
            <a:r>
              <a:rPr lang="en-US" altLang="cs-CZ" sz="2000" dirty="0" smtClean="0">
                <a:solidFill>
                  <a:schemeClr val="tx1"/>
                </a:solidFill>
                <a:latin typeface="Trebuchet MS" panose="020B0603020202020204" pitchFamily="34" charset="0"/>
                <a:cs typeface="Times New Roman" pitchFamily="18" charset="0"/>
              </a:rPr>
              <a:t>]</a:t>
            </a:r>
            <a:r>
              <a:rPr lang="cs-CZ" altLang="cs-CZ" sz="2000" dirty="0" smtClean="0">
                <a:solidFill>
                  <a:schemeClr val="tx1"/>
                </a:solidFill>
                <a:latin typeface="Trebuchet MS" panose="020B0603020202020204" pitchFamily="34" charset="0"/>
              </a:rPr>
              <a:t>;</a:t>
            </a:r>
          </a:p>
          <a:p>
            <a:pPr marL="358775" lvl="1" indent="-358775" algn="l">
              <a:lnSpc>
                <a:spcPct val="80000"/>
              </a:lnSpc>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dovoz zboží (podrobně viz § 71, § 71a až § 71f).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752"/>
            <a:ext cx="8229600" cy="45259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Osoba povinná k dani </a:t>
            </a:r>
            <a:r>
              <a:rPr lang="cs-CZ" altLang="cs-CZ" sz="1800" dirty="0" smtClean="0">
                <a:solidFill>
                  <a:schemeClr val="tx1"/>
                </a:solidFill>
                <a:latin typeface="Trebuchet MS" panose="020B0603020202020204" pitchFamily="34" charset="0"/>
              </a:rPr>
              <a:t>(OPD) je </a:t>
            </a:r>
          </a:p>
          <a:p>
            <a:pPr marL="342900" indent="-342900" algn="l">
              <a:spcBef>
                <a:spcPts val="600"/>
              </a:spcBef>
              <a:buClr>
                <a:schemeClr val="accent6">
                  <a:lumMod val="75000"/>
                </a:schemeClr>
              </a:buClr>
              <a:buFont typeface="Wingdings" panose="05000000000000000000" pitchFamily="2" charset="2"/>
              <a:buChar char="ü"/>
            </a:pPr>
            <a:r>
              <a:rPr lang="cs-CZ" altLang="cs-CZ" sz="1600" dirty="0" smtClean="0">
                <a:solidFill>
                  <a:schemeClr val="tx1"/>
                </a:solidFill>
                <a:latin typeface="Trebuchet MS" panose="020B0603020202020204" pitchFamily="34" charset="0"/>
              </a:rPr>
              <a:t>fyzická nebo právnická osoba (§ 5), která samostatně uskutečňuje ekonomické činnosti. </a:t>
            </a:r>
          </a:p>
          <a:p>
            <a:pPr marL="342900" indent="-342900" algn="l">
              <a:spcBef>
                <a:spcPts val="600"/>
              </a:spcBef>
              <a:buClr>
                <a:schemeClr val="accent6">
                  <a:lumMod val="75000"/>
                </a:schemeClr>
              </a:buClr>
              <a:buFont typeface="Wingdings" panose="05000000000000000000" pitchFamily="2" charset="2"/>
              <a:buChar char="ü"/>
            </a:pPr>
            <a:r>
              <a:rPr lang="cs-CZ" altLang="cs-CZ" sz="1600" dirty="0" smtClean="0">
                <a:solidFill>
                  <a:schemeClr val="tx1"/>
                </a:solidFill>
                <a:latin typeface="Trebuchet MS" panose="020B0603020202020204" pitchFamily="34" charset="0"/>
              </a:rPr>
              <a:t>OPD je také právnická osoba, která nebyla založena nebo zřízena za účelem podnikání, pokud uskutečňuje ekonomické činnosti (s výjimkou státu, kraje, obce, dobrovolných svazků obcí, hl. m. Prahy, i když tyto vybírají úplatu – výjimky, příloha č. 3).</a:t>
            </a:r>
          </a:p>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Za samostatnou OPD  </a:t>
            </a:r>
            <a:r>
              <a:rPr lang="cs-CZ" altLang="cs-CZ" sz="1800" dirty="0" smtClean="0">
                <a:solidFill>
                  <a:schemeClr val="tx1"/>
                </a:solidFill>
                <a:latin typeface="Trebuchet MS" panose="020B0603020202020204" pitchFamily="34" charset="0"/>
              </a:rPr>
              <a:t>se považuje hlavní město Praha a každá jeho městská část.</a:t>
            </a:r>
          </a:p>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Za OPD se nepovažuje veřejnoprávní subjekt </a:t>
            </a:r>
            <a:r>
              <a:rPr lang="cs-CZ" altLang="cs-CZ" sz="1800" dirty="0" smtClean="0">
                <a:solidFill>
                  <a:schemeClr val="tx1"/>
                </a:solidFill>
                <a:latin typeface="Trebuchet MS" panose="020B0603020202020204" pitchFamily="34" charset="0"/>
              </a:rPr>
              <a:t>při výkonu působnosti v oblasti veřejné správy (týká se to rovněž odborových organizací, církví a náboženských společností). </a:t>
            </a:r>
          </a:p>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Veřejnoprávní subjekt je považován za OPD </a:t>
            </a:r>
            <a:r>
              <a:rPr lang="cs-CZ" altLang="cs-CZ" sz="1800" dirty="0" smtClean="0">
                <a:solidFill>
                  <a:schemeClr val="tx1"/>
                </a:solidFill>
                <a:latin typeface="Trebuchet MS" panose="020B0603020202020204" pitchFamily="34" charset="0"/>
              </a:rPr>
              <a:t>pouze v některých případech (příloha č. 3 k ZDPH), např. při dodání vody, plynu, tepla, chladu, elektřiny, při uskutečňování služeb v oblasti pořádání výstav, veletrhů a kongresů nebo v oblasti služeb prodejen pro zaměstnance, kantýn, závodních jídelen aj.</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752"/>
            <a:ext cx="8229600" cy="4525963"/>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Osoba identifikovaná </a:t>
            </a:r>
            <a:r>
              <a:rPr lang="cs-CZ" altLang="cs-CZ" sz="1600" dirty="0" smtClean="0">
                <a:solidFill>
                  <a:schemeClr val="tx1"/>
                </a:solidFill>
                <a:latin typeface="Trebuchet MS" panose="020B0603020202020204" pitchFamily="34" charset="0"/>
              </a:rPr>
              <a:t>(OI) je osoba, která není plátcem, nebo právnická osoba nepovinná k dani, pokud v tuzemsku pořizují zboží z JČS, které je předmětem daně (kromě zboží pořízeného prostřední osobou v rámci zjednodušeného postupu při dodání zboží uvnitř území Evropské unie formou třístranného obchodu, ode dne prvního pořízení tohoto zboží (§ 6g).</a:t>
            </a:r>
          </a:p>
          <a:p>
            <a:pPr algn="l">
              <a:spcBef>
                <a:spcPts val="600"/>
              </a:spcBef>
              <a:buFont typeface="Arial" charset="0"/>
              <a:buChar char=" "/>
            </a:pPr>
            <a:endParaRPr lang="cs-CZ" altLang="cs-CZ" sz="1600" dirty="0" smtClean="0">
              <a:solidFill>
                <a:schemeClr val="tx1"/>
              </a:solidFill>
              <a:latin typeface="Trebuchet MS" panose="020B0603020202020204" pitchFamily="34" charset="0"/>
            </a:endParaRPr>
          </a:p>
          <a:p>
            <a:pPr algn="l">
              <a:spcBef>
                <a:spcPts val="600"/>
              </a:spcBef>
            </a:pPr>
            <a:r>
              <a:rPr lang="cs-CZ" altLang="cs-CZ" sz="1600" dirty="0" smtClean="0">
                <a:solidFill>
                  <a:schemeClr val="tx1"/>
                </a:solidFill>
                <a:latin typeface="Trebuchet MS" panose="020B0603020202020204" pitchFamily="34" charset="0"/>
              </a:rPr>
              <a:t>OI je rovněž osoba povinná k dani se sídlem nebo provozovnou v tuzemsku (§ 6h), která není plátcem, a to </a:t>
            </a: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ode dne přijetí zdanitelného plnění s místem plnění v tuzemsku </a:t>
            </a:r>
            <a:r>
              <a:rPr lang="cs-CZ" altLang="cs-CZ" sz="1600" dirty="0" smtClean="0">
                <a:solidFill>
                  <a:schemeClr val="tx1"/>
                </a:solidFill>
                <a:latin typeface="Trebuchet MS" panose="020B0603020202020204" pitchFamily="34" charset="0"/>
              </a:rPr>
              <a:t>od osoby neusazené v tuzemsku, pokud se jedná o:</a:t>
            </a:r>
          </a:p>
          <a:p>
            <a:pPr algn="l">
              <a:spcBef>
                <a:spcPts val="600"/>
              </a:spcBef>
              <a:buFont typeface="Arial" charset="0"/>
              <a:buChar char=" "/>
            </a:pPr>
            <a:r>
              <a:rPr lang="cs-CZ" altLang="cs-CZ" sz="1600" dirty="0" smtClean="0">
                <a:solidFill>
                  <a:schemeClr val="tx1"/>
                </a:solidFill>
                <a:latin typeface="Trebuchet MS" panose="020B0603020202020204" pitchFamily="34" charset="0"/>
              </a:rPr>
              <a:t>a) poskytnutí služby;</a:t>
            </a:r>
          </a:p>
          <a:p>
            <a:pPr algn="l">
              <a:spcBef>
                <a:spcPts val="600"/>
              </a:spcBef>
              <a:buFont typeface="Arial" charset="0"/>
              <a:buChar char=" "/>
            </a:pPr>
            <a:r>
              <a:rPr lang="cs-CZ" altLang="cs-CZ" sz="1600" dirty="0" smtClean="0">
                <a:solidFill>
                  <a:schemeClr val="tx1"/>
                </a:solidFill>
                <a:latin typeface="Trebuchet MS" panose="020B0603020202020204" pitchFamily="34" charset="0"/>
              </a:rPr>
              <a:t>b) dodání služby s instalací nebo montáží;</a:t>
            </a:r>
          </a:p>
          <a:p>
            <a:pPr algn="l">
              <a:spcBef>
                <a:spcPts val="600"/>
              </a:spcBef>
              <a:buFont typeface="Arial" charset="0"/>
              <a:buChar char=" "/>
            </a:pPr>
            <a:r>
              <a:rPr lang="cs-CZ" altLang="cs-CZ" sz="1600" dirty="0" smtClean="0">
                <a:solidFill>
                  <a:schemeClr val="tx1"/>
                </a:solidFill>
                <a:latin typeface="Trebuchet MS" panose="020B0603020202020204" pitchFamily="34" charset="0"/>
              </a:rPr>
              <a:t>c) dodání zboží soustavami nebo sítěmi.</a:t>
            </a:r>
          </a:p>
          <a:p>
            <a:pPr algn="l">
              <a:spcBef>
                <a:spcPts val="600"/>
              </a:spcBef>
              <a:buFont typeface="Arial" charset="0"/>
              <a:buChar char=" "/>
            </a:pPr>
            <a:endParaRPr lang="cs-CZ" altLang="cs-CZ" sz="1600" dirty="0" smtClean="0">
              <a:solidFill>
                <a:schemeClr val="tx1"/>
              </a:solidFill>
              <a:latin typeface="Trebuchet MS" panose="020B0603020202020204" pitchFamily="34" charset="0"/>
            </a:endParaRPr>
          </a:p>
          <a:p>
            <a:pPr algn="l">
              <a:spcBef>
                <a:spcPts val="600"/>
              </a:spcBef>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OI </a:t>
            </a:r>
            <a:r>
              <a:rPr lang="cs-CZ" altLang="cs-CZ" sz="1600" dirty="0" smtClean="0">
                <a:solidFill>
                  <a:schemeClr val="tx1"/>
                </a:solidFill>
                <a:latin typeface="Trebuchet MS" panose="020B0603020202020204" pitchFamily="34" charset="0"/>
              </a:rPr>
              <a:t>je rovněž osoba povinná k dani se sídlem nebo provozovnou v tuzemsku (§ 6i), která není plátcem, a to </a:t>
            </a: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ode dne poskytnutí služby  s místem plnění v jiném ČS</a:t>
            </a:r>
            <a:r>
              <a:rPr lang="cs-CZ" altLang="cs-CZ" sz="1600" dirty="0" smtClean="0">
                <a:solidFill>
                  <a:schemeClr val="tx1"/>
                </a:solidFill>
                <a:latin typeface="Trebuchet MS" panose="020B0603020202020204" pitchFamily="34" charset="0"/>
              </a:rPr>
              <a:t> (podle § 9 odst. 1), s výjimkou poskytnutí služby, které je v JČS osvobozeno od daně.</a:t>
            </a:r>
          </a:p>
          <a:p>
            <a:pPr algn="l">
              <a:spcBef>
                <a:spcPts val="600"/>
              </a:spcBef>
              <a:buFont typeface="Arial" charset="0"/>
              <a:buChar char=" "/>
            </a:pPr>
            <a:r>
              <a:rPr lang="cs-CZ" altLang="cs-CZ" sz="1600" dirty="0" smtClean="0">
                <a:solidFill>
                  <a:schemeClr val="tx1"/>
                </a:solidFill>
                <a:latin typeface="Trebuchet MS" panose="020B0603020202020204" pitchFamily="34" charset="0"/>
              </a:rPr>
              <a:t>   </a:t>
            </a:r>
          </a:p>
          <a:p>
            <a:pPr algn="l">
              <a:spcBef>
                <a:spcPts val="600"/>
              </a:spcBef>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OI </a:t>
            </a:r>
            <a:r>
              <a:rPr lang="cs-CZ" altLang="cs-CZ" sz="1600" dirty="0" smtClean="0">
                <a:solidFill>
                  <a:schemeClr val="tx1"/>
                </a:solidFill>
                <a:latin typeface="Trebuchet MS" panose="020B0603020202020204" pitchFamily="34" charset="0"/>
              </a:rPr>
              <a:t>je povinna </a:t>
            </a: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podat přihlášku k registraci do 15. dne ode</a:t>
            </a:r>
            <a:r>
              <a:rPr lang="cs-CZ" altLang="cs-CZ" sz="1600" dirty="0" smtClean="0">
                <a:solidFill>
                  <a:schemeClr val="tx1"/>
                </a:solidFill>
                <a:latin typeface="Trebuchet MS" panose="020B0603020202020204" pitchFamily="34" charset="0"/>
              </a:rPr>
              <a:t> dne, ve kterém se stala identifikovanou osobou.</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752"/>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 typeface="Arial" charset="0"/>
              <a:buChar char=" "/>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Ekonomická činnost </a:t>
            </a:r>
            <a:r>
              <a:rPr lang="cs-CZ" altLang="cs-CZ" sz="2000" dirty="0" smtClean="0">
                <a:solidFill>
                  <a:schemeClr val="tx1"/>
                </a:solidFill>
                <a:latin typeface="Trebuchet MS" panose="020B0603020202020204" pitchFamily="34" charset="0"/>
              </a:rPr>
              <a:t>(§ 5 odst. 2) je soustavná činnost:</a:t>
            </a:r>
          </a:p>
          <a:p>
            <a:pPr algn="l">
              <a:spcBef>
                <a:spcPts val="600"/>
              </a:spcBef>
              <a:buFont typeface="Arial" charset="0"/>
              <a:buChar char=" "/>
            </a:pPr>
            <a:endParaRPr lang="cs-CZ" altLang="cs-CZ" sz="2000" dirty="0" smtClean="0">
              <a:solidFill>
                <a:schemeClr val="tx1"/>
              </a:solidFill>
              <a:latin typeface="Trebuchet MS" panose="020B0603020202020204" pitchFamily="34" charset="0"/>
            </a:endParaRP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výrobců, obchodníků včetně důlní činnosti a zemědělské výroby;</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vykonávaná podle zvláštních předpisů, a to zejména nezávislá činnost vědecká, literární, umělecká, vychovatelská nebo pedagogická (učitelé);</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nezávislého charakteru vykonávaná lékaři, právníky, inženýry, architekty, dentisty a účetními znalci;</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za účelem získání příjmů z využití hmotného a nehmotného majetku.</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752"/>
            <a:ext cx="8229600" cy="4525963"/>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Skupinou</a:t>
            </a:r>
            <a:r>
              <a:rPr lang="cs-CZ" altLang="cs-CZ" sz="2000" dirty="0" smtClean="0">
                <a:solidFill>
                  <a:schemeClr val="tx1"/>
                </a:solidFill>
                <a:latin typeface="Trebuchet MS" panose="020B0603020202020204" pitchFamily="34" charset="0"/>
              </a:rPr>
              <a:t> (§ 5a) se rozumí skupina spojených osob se sídlem, místem podnikání nebo provozovnou v tuzemsku, která je registrována k dani jako plátce daně. </a:t>
            </a:r>
          </a:p>
          <a:p>
            <a:pPr algn="l">
              <a:spcBef>
                <a:spcPts val="600"/>
              </a:spcBef>
            </a:pP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S</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kupina se považuje za samostatnou OPD.</a:t>
            </a:r>
            <a:r>
              <a:rPr lang="cs-CZ" altLang="cs-CZ" sz="2000" dirty="0" smtClean="0">
                <a:solidFill>
                  <a:schemeClr val="tx1"/>
                </a:solidFill>
                <a:latin typeface="Trebuchet MS" panose="020B0603020202020204" pitchFamily="34" charset="0"/>
              </a:rPr>
              <a:t> Každá osoba může být členem pouze jedné skupiny.</a:t>
            </a:r>
          </a:p>
          <a:p>
            <a:pPr algn="l">
              <a:spcBef>
                <a:spcPts val="600"/>
              </a:spcBef>
              <a:buFont typeface="Arial" charset="0"/>
              <a:buChar char=" "/>
            </a:pPr>
            <a:endParaRPr lang="cs-CZ" altLang="cs-CZ" sz="2000" dirty="0" smtClean="0">
              <a:solidFill>
                <a:schemeClr val="tx1"/>
              </a:solidFill>
              <a:latin typeface="Trebuchet MS" panose="020B0603020202020204" pitchFamily="34" charset="0"/>
            </a:endParaRP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Spojenými osobami </a:t>
            </a:r>
            <a:r>
              <a:rPr lang="cs-CZ" altLang="cs-CZ" sz="2000" dirty="0" smtClean="0">
                <a:solidFill>
                  <a:schemeClr val="tx1"/>
                </a:solidFill>
                <a:latin typeface="Trebuchet MS" panose="020B0603020202020204" pitchFamily="34" charset="0"/>
              </a:rPr>
              <a:t>se rozumí kapitálově spojené osoby nebo jinak spojené osoby.</a:t>
            </a:r>
          </a:p>
          <a:p>
            <a:pPr algn="l">
              <a:spcBef>
                <a:spcPts val="600"/>
              </a:spcBef>
              <a:buFont typeface="Arial" charset="0"/>
              <a:buChar char=" "/>
            </a:pPr>
            <a:endParaRPr lang="cs-CZ" altLang="cs-CZ" sz="2000" dirty="0" smtClean="0">
              <a:solidFill>
                <a:schemeClr val="tx1"/>
              </a:solidFill>
              <a:latin typeface="Trebuchet MS" panose="020B0603020202020204" pitchFamily="34" charset="0"/>
            </a:endParaRP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Kapitálově spojenými osobami </a:t>
            </a:r>
            <a:r>
              <a:rPr lang="cs-CZ" altLang="cs-CZ" sz="2000" dirty="0" smtClean="0">
                <a:solidFill>
                  <a:schemeClr val="tx1"/>
                </a:solidFill>
                <a:latin typeface="Trebuchet MS" panose="020B0603020202020204" pitchFamily="34" charset="0"/>
              </a:rPr>
              <a:t>jsou osoby, z nichž se jedna osoba přímo nebo nepřímo podílí na kapitálu nebo hlasovacích právech více osob, a přitom tento podíl představuje alespoň 40 % základního kapitálu nebo 40 % hlasovacích práv těchto osob.</a:t>
            </a:r>
          </a:p>
          <a:p>
            <a:pPr algn="l">
              <a:spcBef>
                <a:spcPts val="600"/>
              </a:spcBef>
              <a:buFont typeface="Arial" charset="0"/>
              <a:buChar char=" "/>
            </a:pPr>
            <a:endParaRPr lang="cs-CZ" altLang="cs-CZ" sz="2000" dirty="0" smtClean="0">
              <a:solidFill>
                <a:schemeClr val="tx1"/>
              </a:solidFill>
              <a:latin typeface="Trebuchet MS" panose="020B0603020202020204" pitchFamily="34" charset="0"/>
            </a:endParaRP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Jinak spojenými osobami </a:t>
            </a:r>
            <a:r>
              <a:rPr lang="cs-CZ" altLang="cs-CZ" sz="2000" dirty="0" smtClean="0">
                <a:solidFill>
                  <a:schemeClr val="tx1"/>
                </a:solidFill>
                <a:latin typeface="Trebuchet MS" panose="020B0603020202020204" pitchFamily="34" charset="0"/>
              </a:rPr>
              <a:t>jsou osoby, na jejichž vedení se podílí  alespoň jedna shodná osoba.</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Předmět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752"/>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 typeface="Arial" charset="0"/>
              <a:buChar char=" "/>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Předmětem daně (§ 2) je:</a:t>
            </a:r>
          </a:p>
          <a:p>
            <a:pPr marL="357188" lvl="1" indent="-277813" algn="l">
              <a:spcBef>
                <a:spcPts val="600"/>
              </a:spcBef>
              <a:buClr>
                <a:schemeClr val="accent6">
                  <a:lumMod val="75000"/>
                </a:schemeClr>
              </a:buClr>
              <a:buFont typeface="Wingdings" panose="05000000000000000000" pitchFamily="2" charset="2"/>
              <a:buChar char="§"/>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dodání zboží nebo převod nemovitosti </a:t>
            </a:r>
            <a:r>
              <a:rPr lang="cs-CZ" altLang="cs-CZ" sz="2000" dirty="0" smtClean="0">
                <a:solidFill>
                  <a:schemeClr val="tx1"/>
                </a:solidFill>
                <a:latin typeface="Trebuchet MS" panose="020B0603020202020204" pitchFamily="34" charset="0"/>
              </a:rPr>
              <a:t>anebo přechod nemovitosti v dražbě za úplatu OPD v rámci uskutečňování ekonomické činnosti, s místem plnění v tuzemsku (ČR);</a:t>
            </a:r>
          </a:p>
          <a:p>
            <a:pPr marL="357188" lvl="1" indent="-277813" algn="l">
              <a:spcBef>
                <a:spcPts val="600"/>
              </a:spcBef>
              <a:buClr>
                <a:schemeClr val="accent6">
                  <a:lumMod val="75000"/>
                </a:schemeClr>
              </a:buClr>
              <a:buFont typeface="Wingdings" panose="05000000000000000000" pitchFamily="2" charset="2"/>
              <a:buChar char="§"/>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poskytnutí služby </a:t>
            </a:r>
            <a:r>
              <a:rPr lang="cs-CZ" altLang="cs-CZ" sz="2000" dirty="0" smtClean="0">
                <a:solidFill>
                  <a:schemeClr val="tx1"/>
                </a:solidFill>
                <a:latin typeface="Trebuchet MS" panose="020B0603020202020204" pitchFamily="34" charset="0"/>
              </a:rPr>
              <a:t>za úplatu OPD v rámci uskutečňování ekonomické činnosti , s místem plnění v tuzemsku;</a:t>
            </a:r>
          </a:p>
          <a:p>
            <a:pPr marL="357188" lvl="1" indent="-277813" algn="l">
              <a:spcBef>
                <a:spcPts val="600"/>
              </a:spcBef>
              <a:buClr>
                <a:schemeClr val="accent6">
                  <a:lumMod val="75000"/>
                </a:schemeClr>
              </a:buClr>
              <a:buFont typeface="Wingdings" panose="05000000000000000000" pitchFamily="2" charset="2"/>
              <a:buChar char="§"/>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pořízení zboží z jiného členského státu EU </a:t>
            </a:r>
            <a:r>
              <a:rPr lang="cs-CZ" altLang="cs-CZ" sz="2000" dirty="0" smtClean="0">
                <a:solidFill>
                  <a:schemeClr val="tx1"/>
                </a:solidFill>
                <a:latin typeface="Trebuchet MS" panose="020B0603020202020204" pitchFamily="34" charset="0"/>
              </a:rPr>
              <a:t>za úplatu, uskutečněné v tuzemsku OPD v rámci uskutečňování ekonomické činnosti nebo nepodnikající právnickou osobou a pořízení nového dopravního prostředku z jiného členského státu EU osobou nepovinnou k dani;</a:t>
            </a:r>
          </a:p>
          <a:p>
            <a:pPr marL="357188" lvl="1" indent="-277813" algn="l">
              <a:spcBef>
                <a:spcPts val="600"/>
              </a:spcBef>
              <a:buClr>
                <a:schemeClr val="accent6">
                  <a:lumMod val="75000"/>
                </a:schemeClr>
              </a:buClr>
              <a:buFont typeface="Wingdings" panose="05000000000000000000" pitchFamily="2" charset="2"/>
              <a:buChar char="§"/>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dovoz zboží </a:t>
            </a:r>
            <a:r>
              <a:rPr lang="cs-CZ" altLang="cs-CZ" sz="2000" dirty="0" smtClean="0">
                <a:solidFill>
                  <a:schemeClr val="tx1"/>
                </a:solidFill>
                <a:latin typeface="Trebuchet MS" panose="020B0603020202020204" pitchFamily="34" charset="0"/>
              </a:rPr>
              <a:t>s místem plnění v tuzemsku.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Předmět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44015" y="1895075"/>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Předmětem daně není </a:t>
            </a:r>
            <a:r>
              <a:rPr lang="cs-CZ" altLang="cs-CZ" sz="1800" dirty="0" smtClean="0">
                <a:solidFill>
                  <a:schemeClr val="tx1"/>
                </a:solidFill>
                <a:latin typeface="Trebuchet MS" panose="020B0603020202020204" pitchFamily="34" charset="0"/>
              </a:rPr>
              <a:t>pořízení zboží z jiného členského státu EU (s výjimkou pořízení nového dopravního prostředku nebo zboží, které je předmětem spotřební daně):</a:t>
            </a:r>
          </a:p>
          <a:p>
            <a:pPr marL="357188" lvl="1" indent="-277813" algn="l">
              <a:spcBef>
                <a:spcPts val="600"/>
              </a:spcBef>
              <a:buClr>
                <a:schemeClr val="accent6">
                  <a:lumMod val="75000"/>
                </a:schemeClr>
              </a:buClr>
              <a:buFont typeface="Wingdings" panose="05000000000000000000" pitchFamily="2" charset="2"/>
              <a:buChar char="ü"/>
            </a:pPr>
            <a:r>
              <a:rPr lang="cs-CZ" altLang="cs-CZ" sz="1600" dirty="0" smtClean="0">
                <a:solidFill>
                  <a:schemeClr val="tx1"/>
                </a:solidFill>
                <a:latin typeface="Trebuchet MS" panose="020B0603020202020204" pitchFamily="34" charset="0"/>
              </a:rPr>
              <a:t>jestliže dodání tohoto zboží v tuzemsku bylo osvobozeno od daně;</a:t>
            </a:r>
          </a:p>
          <a:p>
            <a:pPr marL="357188" lvl="1" indent="-277813" algn="l">
              <a:spcBef>
                <a:spcPts val="600"/>
              </a:spcBef>
              <a:buClr>
                <a:schemeClr val="accent6">
                  <a:lumMod val="75000"/>
                </a:schemeClr>
              </a:buClr>
              <a:buFont typeface="Wingdings" panose="05000000000000000000" pitchFamily="2" charset="2"/>
              <a:buChar char="ü"/>
            </a:pPr>
            <a:r>
              <a:rPr lang="cs-CZ" altLang="cs-CZ" sz="1600" dirty="0" smtClean="0">
                <a:solidFill>
                  <a:schemeClr val="tx1"/>
                </a:solidFill>
                <a:latin typeface="Trebuchet MS" panose="020B0603020202020204" pitchFamily="34" charset="0"/>
              </a:rPr>
              <a:t>pokud je pořízení zboží uskutečněno osobou osvobozenou od uplatňování daně nebo nepodnikající právnickou osobou, která není plátcem DPH nebo OID a celková hodnota pořízeného zboží bez daně nepřekročila v běžném kalendářním roce částku 326 000 Kč a tato částka nebyla překročena ani v předcházejícím roce, nebo </a:t>
            </a:r>
          </a:p>
          <a:p>
            <a:pPr marL="357188" lvl="1" indent="-277813" algn="l">
              <a:spcBef>
                <a:spcPts val="600"/>
              </a:spcBef>
              <a:buClr>
                <a:schemeClr val="accent6">
                  <a:lumMod val="75000"/>
                </a:schemeClr>
              </a:buClr>
              <a:buFont typeface="Wingdings" panose="05000000000000000000" pitchFamily="2" charset="2"/>
              <a:buChar char="ü"/>
            </a:pPr>
            <a:r>
              <a:rPr lang="cs-CZ" altLang="cs-CZ" sz="1600" dirty="0" smtClean="0">
                <a:solidFill>
                  <a:schemeClr val="tx1"/>
                </a:solidFill>
                <a:latin typeface="Trebuchet MS" panose="020B0603020202020204" pitchFamily="34" charset="0"/>
              </a:rPr>
              <a:t>jestliže se jedná o pořízení použitého zboží, uměleckého díla, sběratelského předmětu nebo starožitnosti při dodání obchodníkem z jiného ČS, pokud je dodání tohoto zboží předmětem daně s použitím zvláštního režimu v ČS zahájení .</a:t>
            </a:r>
          </a:p>
          <a:p>
            <a:pPr marL="0" lvl="1" algn="l">
              <a:spcBef>
                <a:spcPts val="600"/>
              </a:spcBef>
              <a:buFont typeface="Arial" charset="0"/>
              <a:buNone/>
            </a:pPr>
            <a:endParaRPr lang="cs-CZ" altLang="cs-CZ" sz="1600" dirty="0">
              <a:solidFill>
                <a:schemeClr val="tx1"/>
              </a:solidFill>
              <a:latin typeface="Trebuchet MS" panose="020B0603020202020204" pitchFamily="34" charset="0"/>
            </a:endParaRPr>
          </a:p>
          <a:p>
            <a:pPr marL="0" lvl="1" algn="l">
              <a:spcBef>
                <a:spcPts val="600"/>
              </a:spcBef>
              <a:buFont typeface="Arial" charset="0"/>
              <a:buNone/>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Zdanitelné plnění </a:t>
            </a:r>
            <a:r>
              <a:rPr lang="cs-CZ" altLang="cs-CZ" sz="1800" dirty="0" smtClean="0">
                <a:solidFill>
                  <a:schemeClr val="tx1"/>
                </a:solidFill>
                <a:latin typeface="Trebuchet MS" panose="020B0603020202020204" pitchFamily="34" charset="0"/>
              </a:rPr>
              <a:t>je plnění, které je předmětem daně a není osvobozené. </a:t>
            </a:r>
          </a:p>
          <a:p>
            <a:pPr lvl="1" algn="l">
              <a:lnSpc>
                <a:spcPct val="90000"/>
              </a:lnSpc>
              <a:buFont typeface="Arial" charset="0"/>
              <a:buChar char="►"/>
            </a:pPr>
            <a:endParaRPr lang="cs-CZ" altLang="cs-CZ" sz="1800" dirty="0" smtClean="0">
              <a:solidFill>
                <a:schemeClr val="tx1"/>
              </a:solidFill>
              <a:latin typeface="Trebuchet MS" panose="020B0603020202020204" pitchFamily="34"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164686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Předmět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25894" y="1916752"/>
            <a:ext cx="8229600" cy="4525963"/>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Za zboží se považují (§ 4 odst. 2):</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hmotná věc, s výjimkou peněz a cenných papírů;</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právo stavby;</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živé zvíře;</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lidské tělo a část lidského těla;</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plyn, elektřina, teplo a chlad; </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bankovky a mince české měny při jejich dodání výrobcem ČNB nebo při jejich pořízení z jiného členského státu, nebo dovoz Českou národní bankou;</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bankovky a mince české a cizí měny pro sběratelské účely za ceny vyšší než je jejich nominální hodnota;</a:t>
            </a:r>
          </a:p>
          <a:p>
            <a:pPr marL="357188"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cenné papíry při jejich dodání výrobcem emitentovi v tuzemsku, nebo při jejich pořízení z jiného členského státu nebo jejich dovozu a vývozu jako výrobku.</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164686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Zdanitelné plnění a daňová povinnost</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Plátce daně je povinen přiznat daň a uvést ji v daňovém přiznání za zdaňovací období, </a:t>
            </a:r>
            <a:r>
              <a:rPr lang="cs-CZ" altLang="cs-CZ" sz="2000" dirty="0" smtClean="0">
                <a:solidFill>
                  <a:schemeClr val="tx1"/>
                </a:solidFill>
                <a:latin typeface="Trebuchet MS" panose="020B0603020202020204" pitchFamily="34" charset="0"/>
              </a:rPr>
              <a:t>ve kterém mu vznikla povinnost přiznat daň. Důležité je tedy tzv.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datum uskutečnění zdanitelného plnění </a:t>
            </a:r>
            <a:r>
              <a:rPr lang="cs-CZ" altLang="cs-CZ" sz="2000" dirty="0" smtClean="0">
                <a:solidFill>
                  <a:schemeClr val="tx1"/>
                </a:solidFill>
                <a:latin typeface="Trebuchet MS" panose="020B0603020202020204" pitchFamily="34" charset="0"/>
              </a:rPr>
              <a:t>(DUZP), abychom věděli, do kterého zdaňovacího období zdanitelné plnění patří (§ 21).</a:t>
            </a:r>
          </a:p>
          <a:p>
            <a:pPr algn="l">
              <a:spcBef>
                <a:spcPts val="600"/>
              </a:spcBef>
            </a:pPr>
            <a:endPar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endParaRP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Daň na výstupu je plátce povinen přiznat ke dni:</a:t>
            </a:r>
          </a:p>
          <a:p>
            <a:pPr marL="536575" lvl="1" indent="-357188" algn="l">
              <a:spcBef>
                <a:spcPts val="600"/>
              </a:spcBef>
              <a:buClr>
                <a:schemeClr val="accent6">
                  <a:lumMod val="75000"/>
                </a:schemeClr>
              </a:buClr>
              <a:buFont typeface="Wingdings" panose="05000000000000000000" pitchFamily="2" charset="2"/>
              <a:buChar char="ü"/>
            </a:pPr>
            <a:r>
              <a:rPr lang="cs-CZ" altLang="cs-CZ" sz="2000" dirty="0" smtClean="0">
                <a:solidFill>
                  <a:schemeClr val="tx1"/>
                </a:solidFill>
                <a:latin typeface="Trebuchet MS" panose="020B0603020202020204" pitchFamily="34" charset="0"/>
              </a:rPr>
              <a:t>uskutečnění zdanitelného plnění nebo</a:t>
            </a:r>
          </a:p>
          <a:p>
            <a:pPr marL="536575" lvl="1" indent="-357188" algn="l">
              <a:spcBef>
                <a:spcPts val="600"/>
              </a:spcBef>
              <a:buClr>
                <a:schemeClr val="accent6">
                  <a:lumMod val="75000"/>
                </a:schemeClr>
              </a:buClr>
              <a:buFont typeface="Wingdings" panose="05000000000000000000" pitchFamily="2" charset="2"/>
              <a:buChar char="ü"/>
            </a:pPr>
            <a:r>
              <a:rPr lang="cs-CZ" altLang="cs-CZ" sz="2000" dirty="0" smtClean="0">
                <a:solidFill>
                  <a:schemeClr val="tx1"/>
                </a:solidFill>
                <a:latin typeface="Trebuchet MS" panose="020B0603020202020204" pitchFamily="34" charset="0"/>
              </a:rPr>
              <a:t>přijetí platby, </a:t>
            </a:r>
          </a:p>
          <a:p>
            <a:pPr algn="l">
              <a:spcBef>
                <a:spcPts val="600"/>
              </a:spcBef>
              <a:buFont typeface="Arial" charset="0"/>
              <a:buChar char=" "/>
            </a:pPr>
            <a:r>
              <a:rPr lang="cs-CZ" altLang="cs-CZ" sz="2000" dirty="0" smtClean="0">
                <a:solidFill>
                  <a:schemeClr val="tx1"/>
                </a:solidFill>
                <a:latin typeface="Trebuchet MS" panose="020B0603020202020204" pitchFamily="34" charset="0"/>
              </a:rPr>
              <a:t>a to k tomu dni, který nastal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dříve.</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1646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ovéPole 7"/>
          <p:cNvSpPr txBox="1"/>
          <p:nvPr/>
        </p:nvSpPr>
        <p:spPr>
          <a:xfrm>
            <a:off x="539552" y="2212628"/>
            <a:ext cx="5112568" cy="2400657"/>
          </a:xfrm>
          <a:prstGeom prst="rect">
            <a:avLst/>
          </a:prstGeom>
          <a:noFill/>
        </p:spPr>
        <p:txBody>
          <a:bodyPr wrap="square" rtlCol="0">
            <a:spAutoFit/>
          </a:bodyPr>
          <a:lstStyle/>
          <a:p>
            <a:pPr algn="r"/>
            <a:r>
              <a:rPr lang="cs-CZ" sz="15000" b="1" dirty="0" smtClean="0">
                <a:latin typeface="Trebuchet MS" panose="020B0603020202020204" pitchFamily="34" charset="0"/>
              </a:rPr>
              <a:t>DPH</a:t>
            </a:r>
            <a:endParaRPr lang="cs-CZ" sz="15000" b="1" dirty="0">
              <a:latin typeface="Trebuchet MS" panose="020B0603020202020204" pitchFamily="34" charset="0"/>
            </a:endParaRPr>
          </a:p>
        </p:txBody>
      </p:sp>
      <p:sp>
        <p:nvSpPr>
          <p:cNvPr id="9" name="TextovéPole 8"/>
          <p:cNvSpPr txBox="1"/>
          <p:nvPr/>
        </p:nvSpPr>
        <p:spPr>
          <a:xfrm>
            <a:off x="5652120" y="2628126"/>
            <a:ext cx="2520280" cy="1615827"/>
          </a:xfrm>
          <a:prstGeom prst="rect">
            <a:avLst/>
          </a:prstGeom>
          <a:noFill/>
        </p:spPr>
        <p:txBody>
          <a:bodyPr wrap="square" rtlCol="0">
            <a:spAutoFit/>
          </a:bodyPr>
          <a:lstStyle/>
          <a:p>
            <a:r>
              <a:rPr lang="cs-CZ" sz="3300" b="1" cap="small" spc="100" dirty="0" smtClean="0">
                <a:latin typeface="Trebuchet MS" panose="020B0603020202020204" pitchFamily="34" charset="0"/>
              </a:rPr>
              <a:t>Daň z</a:t>
            </a:r>
          </a:p>
          <a:p>
            <a:r>
              <a:rPr lang="cs-CZ" sz="3300" b="1" cap="small" spc="100" dirty="0" smtClean="0">
                <a:latin typeface="Trebuchet MS" panose="020B0603020202020204" pitchFamily="34" charset="0"/>
              </a:rPr>
              <a:t>Přidané</a:t>
            </a:r>
          </a:p>
          <a:p>
            <a:r>
              <a:rPr lang="cs-CZ" sz="3300" b="1" cap="small" spc="100" dirty="0" smtClean="0">
                <a:latin typeface="Trebuchet MS" panose="020B0603020202020204" pitchFamily="34" charset="0"/>
              </a:rPr>
              <a:t>hodnoty</a:t>
            </a:r>
          </a:p>
        </p:txBody>
      </p:sp>
      <p:sp>
        <p:nvSpPr>
          <p:cNvPr id="10" name="Obdélník 9"/>
          <p:cNvSpPr/>
          <p:nvPr/>
        </p:nvSpPr>
        <p:spPr>
          <a:xfrm>
            <a:off x="1979712" y="4413230"/>
            <a:ext cx="6840760" cy="400110"/>
          </a:xfrm>
          <a:prstGeom prst="rect">
            <a:avLst/>
          </a:prstGeom>
        </p:spPr>
        <p:txBody>
          <a:bodyPr wrap="square">
            <a:spAutoFit/>
          </a:bodyPr>
          <a:lstStyle/>
          <a:p>
            <a:r>
              <a:rPr lang="cs-CZ" sz="2000" i="1" dirty="0">
                <a:latin typeface="Trebuchet MS" panose="020B0603020202020204" pitchFamily="34" charset="0"/>
              </a:rPr>
              <a:t>Zákon č. 235/2004 Sb., o dani z přidané hodnoty</a:t>
            </a:r>
          </a:p>
        </p:txBody>
      </p:sp>
      <p:pic>
        <p:nvPicPr>
          <p:cNvPr id="1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0290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Pouze ke dni uskutečnění zdanitelného plnění </a:t>
            </a:r>
            <a:r>
              <a:rPr lang="cs-CZ" altLang="cs-CZ" sz="2000" dirty="0" smtClean="0">
                <a:solidFill>
                  <a:schemeClr val="tx1"/>
                </a:solidFill>
                <a:latin typeface="Trebuchet MS" panose="020B0603020202020204" pitchFamily="34" charset="0"/>
              </a:rPr>
              <a:t>(neposuzuje se den přijetí platby) vzniká povinnost přiznat daň v těchto případech </a:t>
            </a:r>
            <a:br>
              <a:rPr lang="cs-CZ" altLang="cs-CZ" sz="2000" dirty="0" smtClean="0">
                <a:solidFill>
                  <a:schemeClr val="tx1"/>
                </a:solidFill>
                <a:latin typeface="Trebuchet MS" panose="020B0603020202020204" pitchFamily="34" charset="0"/>
              </a:rPr>
            </a:br>
            <a:r>
              <a:rPr lang="cs-CZ" altLang="cs-CZ" sz="2000" dirty="0" smtClean="0">
                <a:solidFill>
                  <a:schemeClr val="tx1"/>
                </a:solidFill>
                <a:latin typeface="Trebuchet MS" panose="020B0603020202020204" pitchFamily="34" charset="0"/>
              </a:rPr>
              <a:t>(§ 13 odst. 4 písm. f):</a:t>
            </a:r>
          </a:p>
          <a:p>
            <a:pPr lvl="1" algn="l">
              <a:spcBef>
                <a:spcPts val="600"/>
              </a:spcBef>
            </a:pPr>
            <a:r>
              <a:rPr lang="cs-CZ" altLang="cs-CZ" sz="1800" dirty="0" smtClean="0">
                <a:solidFill>
                  <a:schemeClr val="tx1"/>
                </a:solidFill>
                <a:latin typeface="Trebuchet MS" panose="020B0603020202020204" pitchFamily="34" charset="0"/>
              </a:rPr>
              <a:t>dodání vratného obalu se zbožím v tuzemsku plátcem, který uvádí vratné obaly spolu se zbožím na trh, jestliže vratný obal stejného druhu nebyl tomuto plátci vrácen k poslednímu dni příslušného účetního období.</a:t>
            </a:r>
          </a:p>
          <a:p>
            <a:pPr algn="l">
              <a:spcBef>
                <a:spcPts val="600"/>
              </a:spcBef>
              <a:buFont typeface="Arial" charset="0"/>
              <a:buChar char=" "/>
            </a:pPr>
            <a:endPar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endParaRP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Zdanitelné </a:t>
            </a: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plnění se považuje za uskutečněné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při </a:t>
            </a:r>
            <a:r>
              <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rPr>
              <a:t>dodání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zboží:</a:t>
            </a:r>
            <a:endParaRPr lang="cs-CZ" altLang="cs-CZ" sz="2000" b="1" u="sng" dirty="0">
              <a:solidFill>
                <a:schemeClr val="tx1"/>
              </a:solidFill>
              <a:effectLst>
                <a:outerShdw blurRad="38100" dist="38100" dir="2700000" algn="tl">
                  <a:srgbClr val="000000">
                    <a:alpha val="43137"/>
                  </a:srgbClr>
                </a:outerShdw>
              </a:effectLst>
              <a:latin typeface="Trebuchet MS" panose="020B0603020202020204" pitchFamily="34" charset="0"/>
            </a:endParaRPr>
          </a:p>
          <a:p>
            <a:pPr marL="357188" lvl="1" indent="-277813" algn="l">
              <a:spcBef>
                <a:spcPts val="600"/>
              </a:spcBef>
              <a:buClr>
                <a:schemeClr val="accent6">
                  <a:lumMod val="75000"/>
                </a:schemeClr>
              </a:buClr>
              <a:buFont typeface="Wingdings" panose="05000000000000000000" pitchFamily="2" charset="2"/>
              <a:buChar char="§"/>
            </a:pPr>
            <a:r>
              <a:rPr lang="cs-CZ" altLang="cs-CZ" sz="1800" dirty="0">
                <a:solidFill>
                  <a:schemeClr val="tx1"/>
                </a:solidFill>
                <a:latin typeface="Trebuchet MS" panose="020B0603020202020204" pitchFamily="34" charset="0"/>
              </a:rPr>
              <a:t>dnem dodání při prodeji dle kupní smlouvy;</a:t>
            </a:r>
          </a:p>
          <a:p>
            <a:pPr marL="357188" lvl="1" indent="-277813" algn="l">
              <a:spcBef>
                <a:spcPts val="600"/>
              </a:spcBef>
              <a:buClr>
                <a:schemeClr val="accent6">
                  <a:lumMod val="75000"/>
                </a:schemeClr>
              </a:buClr>
              <a:buFont typeface="Wingdings" panose="05000000000000000000" pitchFamily="2" charset="2"/>
              <a:buChar char="§"/>
            </a:pPr>
            <a:r>
              <a:rPr lang="cs-CZ" altLang="cs-CZ" sz="1800" dirty="0">
                <a:solidFill>
                  <a:schemeClr val="tx1"/>
                </a:solidFill>
                <a:latin typeface="Trebuchet MS" panose="020B0603020202020204" pitchFamily="34" charset="0"/>
              </a:rPr>
              <a:t>dnem převzetí v ostatních případech;</a:t>
            </a:r>
          </a:p>
          <a:p>
            <a:pPr marL="357188" lvl="1" indent="-277813" algn="l">
              <a:spcBef>
                <a:spcPts val="600"/>
              </a:spcBef>
              <a:buClr>
                <a:schemeClr val="accent6">
                  <a:lumMod val="75000"/>
                </a:schemeClr>
              </a:buClr>
              <a:buFont typeface="Wingdings" panose="05000000000000000000" pitchFamily="2" charset="2"/>
              <a:buChar char="§"/>
            </a:pPr>
            <a:r>
              <a:rPr lang="cs-CZ" altLang="cs-CZ" sz="1800" dirty="0">
                <a:solidFill>
                  <a:schemeClr val="tx1"/>
                </a:solidFill>
                <a:latin typeface="Trebuchet MS" panose="020B0603020202020204" pitchFamily="34" charset="0"/>
              </a:rPr>
              <a:t>dnem příklepu při vydražení zboží ve veřejné dražbě;</a:t>
            </a:r>
          </a:p>
          <a:p>
            <a:pPr marL="357188" lvl="1" indent="-277813" algn="l">
              <a:spcBef>
                <a:spcPts val="600"/>
              </a:spcBef>
              <a:buClr>
                <a:schemeClr val="accent6">
                  <a:lumMod val="75000"/>
                </a:schemeClr>
              </a:buClr>
              <a:buFont typeface="Wingdings" panose="05000000000000000000" pitchFamily="2" charset="2"/>
              <a:buChar char="§"/>
            </a:pPr>
            <a:r>
              <a:rPr lang="cs-CZ" altLang="cs-CZ" sz="1800" dirty="0">
                <a:solidFill>
                  <a:schemeClr val="tx1"/>
                </a:solidFill>
                <a:latin typeface="Trebuchet MS" panose="020B0603020202020204" pitchFamily="34" charset="0"/>
              </a:rPr>
              <a:t>dnem přenechání zboží k užívání (podle § 13 odst.3 </a:t>
            </a:r>
            <a:r>
              <a:rPr lang="cs-CZ" altLang="cs-CZ" sz="1800" dirty="0" err="1">
                <a:solidFill>
                  <a:schemeClr val="tx1"/>
                </a:solidFill>
                <a:latin typeface="Trebuchet MS" panose="020B0603020202020204" pitchFamily="34" charset="0"/>
              </a:rPr>
              <a:t>písm.d</a:t>
            </a:r>
            <a:r>
              <a:rPr lang="cs-CZ" altLang="cs-CZ" sz="1800" dirty="0" smtClean="0">
                <a:solidFill>
                  <a:schemeClr val="tx1"/>
                </a:solidFill>
                <a:latin typeface="Trebuchet MS" panose="020B0603020202020204" pitchFamily="34" charset="0"/>
              </a:rPr>
              <a:t>)).</a:t>
            </a:r>
            <a:endParaRPr lang="cs-CZ" altLang="cs-CZ" sz="1800" dirty="0">
              <a:solidFill>
                <a:schemeClr val="tx1"/>
              </a:solidFill>
              <a:latin typeface="Trebuchet MS" panose="020B0603020202020204" pitchFamily="34" charset="0"/>
            </a:endParaRPr>
          </a:p>
        </p:txBody>
      </p:sp>
      <p:sp>
        <p:nvSpPr>
          <p:cNvPr id="8"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Zdanitelné plnění a daňová povinnost</a:t>
            </a:r>
            <a:endParaRPr lang="cs-CZ" sz="3000" b="1" dirty="0">
              <a:effectLst>
                <a:outerShdw blurRad="38100" dist="38100" dir="2700000" algn="tl">
                  <a:srgbClr val="000000">
                    <a:alpha val="43137"/>
                  </a:srgbClr>
                </a:outerShdw>
              </a:effectLst>
              <a:latin typeface="Trebuchet MS" panose="020B0603020202020204" pitchFamily="34" charset="0"/>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98714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Zdanitelné plnění se považuje za uskutečněné při dodání nemovité věci (den, který nastal dříve):     </a:t>
            </a:r>
            <a:r>
              <a:rPr lang="cs-CZ" altLang="cs-CZ" sz="1800" dirty="0" smtClean="0">
                <a:solidFill>
                  <a:schemeClr val="tx1"/>
                </a:solidFill>
                <a:latin typeface="Trebuchet MS" panose="020B0603020202020204" pitchFamily="34" charset="0"/>
              </a:rPr>
              <a:t>  </a:t>
            </a:r>
          </a:p>
          <a:p>
            <a:pPr marL="357188" lvl="1" indent="-277813"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dnem doručení vyrozumění, ve kterém je uveden den zápisu vlastnického práva;</a:t>
            </a:r>
          </a:p>
          <a:p>
            <a:pPr marL="357188" lvl="1" indent="-277813"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dnem předání nemovité věci nabyvateli do užívání.</a:t>
            </a:r>
          </a:p>
          <a:p>
            <a:pPr marL="357188" lvl="1" indent="-277813" algn="l">
              <a:spcBef>
                <a:spcPts val="600"/>
              </a:spcBef>
              <a:buClr>
                <a:schemeClr val="accent6">
                  <a:lumMod val="75000"/>
                </a:schemeClr>
              </a:buClr>
              <a:buFont typeface="Wingdings" panose="05000000000000000000" pitchFamily="2" charset="2"/>
              <a:buChar char="§"/>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Při přenechání nemovité věci k užívání pole § 13 odst. 3 písm. d) se zdanitelné plnění považuje za uskutečněné dnem přenechání nemovité věci k užívání.</a:t>
            </a:r>
          </a:p>
          <a:p>
            <a:pPr marL="0" lvl="1" algn="l">
              <a:spcBef>
                <a:spcPts val="600"/>
              </a:spcBef>
            </a:pPr>
            <a:endPar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endParaRPr>
          </a:p>
          <a:p>
            <a:pPr marL="0" lvl="1"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Zdanitelné </a:t>
            </a: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plnění se považuje za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uskutečněné při poskytnutí služby:</a:t>
            </a:r>
          </a:p>
          <a:p>
            <a:pPr marL="357188" lvl="1" indent="-277813"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dnem jejího poskytnutí nebo dnem vystavení daňového dokladu (s výjimkou splátkového nebo platebního kalendáře nebo dokladu na přijatou platbu), a to tím dnem, který nastal dříve;</a:t>
            </a:r>
          </a:p>
          <a:p>
            <a:pPr marL="357188" lvl="1" indent="-277813"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dnem uvedeným ve smlouvě, ke kterému dochází k pozbytí nehmotné věci nebo přenechání zboží k užití jinému; pokud je sjednán způsob stanovení ceny a k uvedenému datu není známa její výše, zdanitelné plnění se považuje za uskutečněné ke dni přijetí úplaty.</a:t>
            </a:r>
          </a:p>
        </p:txBody>
      </p:sp>
      <p:sp>
        <p:nvSpPr>
          <p:cNvPr id="8"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Zdanitelné plnění a daňová povinnost</a:t>
            </a:r>
            <a:endParaRPr lang="cs-CZ" sz="3000" b="1" dirty="0">
              <a:effectLst>
                <a:outerShdw blurRad="38100" dist="38100" dir="2700000" algn="tl">
                  <a:srgbClr val="000000">
                    <a:alpha val="43137"/>
                  </a:srgbClr>
                </a:outerShdw>
              </a:effectLst>
              <a:latin typeface="Trebuchet MS" panose="020B0603020202020204" pitchFamily="34" charset="0"/>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8714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Zdanitelné plnění se považuje za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uskutečněné v ostatních případech:</a:t>
            </a:r>
          </a:p>
          <a:p>
            <a:pPr marL="357188" lvl="2" indent="-277813" algn="l">
              <a:spcBef>
                <a:spcPts val="600"/>
              </a:spcBef>
              <a:buClr>
                <a:schemeClr val="accent6">
                  <a:lumMod val="75000"/>
                </a:schemeClr>
              </a:buClr>
              <a:buFont typeface="Wingdings" panose="05000000000000000000" pitchFamily="2" charset="2"/>
              <a:buChar char="§"/>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dnem převzetí a předání díla </a:t>
            </a:r>
            <a:r>
              <a:rPr lang="cs-CZ" altLang="cs-CZ" sz="1800" dirty="0" smtClean="0">
                <a:solidFill>
                  <a:schemeClr val="tx1"/>
                </a:solidFill>
                <a:latin typeface="Trebuchet MS" panose="020B0603020202020204" pitchFamily="34" charset="0"/>
              </a:rPr>
              <a:t>nebo jeho dílčí části při zdanitelném plnění uskutečněném podle smlouvy o dílo;</a:t>
            </a:r>
          </a:p>
          <a:p>
            <a:pPr marL="357188" lvl="2" indent="-277813" algn="l">
              <a:spcBef>
                <a:spcPts val="600"/>
              </a:spcBef>
              <a:buClr>
                <a:schemeClr val="accent6">
                  <a:lumMod val="75000"/>
                </a:schemeClr>
              </a:buClr>
              <a:buFont typeface="Wingdings" panose="05000000000000000000" pitchFamily="2" charset="2"/>
              <a:buChar char="§"/>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dnem odečtu z měřícího zařízení </a:t>
            </a:r>
            <a:r>
              <a:rPr lang="cs-CZ" altLang="cs-CZ" sz="1800" dirty="0" smtClean="0">
                <a:solidFill>
                  <a:schemeClr val="tx1"/>
                </a:solidFill>
                <a:latin typeface="Trebuchet MS" panose="020B0603020202020204" pitchFamily="34" charset="0"/>
              </a:rPr>
              <a:t>(popř. dnem zjištění skutečné spotřeby) při dodání tepla, chladu, elektřiny, plynu, vody, odstranění odpadních vod a telekomunikační služby;</a:t>
            </a:r>
          </a:p>
          <a:p>
            <a:pPr marL="357188" lvl="2" indent="-277813" algn="l">
              <a:spcBef>
                <a:spcPts val="600"/>
              </a:spcBef>
              <a:buClr>
                <a:schemeClr val="accent6">
                  <a:lumMod val="75000"/>
                </a:schemeClr>
              </a:buClr>
              <a:buFont typeface="Wingdings" panose="05000000000000000000" pitchFamily="2" charset="2"/>
              <a:buChar char="§"/>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dnem použití majetku </a:t>
            </a:r>
            <a:r>
              <a:rPr lang="cs-CZ" altLang="cs-CZ" sz="1800" dirty="0" smtClean="0">
                <a:solidFill>
                  <a:schemeClr val="tx1"/>
                </a:solidFill>
                <a:latin typeface="Trebuchet MS" panose="020B0603020202020204" pitchFamily="34" charset="0"/>
              </a:rPr>
              <a:t>nebo využití služby při použití hmotného majetku nebo poskytnutí služby pro účely nesouvisející s uskutečňováním ekonomických činností plátce;</a:t>
            </a:r>
          </a:p>
          <a:p>
            <a:pPr marL="357188" lvl="2" indent="-277813" algn="l">
              <a:spcBef>
                <a:spcPts val="600"/>
              </a:spcBef>
              <a:buClr>
                <a:schemeClr val="accent6">
                  <a:lumMod val="75000"/>
                </a:schemeClr>
              </a:buClr>
              <a:buFont typeface="Wingdings" panose="05000000000000000000" pitchFamily="2" charset="2"/>
              <a:buChar char="§"/>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dnem uvedení do stavu způsobilého k užívání </a:t>
            </a:r>
            <a:r>
              <a:rPr lang="cs-CZ" altLang="cs-CZ" sz="1800" dirty="0" smtClean="0">
                <a:solidFill>
                  <a:schemeClr val="tx1"/>
                </a:solidFill>
                <a:latin typeface="Trebuchet MS" panose="020B0603020202020204" pitchFamily="34" charset="0"/>
              </a:rPr>
              <a:t>(při plnění vymezeném v § 13 odst. 4 písm. d) );</a:t>
            </a:r>
          </a:p>
          <a:p>
            <a:pPr marL="357188" lvl="2" indent="-277813" algn="l">
              <a:lnSpc>
                <a:spcPct val="80000"/>
              </a:lnSpc>
              <a:buFont typeface="Arial" charset="0"/>
              <a:buNone/>
            </a:pPr>
            <a:r>
              <a:rPr lang="cs-CZ" altLang="cs-CZ" sz="1800" dirty="0" smtClean="0">
                <a:solidFill>
                  <a:schemeClr val="tx1"/>
                </a:solidFill>
                <a:latin typeface="Trebuchet MS" panose="020B0603020202020204" pitchFamily="34" charset="0"/>
              </a:rPr>
              <a:t>        </a:t>
            </a:r>
          </a:p>
        </p:txBody>
      </p:sp>
      <p:sp>
        <p:nvSpPr>
          <p:cNvPr id="8"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Zdanitelné plnění a daňová povinnost</a:t>
            </a:r>
            <a:endParaRPr lang="cs-CZ" sz="3000" b="1" dirty="0">
              <a:effectLst>
                <a:outerShdw blurRad="38100" dist="38100" dir="2700000" algn="tl">
                  <a:srgbClr val="000000">
                    <a:alpha val="43137"/>
                  </a:srgbClr>
                </a:outerShdw>
              </a:effectLst>
              <a:latin typeface="Trebuchet MS" panose="020B0603020202020204" pitchFamily="34" charset="0"/>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8714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lvl="2" algn="l">
              <a:spcBef>
                <a:spcPts val="600"/>
              </a:spcBef>
            </a:pPr>
            <a:r>
              <a:rPr lang="cs-CZ" altLang="cs-CZ" sz="1700" b="1" u="sng" dirty="0">
                <a:solidFill>
                  <a:schemeClr val="tx1"/>
                </a:solidFill>
                <a:effectLst>
                  <a:outerShdw blurRad="38100" dist="38100" dir="2700000" algn="tl">
                    <a:srgbClr val="000000">
                      <a:alpha val="43137"/>
                    </a:srgbClr>
                  </a:outerShdw>
                </a:effectLst>
                <a:latin typeface="Trebuchet MS" panose="020B0603020202020204" pitchFamily="34" charset="0"/>
              </a:rPr>
              <a:t>Zdanitelné plnění se považuje za uskutečněné v ostatních případech:</a:t>
            </a:r>
          </a:p>
          <a:p>
            <a:pPr marL="357188" lvl="2" indent="-277813" algn="l">
              <a:spcBef>
                <a:spcPts val="600"/>
              </a:spcBef>
              <a:buClr>
                <a:schemeClr val="accent6">
                  <a:lumMod val="75000"/>
                </a:schemeClr>
              </a:buClr>
              <a:buFont typeface="Wingdings" panose="05000000000000000000" pitchFamily="2" charset="2"/>
              <a:buChar char="§"/>
            </a:pPr>
            <a:r>
              <a:rPr lang="cs-CZ" altLang="cs-CZ" sz="1700" dirty="0" smtClean="0">
                <a:solidFill>
                  <a:schemeClr val="tx1"/>
                </a:solidFill>
                <a:latin typeface="Trebuchet MS" panose="020B0603020202020204" pitchFamily="34" charset="0"/>
              </a:rPr>
              <a:t>dnem, ke kterému dochází k pozbytí vlastnického práva k nepeněžnímu vkladu, popř. jiných práv k tomuto vkladu, při </a:t>
            </a:r>
            <a:r>
              <a:rPr lang="cs-CZ" altLang="cs-CZ" sz="17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vložení majetkového vkladu </a:t>
            </a:r>
            <a:r>
              <a:rPr lang="cs-CZ" altLang="cs-CZ" sz="1700" dirty="0" smtClean="0">
                <a:solidFill>
                  <a:schemeClr val="tx1"/>
                </a:solidFill>
                <a:latin typeface="Trebuchet MS" panose="020B0603020202020204" pitchFamily="34" charset="0"/>
              </a:rPr>
              <a:t>v nepeněžité podobě (s výjimkou nemovité věci, kdy se postupuje podle odst. 3);</a:t>
            </a:r>
          </a:p>
          <a:p>
            <a:pPr marL="357188" lvl="2" indent="-277813" algn="l">
              <a:spcBef>
                <a:spcPts val="600"/>
              </a:spcBef>
              <a:buClr>
                <a:schemeClr val="accent6">
                  <a:lumMod val="75000"/>
                </a:schemeClr>
              </a:buClr>
              <a:buFont typeface="Wingdings" panose="05000000000000000000" pitchFamily="2" charset="2"/>
              <a:buChar char="§"/>
            </a:pPr>
            <a:r>
              <a:rPr lang="cs-CZ" altLang="cs-CZ" sz="1700" dirty="0" smtClean="0">
                <a:solidFill>
                  <a:schemeClr val="tx1"/>
                </a:solidFill>
                <a:latin typeface="Trebuchet MS" panose="020B0603020202020204" pitchFamily="34" charset="0"/>
              </a:rPr>
              <a:t>dnem, ke kterému dochází k pozbytí vlastnického práva, popř. jiných práv k vydávanému majetku, při </a:t>
            </a:r>
            <a:r>
              <a:rPr lang="cs-CZ" altLang="cs-CZ" sz="17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vydání vypořádacího podílu </a:t>
            </a:r>
            <a:r>
              <a:rPr lang="cs-CZ" altLang="cs-CZ" sz="1700" dirty="0" smtClean="0">
                <a:solidFill>
                  <a:schemeClr val="tx1"/>
                </a:solidFill>
                <a:latin typeface="Trebuchet MS" panose="020B0603020202020204" pitchFamily="34" charset="0"/>
              </a:rPr>
              <a:t>na obchodní korporaci nebo podílu na likvidačním zůstatku, s výjimkou nemovité věci, kdy se postupuje podle odst. 3);</a:t>
            </a:r>
          </a:p>
          <a:p>
            <a:pPr marL="357188" lvl="2" indent="-277813" algn="l">
              <a:spcBef>
                <a:spcPts val="600"/>
              </a:spcBef>
              <a:buClr>
                <a:schemeClr val="accent6">
                  <a:lumMod val="75000"/>
                </a:schemeClr>
              </a:buClr>
              <a:buFont typeface="Wingdings" panose="05000000000000000000" pitchFamily="2" charset="2"/>
              <a:buChar char="§"/>
            </a:pPr>
            <a:r>
              <a:rPr lang="cs-CZ" altLang="cs-CZ" sz="1700" dirty="0" smtClean="0">
                <a:solidFill>
                  <a:schemeClr val="tx1"/>
                </a:solidFill>
                <a:latin typeface="Trebuchet MS" panose="020B0603020202020204" pitchFamily="34" charset="0"/>
              </a:rPr>
              <a:t>dnem dodání 3. osobě, a to jak u komitenta, tak u komisionáře, popř. dnem dodání 3. osobou, při dodání zboží na základě </a:t>
            </a:r>
            <a:r>
              <a:rPr lang="cs-CZ" altLang="cs-CZ" sz="17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komisionářské smlouvy</a:t>
            </a:r>
            <a:r>
              <a:rPr lang="cs-CZ" altLang="cs-CZ" sz="1700" dirty="0" smtClean="0">
                <a:solidFill>
                  <a:schemeClr val="tx1"/>
                </a:solidFill>
                <a:latin typeface="Trebuchet MS" panose="020B0603020202020204" pitchFamily="34" charset="0"/>
              </a:rPr>
              <a:t>;</a:t>
            </a:r>
          </a:p>
          <a:p>
            <a:pPr marL="357188" lvl="2" indent="-277813" algn="l">
              <a:spcBef>
                <a:spcPts val="600"/>
              </a:spcBef>
              <a:buClr>
                <a:schemeClr val="accent6">
                  <a:lumMod val="75000"/>
                </a:schemeClr>
              </a:buClr>
              <a:buFont typeface="Wingdings" panose="05000000000000000000" pitchFamily="2" charset="2"/>
              <a:buChar char="§"/>
            </a:pPr>
            <a:r>
              <a:rPr lang="cs-CZ" altLang="cs-CZ" sz="1700" dirty="0" smtClean="0">
                <a:solidFill>
                  <a:schemeClr val="tx1"/>
                </a:solidFill>
                <a:latin typeface="Trebuchet MS" panose="020B0603020202020204" pitchFamily="34" charset="0"/>
              </a:rPr>
              <a:t>dnem poskytnutí služby 3. osobě, a to jak u komitenta, tak u komisionáře, popř. dnem poskytnutí služby 3. osobou, při poskytnutí služby na základě komisionářské smlouvy nebo smlouvy obdobného typu;</a:t>
            </a:r>
          </a:p>
          <a:p>
            <a:pPr marL="357188" lvl="2" indent="-277813" algn="l">
              <a:spcBef>
                <a:spcPts val="600"/>
              </a:spcBef>
              <a:buClr>
                <a:schemeClr val="accent6">
                  <a:lumMod val="75000"/>
                </a:schemeClr>
              </a:buClr>
              <a:buFont typeface="Wingdings" panose="05000000000000000000" pitchFamily="2" charset="2"/>
              <a:buChar char="§"/>
            </a:pPr>
            <a:r>
              <a:rPr lang="cs-CZ" altLang="cs-CZ" sz="17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dnem vyjmutí peněz </a:t>
            </a:r>
            <a:r>
              <a:rPr lang="cs-CZ" altLang="cs-CZ" sz="1700" dirty="0" smtClean="0">
                <a:solidFill>
                  <a:schemeClr val="tx1"/>
                </a:solidFill>
                <a:latin typeface="Trebuchet MS" panose="020B0603020202020204" pitchFamily="34" charset="0"/>
              </a:rPr>
              <a:t>nebo platebních prostředků nahrazujících peníze </a:t>
            </a:r>
            <a:r>
              <a:rPr lang="cs-CZ" altLang="cs-CZ" sz="17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 přístroje </a:t>
            </a:r>
            <a:r>
              <a:rPr lang="cs-CZ" altLang="cs-CZ" sz="1700" dirty="0" smtClean="0">
                <a:solidFill>
                  <a:schemeClr val="tx1"/>
                </a:solidFill>
                <a:latin typeface="Trebuchet MS" panose="020B0603020202020204" pitchFamily="34" charset="0"/>
              </a:rPr>
              <a:t>nebo dnem jiného způsobu zjištění výše obratu, u prodejních automatů.</a:t>
            </a:r>
          </a:p>
          <a:p>
            <a:pPr algn="l">
              <a:lnSpc>
                <a:spcPct val="80000"/>
              </a:lnSpc>
              <a:buFont typeface="Arial" charset="0"/>
              <a:buChar char="►"/>
            </a:pPr>
            <a:endParaRPr lang="cs-CZ" altLang="cs-CZ" sz="1700" dirty="0" smtClean="0">
              <a:solidFill>
                <a:schemeClr val="tx1"/>
              </a:solidFill>
              <a:latin typeface="Trebuchet MS" panose="020B0603020202020204" pitchFamily="34" charset="0"/>
            </a:endParaRPr>
          </a:p>
        </p:txBody>
      </p:sp>
      <p:sp>
        <p:nvSpPr>
          <p:cNvPr id="8"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Zdanitelné plnění a daňová povinnost</a:t>
            </a:r>
            <a:endParaRPr lang="cs-CZ" sz="3000" b="1" dirty="0">
              <a:effectLst>
                <a:outerShdw blurRad="38100" dist="38100" dir="2700000" algn="tl">
                  <a:srgbClr val="000000">
                    <a:alpha val="43137"/>
                  </a:srgbClr>
                </a:outerShdw>
              </a:effectLst>
              <a:latin typeface="Trebuchet MS" panose="020B0603020202020204" pitchFamily="34" charset="0"/>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987143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Daňové doklady</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700" dirty="0" smtClean="0">
                <a:solidFill>
                  <a:schemeClr val="tx1"/>
                </a:solidFill>
                <a:latin typeface="Trebuchet MS" panose="020B0603020202020204" pitchFamily="34" charset="0"/>
              </a:rPr>
              <a:t>Plátce daně, který uskutečňuje zdanitelné plnění nebo plnění osvobozené od daně s nárokem na odpočet daně, </a:t>
            </a:r>
            <a:r>
              <a:rPr lang="cs-CZ" altLang="cs-CZ" sz="17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je povinen vystavit </a:t>
            </a:r>
            <a:r>
              <a:rPr lang="cs-CZ" altLang="cs-CZ" sz="1700" dirty="0" smtClean="0">
                <a:solidFill>
                  <a:schemeClr val="tx1"/>
                </a:solidFill>
                <a:latin typeface="Trebuchet MS" panose="020B0603020202020204" pitchFamily="34" charset="0"/>
              </a:rPr>
              <a:t>na vyžádání </a:t>
            </a:r>
            <a:r>
              <a:rPr lang="cs-CZ" altLang="cs-CZ" sz="17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daňový doklad za každé plnění</a:t>
            </a:r>
            <a:r>
              <a:rPr lang="cs-CZ" altLang="cs-CZ" sz="1700" dirty="0" smtClean="0">
                <a:solidFill>
                  <a:schemeClr val="tx1"/>
                </a:solidFill>
                <a:latin typeface="Trebuchet MS" panose="020B0603020202020204" pitchFamily="34" charset="0"/>
              </a:rPr>
              <a:t>:</a:t>
            </a:r>
          </a:p>
          <a:p>
            <a:pPr marL="357188" lvl="1" indent="-177800" algn="l">
              <a:spcBef>
                <a:spcPts val="600"/>
              </a:spcBef>
              <a:buClr>
                <a:schemeClr val="accent6">
                  <a:lumMod val="75000"/>
                </a:schemeClr>
              </a:buClr>
              <a:buFont typeface="Wingdings" panose="05000000000000000000" pitchFamily="2" charset="2"/>
              <a:buChar char="§"/>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pro osobu povinnou k dani </a:t>
            </a:r>
            <a:r>
              <a:rPr lang="cs-CZ" altLang="cs-CZ" sz="1600" dirty="0" smtClean="0">
                <a:solidFill>
                  <a:schemeClr val="tx1"/>
                </a:solidFill>
                <a:latin typeface="Trebuchet MS" panose="020B0603020202020204" pitchFamily="34" charset="0"/>
              </a:rPr>
              <a:t>nebo pro právnickou osobu nepovinnou k dani při dodání zboží nebo poskytnutí služby (plátce daně, osobu registrovanou k dani v jiném členském státě EU);</a:t>
            </a:r>
          </a:p>
          <a:p>
            <a:pPr marL="357188" lvl="1" indent="-177800" algn="l">
              <a:spcBef>
                <a:spcPts val="600"/>
              </a:spcBef>
              <a:buClr>
                <a:schemeClr val="accent6">
                  <a:lumMod val="75000"/>
                </a:schemeClr>
              </a:buClr>
              <a:buFont typeface="Wingdings" panose="05000000000000000000" pitchFamily="2" charset="2"/>
              <a:buChar char="§"/>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při zasílání zboží do tuzemska s místem plnění v tuzemsku</a:t>
            </a:r>
            <a:r>
              <a:rPr lang="cs-CZ" altLang="cs-CZ" sz="1600" dirty="0" smtClean="0">
                <a:solidFill>
                  <a:schemeClr val="tx1"/>
                </a:solidFill>
                <a:latin typeface="Trebuchet MS" panose="020B0603020202020204" pitchFamily="34" charset="0"/>
              </a:rPr>
              <a:t>;</a:t>
            </a:r>
          </a:p>
          <a:p>
            <a:pPr marL="357188" lvl="1" indent="-177800" algn="l">
              <a:spcBef>
                <a:spcPts val="600"/>
              </a:spcBef>
              <a:buClr>
                <a:schemeClr val="accent6">
                  <a:lumMod val="75000"/>
                </a:schemeClr>
              </a:buClr>
              <a:buFont typeface="Wingdings" panose="05000000000000000000" pitchFamily="2" charset="2"/>
              <a:buChar char="§"/>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při dodání zboží do JČS, na které se vztahuje osvobození od daně s nárokem na odpočet daně;</a:t>
            </a:r>
          </a:p>
          <a:p>
            <a:pPr marL="357188" lvl="1" indent="-177800" algn="l">
              <a:spcBef>
                <a:spcPts val="600"/>
              </a:spcBef>
              <a:buClr>
                <a:schemeClr val="accent6">
                  <a:lumMod val="75000"/>
                </a:schemeClr>
              </a:buClr>
              <a:buFont typeface="Wingdings" panose="05000000000000000000" pitchFamily="2" charset="2"/>
              <a:buChar char="§"/>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V případě přijetí úplaty, pokud před uskutečněním plnění vznikla povinnost přiznat daň nebo přijal uskutečnění plnění ke dni přijetí úplaty</a:t>
            </a:r>
            <a:r>
              <a:rPr lang="cs-CZ" altLang="cs-CZ" sz="1600" dirty="0" smtClean="0">
                <a:solidFill>
                  <a:schemeClr val="tx1"/>
                </a:solidFill>
                <a:latin typeface="Trebuchet MS" panose="020B0603020202020204" pitchFamily="34" charset="0"/>
              </a:rPr>
              <a:t>.</a:t>
            </a:r>
          </a:p>
          <a:p>
            <a:pPr algn="l">
              <a:spcBef>
                <a:spcPts val="600"/>
              </a:spcBef>
              <a:buFont typeface="Arial" charset="0"/>
              <a:buChar char=" "/>
            </a:pPr>
            <a:endParaRPr lang="cs-CZ" altLang="cs-CZ" sz="1600" dirty="0" smtClean="0">
              <a:solidFill>
                <a:schemeClr val="tx1"/>
              </a:solidFill>
              <a:latin typeface="Trebuchet MS" panose="020B0603020202020204" pitchFamily="34" charset="0"/>
            </a:endParaRPr>
          </a:p>
          <a:p>
            <a:pPr algn="l">
              <a:spcBef>
                <a:spcPts val="600"/>
              </a:spcBef>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Daňový doklad musí plátce daně vystavit nejpozději do 15 dnů </a:t>
            </a:r>
            <a:r>
              <a:rPr lang="cs-CZ" altLang="cs-CZ" sz="1600" dirty="0" smtClean="0">
                <a:solidFill>
                  <a:schemeClr val="tx1"/>
                </a:solidFill>
                <a:latin typeface="Trebuchet MS" panose="020B0603020202020204" pitchFamily="34" charset="0"/>
              </a:rPr>
              <a:t>(§ 28 odst. 3) ode dne:</a:t>
            </a:r>
          </a:p>
          <a:p>
            <a:pPr marL="357188" lvl="1" indent="-177800"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kdy vznikla povinnost přiznat daň;</a:t>
            </a:r>
          </a:p>
          <a:p>
            <a:pPr marL="357188" lvl="1" indent="-177800"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nebo kdy vznikla povinnost přiznat uskutečnění plnění.</a:t>
            </a:r>
          </a:p>
          <a:p>
            <a:pPr algn="l">
              <a:spcBef>
                <a:spcPts val="600"/>
              </a:spcBef>
            </a:pPr>
            <a:r>
              <a:rPr lang="cs-CZ" altLang="cs-CZ" sz="16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Za správnost údajů na daňovém dokladu odpovídá plátce daně</a:t>
            </a:r>
            <a:r>
              <a:rPr lang="cs-CZ" altLang="cs-CZ" sz="1600" dirty="0" smtClean="0">
                <a:solidFill>
                  <a:schemeClr val="tx1"/>
                </a:solidFill>
                <a:latin typeface="Trebuchet MS" panose="020B0603020202020204" pitchFamily="34" charset="0"/>
              </a:rPr>
              <a:t>, který uskutečnil plnění.</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987143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Daňové doklady</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90000"/>
              </a:lnSpc>
            </a:pPr>
            <a:r>
              <a:rPr lang="cs-CZ" altLang="cs-CZ" sz="2000" dirty="0" smtClean="0">
                <a:solidFill>
                  <a:schemeClr val="tx1"/>
                </a:solidFill>
                <a:latin typeface="Trebuchet MS" panose="020B0603020202020204" pitchFamily="34" charset="0"/>
              </a:rPr>
              <a:t>Pro účely DPH existuje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několik typů daňových dokladů</a:t>
            </a:r>
            <a:r>
              <a:rPr lang="cs-CZ" altLang="cs-CZ" sz="2000" dirty="0" smtClean="0">
                <a:solidFill>
                  <a:schemeClr val="tx1"/>
                </a:solidFill>
                <a:latin typeface="Trebuchet MS" panose="020B0603020202020204" pitchFamily="34" charset="0"/>
              </a:rPr>
              <a:t>, především jsou to:</a:t>
            </a:r>
          </a:p>
          <a:p>
            <a:pPr marL="357188" lvl="1" indent="-177800" algn="l">
              <a:lnSpc>
                <a:spcPct val="90000"/>
              </a:lnSpc>
              <a:buClr>
                <a:schemeClr val="accent6">
                  <a:lumMod val="75000"/>
                </a:schemeClr>
              </a:buClr>
              <a:buFont typeface="Wingdings" panose="05000000000000000000" pitchFamily="2" charset="2"/>
              <a:buChar char="§"/>
            </a:pPr>
            <a:endParaRPr lang="cs-CZ" altLang="cs-CZ" sz="1800" dirty="0" smtClean="0">
              <a:solidFill>
                <a:schemeClr val="tx1"/>
              </a:solidFill>
              <a:latin typeface="Trebuchet MS" panose="020B0603020202020204" pitchFamily="34" charset="0"/>
            </a:endParaRP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daňový doklad (§ 29);</a:t>
            </a: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daňový doklad skupiny (§ 29a)</a:t>
            </a: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zjednodušený daňový doklad (§ 30, § 30a);</a:t>
            </a: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splátkový kalendář (§ 31);</a:t>
            </a: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platební kalendář (§ 31a);</a:t>
            </a: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souhrnný daňový doklad (§ 31b);</a:t>
            </a: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doklad o použití (§ 32);</a:t>
            </a: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cs typeface="Arial" charset="0"/>
              </a:rPr>
              <a:t>daňový doklad při dražbě a při prodeji mimo dražbu (§ 32a);</a:t>
            </a: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daňový doklad při dovozu (§ 33);</a:t>
            </a:r>
          </a:p>
          <a:p>
            <a:pPr marL="357188" lvl="1" indent="-177800" algn="l">
              <a:lnSpc>
                <a:spcPct val="90000"/>
              </a:lnSpc>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daňový doklad při vývozu (§ 33a).</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Zástupný symbol pro číslo snímku 3"/>
          <p:cNvSpPr>
            <a:spLocks noGrp="1"/>
          </p:cNvSpPr>
          <p:nvPr>
            <p:ph type="sldNum" sz="quarter" idx="12"/>
          </p:nvPr>
        </p:nvSpPr>
        <p:spPr>
          <a:xfrm>
            <a:off x="6629672" y="6461030"/>
            <a:ext cx="2133600" cy="365125"/>
          </a:xfrm>
        </p:spPr>
        <p:txBody>
          <a:bodyPr/>
          <a:lstStyle/>
          <a:p>
            <a:fld id="{AC57A5DF-1266-40EA-9282-1E66B9DE06C0}" type="slidenum">
              <a:rPr lang="cs-CZ" smtClean="0"/>
              <a:pPr/>
              <a:t>25</a:t>
            </a:fld>
            <a:r>
              <a:rPr lang="cs-CZ" dirty="0" smtClean="0"/>
              <a:t>5 / 56</a:t>
            </a:r>
            <a:endParaRPr lang="cs-CZ" dirty="0"/>
          </a:p>
        </p:txBody>
      </p:sp>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8295965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Daňové doklady</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lvl="1" algn="l">
              <a:lnSpc>
                <a:spcPct val="110000"/>
              </a:lnSpc>
              <a:spcBef>
                <a:spcPts val="600"/>
              </a:spcBef>
              <a:buClr>
                <a:schemeClr val="accent6">
                  <a:lumMod val="75000"/>
                </a:schemeClr>
              </a:buClr>
            </a:pPr>
            <a:r>
              <a:rPr lang="cs-CZ" altLang="cs-CZ" sz="2000" dirty="0" smtClean="0">
                <a:solidFill>
                  <a:schemeClr val="tx1"/>
                </a:solidFill>
                <a:latin typeface="Trebuchet MS" panose="020B0603020202020204" pitchFamily="34" charset="0"/>
              </a:rPr>
              <a:t>Charakteristika:</a:t>
            </a:r>
          </a:p>
          <a:p>
            <a:pPr marL="357188" lvl="1" indent="-277813" algn="l">
              <a:lnSpc>
                <a:spcPct val="110000"/>
              </a:lnSpc>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daňové doklady se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uchovávají po dobu 10 let </a:t>
            </a:r>
            <a:r>
              <a:rPr lang="cs-CZ" altLang="cs-CZ" sz="1800" dirty="0" smtClean="0">
                <a:solidFill>
                  <a:schemeClr val="tx1"/>
                </a:solidFill>
                <a:latin typeface="Trebuchet MS" panose="020B0603020202020204" pitchFamily="34" charset="0"/>
              </a:rPr>
              <a:t>od konce zdaňovacího období, ve kterém se plnění uskutečnilo;</a:t>
            </a:r>
          </a:p>
          <a:p>
            <a:pPr marL="357188" lvl="1" indent="-277813" algn="l">
              <a:lnSpc>
                <a:spcPct val="110000"/>
              </a:lnSpc>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uchovatel je povinen na žádost správce daně zajistit český překlad daňového dokladu vystaveného v cizím jazyce;</a:t>
            </a:r>
          </a:p>
          <a:p>
            <a:pPr marL="357188" lvl="1" indent="-277813" algn="l">
              <a:lnSpc>
                <a:spcPct val="110000"/>
              </a:lnSpc>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daňový doklad lze uchovávat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elektronicky</a:t>
            </a:r>
            <a:r>
              <a:rPr lang="cs-CZ" altLang="cs-CZ" sz="1800" dirty="0" smtClean="0">
                <a:solidFill>
                  <a:schemeClr val="tx1"/>
                </a:solidFill>
                <a:latin typeface="Trebuchet MS" panose="020B0603020202020204" pitchFamily="34" charset="0"/>
              </a:rPr>
              <a:t>;</a:t>
            </a:r>
          </a:p>
          <a:p>
            <a:pPr marL="357188" lvl="1" indent="-277813" algn="l">
              <a:lnSpc>
                <a:spcPct val="110000"/>
              </a:lnSpc>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zjednodušený daňový doklad </a:t>
            </a:r>
            <a:r>
              <a:rPr lang="cs-CZ" altLang="cs-CZ" sz="1800" dirty="0" smtClean="0">
                <a:solidFill>
                  <a:schemeClr val="tx1"/>
                </a:solidFill>
                <a:latin typeface="Trebuchet MS" panose="020B0603020202020204" pitchFamily="34" charset="0"/>
              </a:rPr>
              <a:t>lze vystavit, pokud celková částka za plnění není vyšší než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10 000 Kč</a:t>
            </a:r>
            <a:r>
              <a:rPr lang="cs-CZ" altLang="cs-CZ" sz="1800" dirty="0" smtClean="0">
                <a:solidFill>
                  <a:schemeClr val="tx1"/>
                </a:solidFill>
                <a:latin typeface="Trebuchet MS" panose="020B0603020202020204" pitchFamily="34" charset="0"/>
              </a:rPr>
              <a:t>.</a:t>
            </a:r>
          </a:p>
          <a:p>
            <a:pPr marL="357188" lvl="1" indent="-277813" algn="l">
              <a:lnSpc>
                <a:spcPct val="110000"/>
              </a:lnSpc>
              <a:spcBef>
                <a:spcPts val="600"/>
              </a:spcBef>
              <a:buClr>
                <a:schemeClr val="accent6">
                  <a:lumMod val="75000"/>
                </a:schemeClr>
              </a:buClr>
              <a:buFont typeface="Wingdings" panose="05000000000000000000" pitchFamily="2" charset="2"/>
              <a:buChar char="§"/>
            </a:pPr>
            <a:endParaRPr lang="cs-CZ" altLang="cs-CZ" sz="1800" dirty="0">
              <a:solidFill>
                <a:schemeClr val="tx1"/>
              </a:solidFill>
              <a:latin typeface="Trebuchet MS" panose="020B0603020202020204" pitchFamily="34" charset="0"/>
            </a:endParaRPr>
          </a:p>
          <a:p>
            <a:pPr algn="l">
              <a:lnSpc>
                <a:spcPct val="110000"/>
              </a:lnSpc>
              <a:spcBef>
                <a:spcPts val="600"/>
              </a:spcBef>
            </a:pPr>
            <a:r>
              <a:rPr lang="cs-CZ" altLang="cs-CZ" sz="1900" b="1" u="sng" dirty="0">
                <a:solidFill>
                  <a:schemeClr val="tx1"/>
                </a:solidFill>
                <a:effectLst>
                  <a:outerShdw blurRad="38100" dist="38100" dir="2700000" algn="tl">
                    <a:srgbClr val="000000">
                      <a:alpha val="43137"/>
                    </a:srgbClr>
                  </a:outerShdw>
                </a:effectLst>
                <a:latin typeface="Trebuchet MS" panose="020B0603020202020204" pitchFamily="34" charset="0"/>
              </a:rPr>
              <a:t>Funkci daňového dokladu </a:t>
            </a:r>
            <a:r>
              <a:rPr lang="cs-CZ" altLang="cs-CZ" sz="1900" dirty="0">
                <a:solidFill>
                  <a:schemeClr val="tx1"/>
                </a:solidFill>
                <a:latin typeface="Trebuchet MS" panose="020B0603020202020204" pitchFamily="34" charset="0"/>
              </a:rPr>
              <a:t>plní v případě tuzemských plnění nejčastěji daňové doklady a zjednodušené daňové doklady. </a:t>
            </a:r>
          </a:p>
          <a:p>
            <a:pPr algn="l">
              <a:lnSpc>
                <a:spcPct val="110000"/>
              </a:lnSpc>
              <a:spcBef>
                <a:spcPts val="600"/>
              </a:spcBef>
              <a:buFont typeface="Arial" charset="0"/>
              <a:buChar char=" "/>
            </a:pPr>
            <a:endParaRPr lang="cs-CZ" altLang="cs-CZ" sz="1900" dirty="0">
              <a:solidFill>
                <a:schemeClr val="tx1"/>
              </a:solidFill>
              <a:latin typeface="Trebuchet MS" panose="020B0603020202020204" pitchFamily="34" charset="0"/>
            </a:endParaRPr>
          </a:p>
          <a:p>
            <a:pPr algn="l">
              <a:lnSpc>
                <a:spcPct val="110000"/>
              </a:lnSpc>
              <a:spcBef>
                <a:spcPts val="600"/>
              </a:spcBef>
            </a:pPr>
            <a:r>
              <a:rPr lang="cs-CZ" altLang="cs-CZ" sz="1900" dirty="0">
                <a:solidFill>
                  <a:schemeClr val="tx1"/>
                </a:solidFill>
                <a:latin typeface="Trebuchet MS" panose="020B0603020202020204" pitchFamily="34" charset="0"/>
              </a:rPr>
              <a:t>Při zdanitelných plněních pro účely </a:t>
            </a:r>
            <a:r>
              <a:rPr lang="cs-CZ" altLang="cs-CZ" sz="1900" b="1" u="sng" dirty="0">
                <a:solidFill>
                  <a:schemeClr val="tx1"/>
                </a:solidFill>
                <a:effectLst>
                  <a:outerShdw blurRad="38100" dist="38100" dir="2700000" algn="tl">
                    <a:srgbClr val="000000">
                      <a:alpha val="43137"/>
                    </a:srgbClr>
                  </a:outerShdw>
                </a:effectLst>
                <a:latin typeface="Trebuchet MS" panose="020B0603020202020204" pitchFamily="34" charset="0"/>
              </a:rPr>
              <a:t>nesouvisející s podnikáním nebo osobní spotřebu</a:t>
            </a:r>
            <a:r>
              <a:rPr lang="cs-CZ" altLang="cs-CZ" sz="1900" dirty="0">
                <a:solidFill>
                  <a:schemeClr val="tx1"/>
                </a:solidFill>
                <a:latin typeface="Trebuchet MS" panose="020B0603020202020204" pitchFamily="34" charset="0"/>
              </a:rPr>
              <a:t> se běžný daňový doklad nahrazuje </a:t>
            </a:r>
            <a:r>
              <a:rPr lang="cs-CZ" altLang="cs-CZ" sz="1900" b="1" u="sng" dirty="0">
                <a:solidFill>
                  <a:schemeClr val="tx1"/>
                </a:solidFill>
                <a:effectLst>
                  <a:outerShdw blurRad="38100" dist="38100" dir="2700000" algn="tl">
                    <a:srgbClr val="000000">
                      <a:alpha val="43137"/>
                    </a:srgbClr>
                  </a:outerShdw>
                </a:effectLst>
                <a:latin typeface="Trebuchet MS" panose="020B0603020202020204" pitchFamily="34" charset="0"/>
              </a:rPr>
              <a:t>dokladem o použití</a:t>
            </a:r>
            <a:r>
              <a:rPr lang="cs-CZ" altLang="cs-CZ" sz="1900" dirty="0">
                <a:solidFill>
                  <a:schemeClr val="tx1"/>
                </a:solidFill>
                <a:latin typeface="Trebuchet MS" panose="020B0603020202020204" pitchFamily="34" charset="0"/>
              </a:rPr>
              <a:t>.</a:t>
            </a:r>
          </a:p>
          <a:p>
            <a:pPr marL="357188" lvl="1" indent="-277813" algn="l">
              <a:spcBef>
                <a:spcPts val="600"/>
              </a:spcBef>
              <a:buClr>
                <a:schemeClr val="accent6">
                  <a:lumMod val="75000"/>
                </a:schemeClr>
              </a:buClr>
              <a:buFont typeface="Wingdings" panose="05000000000000000000" pitchFamily="2" charset="2"/>
              <a:buChar char="§"/>
            </a:pPr>
            <a:endParaRPr lang="cs-CZ" altLang="cs-CZ" sz="1800" dirty="0" smtClean="0">
              <a:solidFill>
                <a:schemeClr val="tx1"/>
              </a:solidFill>
              <a:latin typeface="Trebuchet MS" panose="020B0603020202020204" pitchFamily="34"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8295965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Základ daně, sazby daně a výpočet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48996"/>
            <a:ext cx="8229600" cy="450433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Základem daně (§ 36) je peněžní částka, snížená o daň, </a:t>
            </a:r>
            <a:r>
              <a:rPr lang="cs-CZ" altLang="cs-CZ" sz="1800" dirty="0" smtClean="0">
                <a:solidFill>
                  <a:schemeClr val="tx1"/>
                </a:solidFill>
                <a:latin typeface="Trebuchet MS" panose="020B0603020202020204" pitchFamily="34" charset="0"/>
              </a:rPr>
              <a:t>kterou jako úplatu obdržel nebo má obdržet plátce, za uskutečněné zdanitelné plnění od osoby, pro kterou je zdanitelné plnění uskutečněno, nebo případně od 3. osoby, bez daně za toto zdanitelné plnění.</a:t>
            </a:r>
          </a:p>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Při přijetí úplaty předem </a:t>
            </a:r>
            <a:r>
              <a:rPr lang="cs-CZ" altLang="cs-CZ" sz="1800" dirty="0" smtClean="0">
                <a:solidFill>
                  <a:schemeClr val="tx1"/>
                </a:solidFill>
                <a:latin typeface="Trebuchet MS" panose="020B0603020202020204" pitchFamily="34" charset="0"/>
              </a:rPr>
              <a:t>(tj. před uskutečněním zdanitelného plnění), je základem daně částka přijaté úplaty, snížená o daň.</a:t>
            </a:r>
          </a:p>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Základ daně také zahrnuje:</a:t>
            </a:r>
          </a:p>
          <a:p>
            <a:pPr marL="357188" lvl="1" indent="-277813"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jiné daně, poplatky nebo jiná obdobná peněžitá plnění;</a:t>
            </a:r>
          </a:p>
          <a:p>
            <a:pPr marL="357188" lvl="1" indent="-277813"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dotace k ceně;</a:t>
            </a:r>
          </a:p>
          <a:p>
            <a:pPr marL="357188" lvl="1" indent="-277813"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vedlejší výdaje (např. balení, přeprava, pojištění, provize);</a:t>
            </a:r>
          </a:p>
          <a:p>
            <a:pPr marL="357188" lvl="1" indent="-277813"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materiál přímo související s poskytovanou službou;</a:t>
            </a:r>
          </a:p>
          <a:p>
            <a:pPr marL="357188" lvl="1" indent="-277813" algn="l">
              <a:spcBef>
                <a:spcPts val="600"/>
              </a:spcBef>
              <a:buClr>
                <a:schemeClr val="accent6">
                  <a:lumMod val="75000"/>
                </a:schemeClr>
              </a:buClr>
              <a:buFont typeface="Wingdings" panose="05000000000000000000" pitchFamily="2" charset="2"/>
              <a:buChar char="§"/>
            </a:pPr>
            <a:r>
              <a:rPr lang="cs-CZ" altLang="cs-CZ" sz="1600" dirty="0" smtClean="0">
                <a:solidFill>
                  <a:schemeClr val="tx1"/>
                </a:solidFill>
                <a:latin typeface="Trebuchet MS" panose="020B0603020202020204" pitchFamily="34" charset="0"/>
              </a:rPr>
              <a:t>při poskytnutí stavebních a montážních prací spojených s výstavbou, změnou dokončené stavby, nebo v souvislosti s opravou stavby, konstrukce, materiál, stroje a zařízení, které se do stavby jako její součást montážními a stavebními pracemi zabudují nebo zamontují.</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8295965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Základ daně, sazby daně a výpočet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1027"/>
          <p:cNvSpPr txBox="1">
            <a:spLocks noChangeArrowheads="1"/>
          </p:cNvSpPr>
          <p:nvPr/>
        </p:nvSpPr>
        <p:spPr>
          <a:xfrm>
            <a:off x="457200" y="1916113"/>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dirty="0" smtClean="0">
                <a:solidFill>
                  <a:schemeClr val="tx1"/>
                </a:solidFill>
                <a:latin typeface="Trebuchet MS" panose="020B0603020202020204" pitchFamily="34" charset="0"/>
              </a:rPr>
              <a:t>V některých případech je základem daně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cena zjištěná </a:t>
            </a:r>
            <a:r>
              <a:rPr lang="cs-CZ" altLang="cs-CZ" sz="2000" dirty="0" smtClean="0">
                <a:solidFill>
                  <a:schemeClr val="tx1"/>
                </a:solidFill>
                <a:latin typeface="Trebuchet MS" panose="020B0603020202020204" pitchFamily="34" charset="0"/>
              </a:rPr>
              <a:t>podle zákona o č. 151/1997 Sb., o oceňování majetku.</a:t>
            </a:r>
          </a:p>
          <a:p>
            <a:pPr algn="l">
              <a:spcBef>
                <a:spcPts val="600"/>
              </a:spcBef>
            </a:pPr>
            <a:r>
              <a:rPr lang="cs-CZ" altLang="cs-CZ" sz="2000" dirty="0" smtClean="0">
                <a:solidFill>
                  <a:schemeClr val="tx1"/>
                </a:solidFill>
                <a:latin typeface="Trebuchet MS" panose="020B0603020202020204" pitchFamily="34" charset="0"/>
              </a:rPr>
              <a:t>V případě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závodního stravování </a:t>
            </a:r>
            <a:r>
              <a:rPr lang="cs-CZ" altLang="cs-CZ" sz="2000" dirty="0" smtClean="0">
                <a:solidFill>
                  <a:schemeClr val="tx1"/>
                </a:solidFill>
                <a:latin typeface="Trebuchet MS" panose="020B0603020202020204" pitchFamily="34" charset="0"/>
              </a:rPr>
              <a:t>je základem daně částka, kterou hradí zaměstnanec.</a:t>
            </a: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Při dodání výrobků ve vratných zálohovaných obalech </a:t>
            </a:r>
            <a:r>
              <a:rPr lang="cs-CZ" altLang="cs-CZ" sz="2000" dirty="0" smtClean="0">
                <a:solidFill>
                  <a:schemeClr val="tx1"/>
                </a:solidFill>
                <a:latin typeface="Trebuchet MS" panose="020B0603020202020204" pitchFamily="34" charset="0"/>
              </a:rPr>
              <a:t>(např. u piva) je plátce povinen rozdělit základ daně  na část vztahující se: </a:t>
            </a:r>
          </a:p>
          <a:p>
            <a:pPr marL="357188" lvl="1" indent="-277813"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k dodávaným výrobkům a</a:t>
            </a:r>
          </a:p>
          <a:p>
            <a:pPr marL="357188" lvl="1" indent="-277813"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k vratným zálohovaným obalům (jde o částku obsahující daň)</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98767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Základ daně, sazby daně a výpočet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112"/>
            <a:ext cx="8229600" cy="4537223"/>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 typeface="Arial" charset="0"/>
              <a:buChar char=" "/>
            </a:pPr>
            <a:r>
              <a:rPr lang="cs-CZ" altLang="cs-CZ" sz="15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U zdanitelného plnění se uplatňují tyto sazby daně (rok 2015):</a:t>
            </a:r>
          </a:p>
          <a:p>
            <a:pPr marL="357188" lvl="1" indent="-277813" algn="l">
              <a:spcBef>
                <a:spcPts val="600"/>
              </a:spcBef>
              <a:buClr>
                <a:schemeClr val="accent6">
                  <a:lumMod val="75000"/>
                </a:schemeClr>
              </a:buClr>
              <a:buFont typeface="Wingdings" panose="05000000000000000000" pitchFamily="2" charset="2"/>
              <a:buChar char="ü"/>
            </a:pPr>
            <a:r>
              <a:rPr lang="cs-CZ" altLang="cs-CZ" sz="15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21 %</a:t>
            </a:r>
            <a:r>
              <a:rPr lang="cs-CZ" altLang="cs-CZ" sz="1500" dirty="0" smtClean="0">
                <a:solidFill>
                  <a:schemeClr val="tx1"/>
                </a:solidFill>
                <a:latin typeface="Trebuchet MS" panose="020B0603020202020204" pitchFamily="34" charset="0"/>
              </a:rPr>
              <a:t> (základní sazba daně);</a:t>
            </a:r>
          </a:p>
          <a:p>
            <a:pPr marL="357188" lvl="1" indent="-277813" algn="l">
              <a:spcBef>
                <a:spcPts val="600"/>
              </a:spcBef>
              <a:buClr>
                <a:schemeClr val="accent6">
                  <a:lumMod val="75000"/>
                </a:schemeClr>
              </a:buClr>
              <a:buFont typeface="Wingdings" panose="05000000000000000000" pitchFamily="2" charset="2"/>
              <a:buChar char="ü"/>
            </a:pPr>
            <a:r>
              <a:rPr lang="cs-CZ" altLang="cs-CZ" sz="15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15 % </a:t>
            </a:r>
            <a:r>
              <a:rPr lang="cs-CZ" altLang="cs-CZ" sz="1500" dirty="0" smtClean="0">
                <a:solidFill>
                  <a:schemeClr val="tx1"/>
                </a:solidFill>
                <a:latin typeface="Trebuchet MS" panose="020B0603020202020204" pitchFamily="34" charset="0"/>
              </a:rPr>
              <a:t>(první snížená sazba daně);</a:t>
            </a:r>
          </a:p>
          <a:p>
            <a:pPr marL="357188" lvl="1" indent="-277813" algn="l">
              <a:spcBef>
                <a:spcPts val="600"/>
              </a:spcBef>
              <a:buClr>
                <a:schemeClr val="accent6">
                  <a:lumMod val="75000"/>
                </a:schemeClr>
              </a:buClr>
              <a:buFont typeface="Wingdings" panose="05000000000000000000" pitchFamily="2" charset="2"/>
              <a:buChar char="ü"/>
            </a:pPr>
            <a:r>
              <a:rPr lang="cs-CZ" altLang="cs-CZ" sz="15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10 %</a:t>
            </a:r>
            <a:r>
              <a:rPr lang="cs-CZ" altLang="cs-CZ" sz="1500" dirty="0" smtClean="0">
                <a:solidFill>
                  <a:schemeClr val="tx1"/>
                </a:solidFill>
                <a:latin typeface="Trebuchet MS" panose="020B0603020202020204" pitchFamily="34" charset="0"/>
              </a:rPr>
              <a:t> (druhá snížená sazba daně)</a:t>
            </a:r>
          </a:p>
          <a:p>
            <a:pPr algn="l">
              <a:spcBef>
                <a:spcPts val="600"/>
              </a:spcBef>
              <a:buFont typeface="Arial" charset="0"/>
              <a:buChar char=" "/>
            </a:pPr>
            <a:r>
              <a:rPr lang="cs-CZ" altLang="cs-CZ" sz="1500" dirty="0" smtClean="0">
                <a:solidFill>
                  <a:schemeClr val="tx1"/>
                </a:solidFill>
                <a:latin typeface="Trebuchet MS" panose="020B0603020202020204" pitchFamily="34" charset="0"/>
              </a:rPr>
              <a:t>U zdanitelného plnění se uplatňuje sazba daně platná v den vzniku povinnosti přiznat daň.  </a:t>
            </a:r>
          </a:p>
          <a:p>
            <a:pPr algn="l">
              <a:spcBef>
                <a:spcPts val="600"/>
              </a:spcBef>
              <a:buFont typeface="Arial" charset="0"/>
              <a:buChar char=" "/>
            </a:pPr>
            <a:r>
              <a:rPr lang="cs-CZ" altLang="cs-CZ" sz="15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Základní sazba daně </a:t>
            </a:r>
            <a:r>
              <a:rPr lang="cs-CZ" altLang="cs-CZ" sz="1500" dirty="0" smtClean="0">
                <a:solidFill>
                  <a:schemeClr val="tx1"/>
                </a:solidFill>
                <a:latin typeface="Trebuchet MS" panose="020B0603020202020204" pitchFamily="34" charset="0"/>
              </a:rPr>
              <a:t>se uplatňuje u:</a:t>
            </a:r>
          </a:p>
          <a:p>
            <a:pPr lvl="1" indent="-277813" algn="l">
              <a:spcBef>
                <a:spcPts val="600"/>
              </a:spcBef>
              <a:buClr>
                <a:schemeClr val="accent6">
                  <a:lumMod val="75000"/>
                </a:schemeClr>
              </a:buClr>
              <a:buFont typeface="Wingdings" panose="05000000000000000000" pitchFamily="2" charset="2"/>
              <a:buChar char="§"/>
            </a:pPr>
            <a:r>
              <a:rPr lang="cs-CZ" altLang="cs-CZ" sz="1500" dirty="0" smtClean="0">
                <a:solidFill>
                  <a:schemeClr val="tx1"/>
                </a:solidFill>
                <a:latin typeface="Trebuchet MS" panose="020B0603020202020204" pitchFamily="34" charset="0"/>
              </a:rPr>
              <a:t>zboží;</a:t>
            </a:r>
          </a:p>
          <a:p>
            <a:pPr lvl="1" indent="-277813" algn="l">
              <a:spcBef>
                <a:spcPts val="600"/>
              </a:spcBef>
              <a:buClr>
                <a:schemeClr val="accent6">
                  <a:lumMod val="75000"/>
                </a:schemeClr>
              </a:buClr>
              <a:buFont typeface="Wingdings" panose="05000000000000000000" pitchFamily="2" charset="2"/>
              <a:buChar char="§"/>
            </a:pPr>
            <a:r>
              <a:rPr lang="cs-CZ" altLang="cs-CZ" sz="1500" dirty="0" smtClean="0">
                <a:solidFill>
                  <a:schemeClr val="tx1"/>
                </a:solidFill>
                <a:latin typeface="Trebuchet MS" panose="020B0603020202020204" pitchFamily="34" charset="0"/>
              </a:rPr>
              <a:t>služeb;</a:t>
            </a:r>
          </a:p>
          <a:p>
            <a:pPr lvl="1" indent="-277813" algn="l">
              <a:spcBef>
                <a:spcPts val="600"/>
              </a:spcBef>
              <a:buClr>
                <a:schemeClr val="accent6">
                  <a:lumMod val="75000"/>
                </a:schemeClr>
              </a:buClr>
              <a:buFont typeface="Wingdings" panose="05000000000000000000" pitchFamily="2" charset="2"/>
              <a:buChar char="§"/>
            </a:pPr>
            <a:r>
              <a:rPr lang="cs-CZ" altLang="cs-CZ" sz="1500" dirty="0" smtClean="0">
                <a:solidFill>
                  <a:schemeClr val="tx1"/>
                </a:solidFill>
                <a:latin typeface="Trebuchet MS" panose="020B0603020202020204" pitchFamily="34" charset="0"/>
              </a:rPr>
              <a:t>převodu nemovitých věcí;</a:t>
            </a:r>
          </a:p>
          <a:p>
            <a:pPr lvl="1" indent="-277813" algn="l">
              <a:spcBef>
                <a:spcPts val="600"/>
              </a:spcBef>
              <a:buClr>
                <a:schemeClr val="accent6">
                  <a:lumMod val="75000"/>
                </a:schemeClr>
              </a:buClr>
              <a:buFont typeface="Wingdings" panose="05000000000000000000" pitchFamily="2" charset="2"/>
              <a:buChar char="§"/>
            </a:pPr>
            <a:r>
              <a:rPr lang="cs-CZ" altLang="cs-CZ" sz="1500" dirty="0" smtClean="0">
                <a:solidFill>
                  <a:schemeClr val="tx1"/>
                </a:solidFill>
                <a:latin typeface="Trebuchet MS" panose="020B0603020202020204" pitchFamily="34" charset="0"/>
              </a:rPr>
              <a:t>dodání stavby.</a:t>
            </a:r>
          </a:p>
          <a:p>
            <a:pPr lvl="1" indent="-277813" algn="l">
              <a:spcBef>
                <a:spcPts val="600"/>
              </a:spcBef>
              <a:buClr>
                <a:schemeClr val="accent6">
                  <a:lumMod val="75000"/>
                </a:schemeClr>
              </a:buClr>
              <a:buFont typeface="Wingdings" panose="05000000000000000000" pitchFamily="2" charset="2"/>
              <a:buChar char="§"/>
            </a:pPr>
            <a:r>
              <a:rPr lang="cs-CZ" altLang="cs-CZ" sz="1500" dirty="0" smtClean="0">
                <a:solidFill>
                  <a:schemeClr val="tx1"/>
                </a:solidFill>
                <a:latin typeface="Trebuchet MS" panose="020B0603020202020204" pitchFamily="34" charset="0"/>
              </a:rPr>
              <a:t>dovozu zboží s jednotnou celní sazbou, pokud alespoň 1 druh podléhá základní sazbě daně.</a:t>
            </a:r>
          </a:p>
          <a:p>
            <a:pPr algn="l">
              <a:spcBef>
                <a:spcPts val="600"/>
              </a:spcBef>
              <a:buFont typeface="Arial" charset="0"/>
              <a:buChar char=" "/>
            </a:pPr>
            <a:r>
              <a:rPr lang="cs-CZ" altLang="cs-CZ" sz="15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První snížená sazba daně </a:t>
            </a:r>
            <a:r>
              <a:rPr lang="cs-CZ" altLang="cs-CZ" sz="1500" dirty="0" smtClean="0">
                <a:solidFill>
                  <a:schemeClr val="tx1"/>
                </a:solidFill>
                <a:latin typeface="Trebuchet MS" panose="020B0603020202020204" pitchFamily="34" charset="0"/>
              </a:rPr>
              <a:t>se uplatňuje u:</a:t>
            </a:r>
          </a:p>
          <a:p>
            <a:pPr marL="357188" lvl="1" indent="-277813" algn="l">
              <a:spcBef>
                <a:spcPts val="600"/>
              </a:spcBef>
              <a:buClr>
                <a:schemeClr val="accent6">
                  <a:lumMod val="75000"/>
                </a:schemeClr>
              </a:buClr>
              <a:buFont typeface="Wingdings" panose="05000000000000000000" pitchFamily="2" charset="2"/>
              <a:buChar char="ü"/>
            </a:pPr>
            <a:r>
              <a:rPr lang="cs-CZ" altLang="cs-CZ" sz="1500" dirty="0" smtClean="0">
                <a:solidFill>
                  <a:schemeClr val="tx1"/>
                </a:solidFill>
                <a:latin typeface="Trebuchet MS" panose="020B0603020202020204" pitchFamily="34" charset="0"/>
              </a:rPr>
              <a:t>zboží uvedeného v příloze č.3;</a:t>
            </a:r>
          </a:p>
          <a:p>
            <a:pPr marL="357188" lvl="1" indent="-277813" algn="l">
              <a:spcBef>
                <a:spcPts val="600"/>
              </a:spcBef>
              <a:buClr>
                <a:schemeClr val="accent6">
                  <a:lumMod val="75000"/>
                </a:schemeClr>
              </a:buClr>
              <a:buFont typeface="Wingdings" panose="05000000000000000000" pitchFamily="2" charset="2"/>
              <a:buChar char="ü"/>
            </a:pPr>
            <a:r>
              <a:rPr lang="cs-CZ" altLang="cs-CZ" sz="1500" dirty="0" smtClean="0">
                <a:solidFill>
                  <a:schemeClr val="tx1"/>
                </a:solidFill>
                <a:latin typeface="Trebuchet MS" panose="020B0603020202020204" pitchFamily="34" charset="0"/>
              </a:rPr>
              <a:t>služeb uvedených v příloze č. 2;</a:t>
            </a:r>
          </a:p>
          <a:p>
            <a:pPr marL="357188" lvl="1" indent="-277813" algn="l">
              <a:spcBef>
                <a:spcPts val="600"/>
              </a:spcBef>
              <a:buClr>
                <a:schemeClr val="accent6">
                  <a:lumMod val="75000"/>
                </a:schemeClr>
              </a:buClr>
              <a:buFont typeface="Wingdings" panose="05000000000000000000" pitchFamily="2" charset="2"/>
              <a:buChar char="ü"/>
            </a:pPr>
            <a:r>
              <a:rPr lang="cs-CZ" altLang="cs-CZ" sz="1500" dirty="0" smtClean="0">
                <a:solidFill>
                  <a:schemeClr val="tx1"/>
                </a:solidFill>
                <a:latin typeface="Trebuchet MS" panose="020B0603020202020204" pitchFamily="34" charset="0"/>
              </a:rPr>
              <a:t>staveb pro sociální bydlení (stavební a montážní práce).</a:t>
            </a:r>
          </a:p>
          <a:p>
            <a:pPr marL="0" lvl="1" algn="l">
              <a:spcBef>
                <a:spcPts val="600"/>
              </a:spcBef>
              <a:buFont typeface="Arial" charset="0"/>
              <a:buNone/>
            </a:pPr>
            <a:r>
              <a:rPr lang="cs-CZ" altLang="cs-CZ" sz="15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Druhá snížená sazba daně </a:t>
            </a:r>
            <a:r>
              <a:rPr lang="cs-CZ" altLang="cs-CZ" sz="1500" dirty="0" smtClean="0">
                <a:solidFill>
                  <a:schemeClr val="tx1"/>
                </a:solidFill>
                <a:latin typeface="Trebuchet MS" panose="020B0603020202020204" pitchFamily="34" charset="0"/>
              </a:rPr>
              <a:t>se uplatňuje u zboží uvedeného v příloze č. 3a.</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639876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395536" y="1903918"/>
            <a:ext cx="8291264" cy="453879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Přidaná hodnota </a:t>
            </a:r>
            <a:r>
              <a:rPr lang="cs-CZ" altLang="cs-CZ" sz="2000" dirty="0" smtClean="0">
                <a:solidFill>
                  <a:schemeClr val="tx1"/>
                </a:solidFill>
                <a:latin typeface="Trebuchet MS" panose="020B0603020202020204" pitchFamily="34" charset="0"/>
              </a:rPr>
              <a:t>je rozdíl mezi hodnotou prodeje a hodnotou nákupu (outputu a inputu). V praxi zahrnuje tedy výrobní náklady a zisk.</a:t>
            </a: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Daní z přidané hodnoty </a:t>
            </a:r>
            <a:r>
              <a:rPr lang="cs-CZ" altLang="cs-CZ" sz="2000" dirty="0" smtClean="0">
                <a:solidFill>
                  <a:schemeClr val="tx1"/>
                </a:solidFill>
                <a:latin typeface="Trebuchet MS" panose="020B0603020202020204" pitchFamily="34" charset="0"/>
              </a:rPr>
              <a:t>se pak rozumí rozdíl mezi daní na výstupu a daní na vstupu (případně krácené daně na vstupu).</a:t>
            </a: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Daň z přidané hodnoty je vybírána na každém stupni zpracování, </a:t>
            </a:r>
            <a:r>
              <a:rPr lang="cs-CZ" altLang="cs-CZ" sz="2000" dirty="0" smtClean="0">
                <a:solidFill>
                  <a:schemeClr val="tx1"/>
                </a:solidFill>
                <a:latin typeface="Trebuchet MS" panose="020B0603020202020204" pitchFamily="34" charset="0"/>
              </a:rPr>
              <a:t>resp. ekonomické činnosti (výroby, služby), tj. pouze z toho, co bylo k hodnotě statku na daném stupni přidáno. Pomocí této daně se zdaňuje celá přidaná hodnota.</a:t>
            </a: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Základ daně, sazby daně a výpočet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dirty="0" smtClean="0">
                <a:solidFill>
                  <a:schemeClr val="tx1"/>
                </a:solidFill>
                <a:latin typeface="Trebuchet MS" panose="020B0603020202020204" pitchFamily="34" charset="0"/>
              </a:rPr>
              <a:t>Plátce má možnost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může</a:t>
            </a:r>
            <a:r>
              <a:rPr lang="cs-CZ" altLang="cs-CZ" sz="2000" dirty="0" smtClean="0">
                <a:solidFill>
                  <a:schemeClr val="tx1"/>
                </a:solidFill>
                <a:latin typeface="Trebuchet MS" panose="020B0603020202020204" pitchFamily="34" charset="0"/>
              </a:rPr>
              <a:t>) provést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opravu základu daně </a:t>
            </a:r>
            <a:r>
              <a:rPr lang="cs-CZ" altLang="cs-CZ" sz="2000" dirty="0" smtClean="0">
                <a:solidFill>
                  <a:schemeClr val="tx1"/>
                </a:solidFill>
                <a:latin typeface="Trebuchet MS" panose="020B0603020202020204" pitchFamily="34" charset="0"/>
              </a:rPr>
              <a:t>a tím i daně za zdanitelné plnění (dříve tzv. daňový dobropis). Jde o případy, kdy oprava základu daně má za následek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snížení daně na výstupu </a:t>
            </a:r>
            <a:r>
              <a:rPr lang="cs-CZ" altLang="cs-CZ" sz="2000" dirty="0" smtClean="0">
                <a:solidFill>
                  <a:schemeClr val="tx1"/>
                </a:solidFill>
                <a:latin typeface="Trebuchet MS" panose="020B0603020202020204" pitchFamily="34" charset="0"/>
              </a:rPr>
              <a:t>a tedy snížení daňové povinnosti plátce, který uskutečnil zdanitelné plnění, např.:</a:t>
            </a:r>
          </a:p>
          <a:p>
            <a:pPr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zrušení nebo vrácení zdanitelného plnění (vrácení zboží, odstoupení od smlouvy);</a:t>
            </a:r>
          </a:p>
          <a:p>
            <a:pPr lvl="1" indent="-277813" algn="l">
              <a:spcBef>
                <a:spcPts val="600"/>
              </a:spcBef>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snížení základu daně za zdanitelné plnění.</a:t>
            </a:r>
          </a:p>
          <a:p>
            <a:pPr algn="l">
              <a:spcBef>
                <a:spcPts val="600"/>
              </a:spcBef>
            </a:pPr>
            <a:r>
              <a:rPr lang="cs-CZ" altLang="cs-CZ" sz="2000" dirty="0" smtClean="0">
                <a:solidFill>
                  <a:schemeClr val="tx1"/>
                </a:solidFill>
                <a:latin typeface="Trebuchet MS" panose="020B0603020202020204" pitchFamily="34" charset="0"/>
              </a:rPr>
              <a:t>Plátce daně musí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je povinen</a:t>
            </a:r>
            <a:r>
              <a:rPr lang="cs-CZ" altLang="cs-CZ" sz="2000" dirty="0" smtClean="0">
                <a:solidFill>
                  <a:schemeClr val="tx1"/>
                </a:solidFill>
                <a:latin typeface="Trebuchet MS" panose="020B0603020202020204" pitchFamily="34" charset="0"/>
              </a:rPr>
              <a:t>) provést opravu základu daně v případě zvýšení základu daně, k němuž dojde po jeho uskutečnění (dříve tzv. daňový vrubopis).</a:t>
            </a:r>
          </a:p>
          <a:p>
            <a:pPr algn="l">
              <a:spcBef>
                <a:spcPts val="600"/>
              </a:spcBef>
              <a:buFont typeface="Arial" charset="0"/>
              <a:buChar char=" "/>
            </a:pPr>
            <a:endParaRPr lang="cs-CZ" altLang="cs-CZ" sz="2000" dirty="0" smtClean="0">
              <a:solidFill>
                <a:schemeClr val="tx1"/>
              </a:solidFill>
              <a:latin typeface="Trebuchet MS" panose="020B0603020202020204" pitchFamily="34" charset="0"/>
            </a:endParaRPr>
          </a:p>
          <a:p>
            <a:pPr algn="l">
              <a:spcBef>
                <a:spcPts val="600"/>
              </a:spcBef>
            </a:pPr>
            <a:r>
              <a:rPr lang="cs-CZ" altLang="cs-CZ" sz="2000" dirty="0" smtClean="0">
                <a:solidFill>
                  <a:schemeClr val="tx1"/>
                </a:solidFill>
                <a:latin typeface="Trebuchet MS" panose="020B0603020202020204" pitchFamily="34" charset="0"/>
              </a:rPr>
              <a:t>Oprava základu daně a výše daně se provádí prostřednictvím tzv. opravného daňového dokladu (dříve daňový vrubopis a daňový dobropis).</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6398767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Základ daně, sazby daně a výpočet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113"/>
            <a:ext cx="8229600" cy="42100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12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Každá oprava se považuje za samostatné zdanitelné plnění.</a:t>
            </a:r>
          </a:p>
          <a:p>
            <a:pPr algn="l">
              <a:spcBef>
                <a:spcPts val="1200"/>
              </a:spcBef>
            </a:pPr>
            <a:r>
              <a:rPr lang="cs-CZ" altLang="cs-CZ" sz="2000" dirty="0" smtClean="0">
                <a:solidFill>
                  <a:schemeClr val="tx1"/>
                </a:solidFill>
                <a:latin typeface="Trebuchet MS" panose="020B0603020202020204" pitchFamily="34" charset="0"/>
              </a:rPr>
              <a:t>Při opravě základu daně se uplatňuje vždy sazba daně, která platila ke dni uskutečnění původního zdanitelného plnění.</a:t>
            </a:r>
          </a:p>
          <a:p>
            <a:pPr algn="l">
              <a:spcBef>
                <a:spcPts val="1200"/>
              </a:spcBef>
            </a:pPr>
            <a:r>
              <a:rPr lang="cs-CZ" altLang="cs-CZ" sz="2000" dirty="0" smtClean="0">
                <a:solidFill>
                  <a:schemeClr val="tx1"/>
                </a:solidFill>
                <a:latin typeface="Trebuchet MS" panose="020B0603020202020204" pitchFamily="34" charset="0"/>
              </a:rPr>
              <a:t>Při opravě základu daně u zdanitelných plnění uskutečněných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pro neplátce daně</a:t>
            </a:r>
            <a:r>
              <a:rPr lang="cs-CZ" altLang="cs-CZ" sz="2000" dirty="0" smtClean="0">
                <a:solidFill>
                  <a:schemeClr val="tx1"/>
                </a:solidFill>
                <a:latin typeface="Trebuchet MS" panose="020B0603020202020204" pitchFamily="34" charset="0"/>
              </a:rPr>
              <a:t> se místo daňového vrubopisu nebo dobropisu se vystavuje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doklad o opravě základu daně</a:t>
            </a:r>
            <a:r>
              <a:rPr lang="cs-CZ" altLang="cs-CZ" sz="2000" dirty="0" smtClean="0">
                <a:solidFill>
                  <a:schemeClr val="tx1"/>
                </a:solidFill>
                <a:latin typeface="Trebuchet MS" panose="020B0603020202020204" pitchFamily="34" charset="0"/>
              </a:rPr>
              <a:t>.</a:t>
            </a:r>
          </a:p>
          <a:p>
            <a:pPr algn="l">
              <a:spcBef>
                <a:spcPts val="1200"/>
              </a:spcBef>
            </a:pPr>
            <a:r>
              <a:rPr lang="cs-CZ" altLang="cs-CZ" sz="2000" dirty="0" smtClean="0">
                <a:solidFill>
                  <a:schemeClr val="tx1"/>
                </a:solidFill>
                <a:latin typeface="Trebuchet MS" panose="020B0603020202020204" pitchFamily="34" charset="0"/>
              </a:rPr>
              <a:t>V případě, že plátce daně uplatní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nesprávnou sazbu daně </a:t>
            </a:r>
            <a:r>
              <a:rPr lang="cs-CZ" altLang="cs-CZ" sz="2000" dirty="0" smtClean="0">
                <a:solidFill>
                  <a:schemeClr val="tx1"/>
                </a:solidFill>
                <a:latin typeface="Trebuchet MS" panose="020B0603020202020204" pitchFamily="34" charset="0"/>
              </a:rPr>
              <a:t>nebo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nesprávně uplatní osvobození od daně</a:t>
            </a:r>
            <a:r>
              <a:rPr lang="cs-CZ" altLang="cs-CZ" sz="2000" dirty="0" smtClean="0">
                <a:solidFill>
                  <a:schemeClr val="tx1"/>
                </a:solidFill>
                <a:latin typeface="Trebuchet MS" panose="020B0603020202020204" pitchFamily="34" charset="0"/>
              </a:rPr>
              <a:t>, vystaví opravný daňový doklad, přičemž postupuje podle § 49 a 50 ZDPH.</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6398767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Zdaňovací období</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844675"/>
            <a:ext cx="8229600" cy="4281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Zdaňovacím obdobím </a:t>
            </a:r>
            <a:r>
              <a:rPr lang="cs-CZ" altLang="cs-CZ" sz="2000" dirty="0" smtClean="0">
                <a:solidFill>
                  <a:schemeClr val="tx1"/>
                </a:solidFill>
                <a:latin typeface="Trebuchet MS" panose="020B0603020202020204" pitchFamily="34" charset="0"/>
              </a:rPr>
              <a:t>je:</a:t>
            </a:r>
          </a:p>
          <a:p>
            <a:pPr marL="357188" lvl="2" indent="-277813" algn="l">
              <a:spcBef>
                <a:spcPts val="600"/>
              </a:spcBef>
              <a:buClr>
                <a:schemeClr val="accent6">
                  <a:lumMod val="75000"/>
                </a:schemeClr>
              </a:buClr>
              <a:buFont typeface="Wingdings" panose="05000000000000000000" pitchFamily="2" charset="2"/>
              <a:buChar char="§"/>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kalendářní čtvrtletí </a:t>
            </a:r>
            <a:r>
              <a:rPr lang="cs-CZ" altLang="cs-CZ" sz="1800" dirty="0" smtClean="0">
                <a:solidFill>
                  <a:schemeClr val="tx1"/>
                </a:solidFill>
                <a:latin typeface="Trebuchet MS" panose="020B0603020202020204" pitchFamily="34" charset="0"/>
              </a:rPr>
              <a:t>(obrat za předcházející kalendářní rok &lt; 10 mil. Kč), a pokud plátce daně není tzv. nespolehlivým plátcem, není skupinou;</a:t>
            </a:r>
          </a:p>
          <a:p>
            <a:pPr marL="357188" lvl="2" indent="-277813" algn="l">
              <a:spcBef>
                <a:spcPts val="600"/>
              </a:spcBef>
              <a:buClr>
                <a:schemeClr val="accent6">
                  <a:lumMod val="75000"/>
                </a:schemeClr>
              </a:buClr>
              <a:buFont typeface="Wingdings" panose="05000000000000000000" pitchFamily="2" charset="2"/>
              <a:buChar char="§"/>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kalendářní měsíc </a:t>
            </a:r>
            <a:r>
              <a:rPr lang="cs-CZ" altLang="cs-CZ" sz="1800" dirty="0" smtClean="0">
                <a:solidFill>
                  <a:schemeClr val="tx1"/>
                </a:solidFill>
                <a:latin typeface="Trebuchet MS" panose="020B0603020202020204" pitchFamily="34" charset="0"/>
              </a:rPr>
              <a:t>(obrat ze předcházející kalendářní měsíc ≥ 10 mil. Kč).</a:t>
            </a:r>
          </a:p>
          <a:p>
            <a:pPr algn="l">
              <a:spcBef>
                <a:spcPts val="600"/>
              </a:spcBef>
            </a:pPr>
            <a:endParaRPr lang="cs-CZ" altLang="cs-CZ" sz="2000" dirty="0" smtClean="0">
              <a:solidFill>
                <a:schemeClr val="tx1"/>
              </a:solidFill>
              <a:latin typeface="Trebuchet MS" panose="020B0603020202020204" pitchFamily="34" charset="0"/>
            </a:endParaRPr>
          </a:p>
          <a:p>
            <a:pPr algn="l">
              <a:spcBef>
                <a:spcPts val="600"/>
              </a:spcBef>
            </a:pPr>
            <a:r>
              <a:rPr lang="cs-CZ" altLang="cs-CZ" sz="2000" dirty="0" smtClean="0">
                <a:solidFill>
                  <a:schemeClr val="tx1"/>
                </a:solidFill>
                <a:latin typeface="Trebuchet MS" panose="020B0603020202020204" pitchFamily="34" charset="0"/>
              </a:rPr>
              <a:t>Plátce, jehož obrat za předcházející kalendářní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rok přesáhl částku </a:t>
            </a:r>
            <a:b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b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2 mil. Kč,</a:t>
            </a:r>
            <a:r>
              <a:rPr lang="cs-CZ" altLang="cs-CZ" sz="2000" dirty="0" smtClean="0">
                <a:solidFill>
                  <a:schemeClr val="tx1"/>
                </a:solidFill>
                <a:latin typeface="Trebuchet MS" panose="020B0603020202020204" pitchFamily="34" charset="0"/>
              </a:rPr>
              <a:t> má možnost zvolit si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dobrovolně</a:t>
            </a:r>
            <a:r>
              <a:rPr lang="cs-CZ" altLang="cs-CZ" sz="2000" dirty="0" smtClean="0">
                <a:solidFill>
                  <a:schemeClr val="tx1"/>
                </a:solidFill>
                <a:effectLst>
                  <a:outerShdw blurRad="38100" dist="38100" dir="2700000" algn="tl">
                    <a:srgbClr val="000000">
                      <a:alpha val="43137"/>
                    </a:srgbClr>
                  </a:outerShdw>
                </a:effectLst>
                <a:latin typeface="Trebuchet MS" panose="020B0603020202020204" pitchFamily="34" charset="0"/>
              </a:rPr>
              <a:t> </a:t>
            </a:r>
            <a:r>
              <a:rPr lang="cs-CZ" altLang="cs-CZ" sz="2000" dirty="0" smtClean="0">
                <a:solidFill>
                  <a:schemeClr val="tx1"/>
                </a:solidFill>
                <a:latin typeface="Trebuchet MS" panose="020B0603020202020204" pitchFamily="34" charset="0"/>
              </a:rPr>
              <a:t>jako zdaňovací období kalendářní měsíc.</a:t>
            </a:r>
          </a:p>
          <a:p>
            <a:pPr algn="l">
              <a:spcBef>
                <a:spcPts val="600"/>
              </a:spcBef>
            </a:pPr>
            <a:r>
              <a:rPr lang="cs-CZ" altLang="cs-CZ" sz="2000" dirty="0" smtClean="0">
                <a:solidFill>
                  <a:schemeClr val="tx1"/>
                </a:solidFill>
                <a:latin typeface="Trebuchet MS" panose="020B0603020202020204" pitchFamily="34" charset="0"/>
              </a:rPr>
              <a:t>Při stanovení zdaňovacího období nově registrovaného plátce se vychází z jeho předpokládaného ročního obratu.</a:t>
            </a:r>
          </a:p>
          <a:p>
            <a:pPr algn="l">
              <a:spcBef>
                <a:spcPts val="600"/>
              </a:spcBef>
            </a:pPr>
            <a:r>
              <a:rPr lang="cs-CZ" altLang="cs-CZ" sz="2000" dirty="0" smtClean="0">
                <a:solidFill>
                  <a:schemeClr val="tx1"/>
                </a:solidFill>
                <a:latin typeface="Trebuchet MS" panose="020B0603020202020204" pitchFamily="34" charset="0"/>
              </a:rPr>
              <a:t>Prvním zdaňovacím obdobím plátce po registraci je nadále kalendářní měsíc nebo čtvrtletí, v němž se stal plátcem.</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8837273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57200" y="1844675"/>
            <a:ext cx="8229600" cy="4281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12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Plátcem daně </a:t>
            </a:r>
            <a:r>
              <a:rPr lang="cs-CZ" altLang="cs-CZ" sz="2000" dirty="0" smtClean="0">
                <a:solidFill>
                  <a:schemeClr val="tx1"/>
                </a:solidFill>
                <a:latin typeface="Trebuchet MS" panose="020B0603020202020204" pitchFamily="34" charset="0"/>
              </a:rPr>
              <a:t>se stává osoba povinná k dani, která má sídlo, místo podnikání nebo provozovnu v tuzemsku, jejíž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obrat</a:t>
            </a:r>
            <a:r>
              <a:rPr lang="cs-CZ" altLang="cs-CZ" sz="2000" dirty="0" smtClean="0">
                <a:solidFill>
                  <a:schemeClr val="tx1"/>
                </a:solidFill>
                <a:effectLst>
                  <a:outerShdw blurRad="38100" dist="38100" dir="2700000" algn="tl">
                    <a:srgbClr val="000000">
                      <a:alpha val="43137"/>
                    </a:srgbClr>
                  </a:outerShdw>
                </a:effectLst>
                <a:latin typeface="Trebuchet MS" panose="020B0603020202020204" pitchFamily="34" charset="0"/>
              </a:rPr>
              <a:t> </a:t>
            </a:r>
            <a:r>
              <a:rPr lang="cs-CZ" altLang="cs-CZ" sz="2000" dirty="0" smtClean="0">
                <a:solidFill>
                  <a:schemeClr val="tx1"/>
                </a:solidFill>
                <a:latin typeface="Trebuchet MS" panose="020B0603020202020204" pitchFamily="34" charset="0"/>
              </a:rPr>
              <a:t>za nejvýše 12 kalendářních měsíců přesáhne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1 000 000 Kč</a:t>
            </a:r>
            <a:r>
              <a:rPr lang="cs-CZ" altLang="cs-CZ" sz="2000" dirty="0" smtClean="0">
                <a:solidFill>
                  <a:schemeClr val="tx1"/>
                </a:solidFill>
                <a:latin typeface="Trebuchet MS" panose="020B0603020202020204" pitchFamily="34" charset="0"/>
              </a:rPr>
              <a:t>.</a:t>
            </a:r>
          </a:p>
          <a:p>
            <a:pPr algn="l">
              <a:spcBef>
                <a:spcPts val="1200"/>
              </a:spcBef>
            </a:pPr>
            <a:r>
              <a:rPr lang="cs-CZ" altLang="cs-CZ" sz="2000" dirty="0" smtClean="0">
                <a:solidFill>
                  <a:schemeClr val="tx1"/>
                </a:solidFill>
                <a:latin typeface="Trebuchet MS" panose="020B0603020202020204" pitchFamily="34" charset="0"/>
              </a:rPr>
              <a:t>Plátcem daně se stává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od 1. dne 2. měsíce </a:t>
            </a:r>
            <a:r>
              <a:rPr lang="cs-CZ" altLang="cs-CZ" sz="2000" dirty="0" smtClean="0">
                <a:solidFill>
                  <a:schemeClr val="tx1"/>
                </a:solidFill>
                <a:latin typeface="Trebuchet MS" panose="020B0603020202020204" pitchFamily="34" charset="0"/>
              </a:rPr>
              <a:t>následujícího po měsíci, ve kterém překročila stanovený obrat.</a:t>
            </a:r>
          </a:p>
          <a:p>
            <a:pPr algn="l">
              <a:spcBef>
                <a:spcPts val="12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Změnu zdaňovacího období </a:t>
            </a:r>
            <a:r>
              <a:rPr lang="cs-CZ" altLang="cs-CZ" sz="2000" dirty="0" smtClean="0">
                <a:solidFill>
                  <a:schemeClr val="tx1"/>
                </a:solidFill>
                <a:latin typeface="Trebuchet MS" panose="020B0603020202020204" pitchFamily="34" charset="0"/>
              </a:rPr>
              <a:t>je plátce oprávněn provést nejdříve od počátku následujícího kalendářního roku, přičemž je povinen tuto změnu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oznámit nejpozději do 31. ledna </a:t>
            </a:r>
            <a:r>
              <a:rPr lang="cs-CZ" altLang="cs-CZ" sz="2000" dirty="0" smtClean="0">
                <a:solidFill>
                  <a:schemeClr val="tx1"/>
                </a:solidFill>
                <a:latin typeface="Trebuchet MS" panose="020B0603020202020204" pitchFamily="34" charset="0"/>
              </a:rPr>
              <a:t>příslušného kalendářního roku.</a:t>
            </a:r>
          </a:p>
        </p:txBody>
      </p:sp>
      <p:sp>
        <p:nvSpPr>
          <p:cNvPr id="8"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Zdaňovací období</a:t>
            </a:r>
            <a:endParaRPr lang="cs-CZ" sz="3000" b="1" dirty="0">
              <a:effectLst>
                <a:outerShdw blurRad="38100" dist="38100" dir="2700000" algn="tl">
                  <a:srgbClr val="000000">
                    <a:alpha val="43137"/>
                  </a:srgbClr>
                </a:outerShdw>
              </a:effectLst>
              <a:latin typeface="Trebuchet MS" panose="020B0603020202020204" pitchFamily="34" charset="0"/>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2981232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57200" y="1844675"/>
            <a:ext cx="8229600" cy="4281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Zdaňovací období pouze jako kalendářní čtvrtletí </a:t>
            </a:r>
            <a:r>
              <a:rPr lang="cs-CZ" altLang="cs-CZ" sz="2000" dirty="0" smtClean="0">
                <a:solidFill>
                  <a:schemeClr val="tx1"/>
                </a:solidFill>
                <a:latin typeface="Trebuchet MS" panose="020B0603020202020204" pitchFamily="34" charset="0"/>
              </a:rPr>
              <a:t>je stanoveno v těchto případech:</a:t>
            </a:r>
          </a:p>
          <a:p>
            <a:pPr marL="342900" lvl="2" indent="-342900"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pro osobu identifikovanou k dani;</a:t>
            </a:r>
          </a:p>
          <a:p>
            <a:pPr marL="342900" lvl="2" indent="-342900"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pro osobu registrovanou k dani v jiném členském státě EU (nerezident ČR);</a:t>
            </a:r>
          </a:p>
          <a:p>
            <a:pPr marL="342900" lvl="2" indent="-342900"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pro zahraniční osobu povinnou k dani (nerezident ČR).</a:t>
            </a:r>
          </a:p>
          <a:p>
            <a:pPr algn="l">
              <a:spcBef>
                <a:spcPts val="600"/>
              </a:spcBef>
            </a:pPr>
            <a:endPar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endParaRP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Při rozhodnutí o úpadku </a:t>
            </a:r>
            <a:r>
              <a:rPr lang="cs-CZ" altLang="cs-CZ" sz="2000" dirty="0" smtClean="0">
                <a:solidFill>
                  <a:schemeClr val="tx1"/>
                </a:solidFill>
                <a:latin typeface="Trebuchet MS" panose="020B0603020202020204" pitchFamily="34" charset="0"/>
              </a:rPr>
              <a:t>končí probíhající zdaňovací období dnem, který předchází dni nabytí rozhodnutí o úpadku a následující zdaňovací období začíná dnem následujícím po dni a končí posledním dnem kalendářního měsíce, ve kterém nabylo účinnosti rozhodnutí o úpadku.</a:t>
            </a:r>
          </a:p>
        </p:txBody>
      </p:sp>
      <p:sp>
        <p:nvSpPr>
          <p:cNvPr id="8"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Zdaňovací období</a:t>
            </a:r>
            <a:endParaRPr lang="cs-CZ" sz="3000" b="1" dirty="0">
              <a:effectLst>
                <a:outerShdw blurRad="38100" dist="38100" dir="2700000" algn="tl">
                  <a:srgbClr val="000000">
                    <a:alpha val="43137"/>
                  </a:srgbClr>
                </a:outerShdw>
              </a:effectLst>
              <a:latin typeface="Trebuchet MS" panose="020B0603020202020204" pitchFamily="34" charset="0"/>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2981232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57200" y="1844674"/>
            <a:ext cx="8229600" cy="4680669"/>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Termín pro podání daňového přiznání </a:t>
            </a:r>
            <a:r>
              <a:rPr lang="cs-CZ" altLang="cs-CZ" sz="1800" dirty="0" smtClean="0">
                <a:solidFill>
                  <a:schemeClr val="tx1"/>
                </a:solidFill>
                <a:latin typeface="Trebuchet MS" panose="020B0603020202020204" pitchFamily="34" charset="0"/>
              </a:rPr>
              <a:t>je stanoven ve lhůtě nejpozději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do 25 dnů </a:t>
            </a:r>
            <a:r>
              <a:rPr lang="cs-CZ" altLang="cs-CZ" sz="1800" dirty="0" smtClean="0">
                <a:solidFill>
                  <a:schemeClr val="tx1"/>
                </a:solidFill>
                <a:latin typeface="Trebuchet MS" panose="020B0603020202020204" pitchFamily="34" charset="0"/>
              </a:rPr>
              <a:t>po skončení zdaňovacího období.</a:t>
            </a:r>
          </a:p>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Plátce daně musí podat i negativní daňové přiznání, pokud mu nevznikla daňová povinnost (§101).</a:t>
            </a:r>
            <a:r>
              <a:rPr lang="cs-CZ" altLang="cs-CZ" sz="1800" dirty="0" smtClean="0">
                <a:solidFill>
                  <a:schemeClr val="tx1"/>
                </a:solidFill>
                <a:latin typeface="Trebuchet MS" panose="020B0603020202020204" pitchFamily="34" charset="0"/>
              </a:rPr>
              <a:t> Pouze osoba identifikovaná k dani, osoba registrovaná k dani v jiném členském státě nebo zahraniční osoba povinná k dani nemusí podávat negativní daňové přiznání.</a:t>
            </a:r>
          </a:p>
          <a:p>
            <a:pPr algn="l">
              <a:spcBef>
                <a:spcPts val="600"/>
              </a:spcBef>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V případě úpadku </a:t>
            </a:r>
            <a:r>
              <a:rPr lang="cs-CZ" altLang="cs-CZ" sz="1800" dirty="0">
                <a:solidFill>
                  <a:schemeClr val="tx1"/>
                </a:solidFill>
                <a:latin typeface="Trebuchet MS" panose="020B0603020202020204" pitchFamily="34" charset="0"/>
              </a:rPr>
              <a:t>je plátce povinen podat daňové přiznání za uplynulou část zdaňovacího období končící dnem, který předchází dni nabytí účinnosti rozhodnutí o úpadku, a to ve lhůtě </a:t>
            </a: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do 30 dnů </a:t>
            </a:r>
            <a:r>
              <a:rPr lang="cs-CZ" altLang="cs-CZ" sz="1800" dirty="0">
                <a:solidFill>
                  <a:schemeClr val="tx1"/>
                </a:solidFill>
                <a:latin typeface="Trebuchet MS" panose="020B0603020202020204" pitchFamily="34" charset="0"/>
              </a:rPr>
              <a:t>od skončení zdaňovacího období. Za zdaňovací období v době probíhajícího insolvenčního řízení, vč. zdaňovacího období končícího dnem, kdy došlo k ukončení insolvenčního řízení, činí lhůta 25 dnů od skončení zdaňovacího období.</a:t>
            </a:r>
          </a:p>
          <a:p>
            <a:pPr algn="l">
              <a:spcBef>
                <a:spcPts val="600"/>
              </a:spcBef>
            </a:pP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Plátce, který jako určený společník vede evidenci pro účely DPH,</a:t>
            </a:r>
            <a:r>
              <a:rPr lang="cs-CZ" altLang="cs-CZ" sz="1800" dirty="0">
                <a:solidFill>
                  <a:schemeClr val="tx1"/>
                </a:solidFill>
                <a:latin typeface="Trebuchet MS" panose="020B0603020202020204" pitchFamily="34" charset="0"/>
              </a:rPr>
              <a:t> je povinen uvést ve svém daňovém přiznání zdanitelná plnění a daň  </a:t>
            </a: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ze své činnosti </a:t>
            </a:r>
            <a:r>
              <a:rPr lang="cs-CZ" altLang="cs-CZ" sz="1800" dirty="0">
                <a:solidFill>
                  <a:schemeClr val="tx1"/>
                </a:solidFill>
                <a:latin typeface="Trebuchet MS" panose="020B0603020202020204" pitchFamily="34" charset="0"/>
              </a:rPr>
              <a:t>a zdanitelná plnění a daň </a:t>
            </a:r>
            <a:r>
              <a:rPr lang="cs-CZ" altLang="cs-CZ" sz="1800" b="1" u="sng" dirty="0">
                <a:solidFill>
                  <a:schemeClr val="tx1"/>
                </a:solidFill>
                <a:effectLst>
                  <a:outerShdw blurRad="38100" dist="38100" dir="2700000" algn="tl">
                    <a:srgbClr val="000000">
                      <a:alpha val="43137"/>
                    </a:srgbClr>
                  </a:outerShdw>
                </a:effectLst>
                <a:latin typeface="Trebuchet MS" panose="020B0603020202020204" pitchFamily="34" charset="0"/>
              </a:rPr>
              <a:t>z činnosti celé společnosti. </a:t>
            </a:r>
            <a:r>
              <a:rPr lang="cs-CZ" altLang="cs-CZ" sz="1800" dirty="0">
                <a:solidFill>
                  <a:schemeClr val="tx1"/>
                </a:solidFill>
                <a:latin typeface="Trebuchet MS" panose="020B0603020202020204" pitchFamily="34" charset="0"/>
              </a:rPr>
              <a:t>Ostatní společníci v daňovém přiznání uvádějí pouze zdanitelná plnění a daň ze své činnosti.</a:t>
            </a:r>
          </a:p>
          <a:p>
            <a:pPr algn="l">
              <a:lnSpc>
                <a:spcPct val="90000"/>
              </a:lnSpc>
              <a:spcBef>
                <a:spcPct val="0"/>
              </a:spcBef>
            </a:pPr>
            <a:endParaRPr lang="cs-CZ" altLang="cs-CZ" sz="1800" dirty="0" smtClean="0">
              <a:solidFill>
                <a:schemeClr val="tx1"/>
              </a:solidFill>
              <a:latin typeface="Trebuchet MS" panose="020B0603020202020204" pitchFamily="34" charset="0"/>
            </a:endParaRPr>
          </a:p>
        </p:txBody>
      </p:sp>
      <p:sp>
        <p:nvSpPr>
          <p:cNvPr id="8"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Daňové přiznání a splatnost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2981232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Daňové přiznání a splatnost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844675"/>
            <a:ext cx="8229600" cy="4281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Dodatečné daňové přiznání </a:t>
            </a:r>
            <a:r>
              <a:rPr lang="cs-CZ" altLang="cs-CZ" sz="2000" dirty="0" smtClean="0">
                <a:solidFill>
                  <a:schemeClr val="tx1"/>
                </a:solidFill>
                <a:latin typeface="Trebuchet MS" panose="020B0603020202020204" pitchFamily="34" charset="0"/>
              </a:rPr>
              <a:t>se podává, když plátce:</a:t>
            </a:r>
          </a:p>
          <a:p>
            <a:pPr marL="285750" lvl="2" indent="-285750"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souhrnem oprav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zvyšuje</a:t>
            </a:r>
            <a:r>
              <a:rPr lang="cs-CZ" altLang="cs-CZ" sz="1800" dirty="0" smtClean="0">
                <a:solidFill>
                  <a:schemeClr val="tx1"/>
                </a:solidFill>
                <a:latin typeface="Trebuchet MS" panose="020B0603020202020204" pitchFamily="34" charset="0"/>
              </a:rPr>
              <a:t> daňovou povinnost  (jde o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povinnost</a:t>
            </a:r>
            <a:r>
              <a:rPr lang="cs-CZ" altLang="cs-CZ" sz="1800" dirty="0" smtClean="0">
                <a:solidFill>
                  <a:schemeClr val="tx1"/>
                </a:solidFill>
                <a:latin typeface="Trebuchet MS" panose="020B0603020202020204" pitchFamily="34" charset="0"/>
              </a:rPr>
              <a:t>);</a:t>
            </a:r>
          </a:p>
          <a:p>
            <a:pPr marL="285750" lvl="2" indent="-285750"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souhrnem oprav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snižuje</a:t>
            </a:r>
            <a:r>
              <a:rPr lang="cs-CZ" altLang="cs-CZ" sz="1800" dirty="0" smtClean="0">
                <a:solidFill>
                  <a:schemeClr val="tx1"/>
                </a:solidFill>
                <a:effectLst>
                  <a:outerShdw blurRad="38100" dist="38100" dir="2700000" algn="tl">
                    <a:srgbClr val="000000">
                      <a:alpha val="43137"/>
                    </a:srgbClr>
                  </a:outerShdw>
                </a:effectLst>
                <a:latin typeface="Trebuchet MS" panose="020B0603020202020204" pitchFamily="34" charset="0"/>
              </a:rPr>
              <a:t> </a:t>
            </a:r>
            <a:r>
              <a:rPr lang="cs-CZ" altLang="cs-CZ" sz="1800" dirty="0" smtClean="0">
                <a:solidFill>
                  <a:schemeClr val="tx1"/>
                </a:solidFill>
                <a:latin typeface="Trebuchet MS" panose="020B0603020202020204" pitchFamily="34" charset="0"/>
              </a:rPr>
              <a:t>daňovou povinnost ( jde o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možnost</a:t>
            </a:r>
            <a:r>
              <a:rPr lang="cs-CZ" altLang="cs-CZ" sz="1800" dirty="0" smtClean="0">
                <a:solidFill>
                  <a:schemeClr val="tx1"/>
                </a:solidFill>
                <a:latin typeface="Trebuchet MS" panose="020B0603020202020204" pitchFamily="34" charset="0"/>
              </a:rPr>
              <a:t>).</a:t>
            </a:r>
          </a:p>
          <a:p>
            <a:pPr algn="l">
              <a:spcBef>
                <a:spcPts val="600"/>
              </a:spcBef>
            </a:pPr>
            <a:endPar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endParaRP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Daň je splatná ve lhůtě pro podání daňového přiznání</a:t>
            </a:r>
            <a:r>
              <a:rPr lang="cs-CZ" altLang="cs-CZ" sz="2000" dirty="0" smtClean="0">
                <a:solidFill>
                  <a:schemeClr val="tx1"/>
                </a:solidFill>
                <a:latin typeface="Trebuchet MS" panose="020B0603020202020204" pitchFamily="34" charset="0"/>
              </a:rPr>
              <a:t>, tj. do 25 dnů po skončení zdaňovacího období. </a:t>
            </a:r>
          </a:p>
          <a:p>
            <a:pPr algn="l">
              <a:spcBef>
                <a:spcPts val="600"/>
              </a:spcBef>
            </a:pPr>
            <a:endPar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endParaRP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Nadměrný odpočet se vrací bez žádosti nejpozději do 30 dnů </a:t>
            </a:r>
            <a:r>
              <a:rPr lang="cs-CZ" altLang="cs-CZ" sz="2000" dirty="0" smtClean="0">
                <a:solidFill>
                  <a:schemeClr val="tx1"/>
                </a:solidFill>
                <a:latin typeface="Trebuchet MS" panose="020B0603020202020204" pitchFamily="34" charset="0"/>
              </a:rPr>
              <a:t>od vyměření nadměrného odpočtu (do 30 dnů od lhůty  předložení nebo skutečného předložení daňového přiznání), pokud je vratitelný přeplatek vyšší než 100 Kč. To neplatí, pokud vznikne vratitelný přeplatek změnou stanovené daně na základě dodatečného vyměření.</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0062725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Registrační povinnost</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844674"/>
            <a:ext cx="8229600" cy="4536653"/>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110000"/>
              </a:lnSpc>
              <a:spcBef>
                <a:spcPct val="0"/>
              </a:spcBef>
            </a:pPr>
            <a:r>
              <a:rPr lang="cs-CZ" altLang="cs-CZ" sz="2200" dirty="0" smtClean="0">
                <a:solidFill>
                  <a:schemeClr val="tx1"/>
                </a:solidFill>
                <a:latin typeface="Trebuchet MS" panose="020B0603020202020204" pitchFamily="34" charset="0"/>
              </a:rPr>
              <a:t>Pro registraci plátců jsou stanoveny procesní podmínky.</a:t>
            </a:r>
          </a:p>
          <a:p>
            <a:pPr algn="l">
              <a:lnSpc>
                <a:spcPct val="110000"/>
              </a:lnSpc>
              <a:spcBef>
                <a:spcPct val="0"/>
              </a:spcBef>
            </a:pPr>
            <a:endParaRPr lang="cs-CZ" altLang="cs-CZ" sz="2200" b="1" u="sng" dirty="0" smtClean="0">
              <a:solidFill>
                <a:schemeClr val="tx1"/>
              </a:solidFill>
              <a:effectLst>
                <a:outerShdw blurRad="38100" dist="38100" dir="2700000" algn="tl">
                  <a:srgbClr val="000000">
                    <a:alpha val="43137"/>
                  </a:srgbClr>
                </a:outerShdw>
              </a:effectLst>
              <a:latin typeface="Trebuchet MS" panose="020B0603020202020204" pitchFamily="34" charset="0"/>
            </a:endParaRPr>
          </a:p>
          <a:p>
            <a:pPr algn="l">
              <a:lnSpc>
                <a:spcPct val="110000"/>
              </a:lnSpc>
              <a:spcBef>
                <a:spcPct val="0"/>
              </a:spcBef>
            </a:pPr>
            <a:r>
              <a:rPr lang="cs-CZ" altLang="cs-CZ" sz="22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Registrace se provádí v následujících případech:</a:t>
            </a:r>
            <a:endParaRPr lang="cs-CZ" altLang="cs-CZ" sz="2200" dirty="0" smtClean="0">
              <a:solidFill>
                <a:schemeClr val="tx1"/>
              </a:solidFill>
              <a:latin typeface="Trebuchet MS" panose="020B0603020202020204" pitchFamily="34" charset="0"/>
            </a:endParaRPr>
          </a:p>
          <a:p>
            <a:pPr marL="285750" lvl="2" indent="-285750" algn="l">
              <a:lnSpc>
                <a:spcPct val="110000"/>
              </a:lnSpc>
              <a:spcBef>
                <a:spcPct val="0"/>
              </a:spcBef>
              <a:buClr>
                <a:schemeClr val="accent6">
                  <a:lumMod val="75000"/>
                </a:schemeClr>
              </a:buClr>
              <a:buFont typeface="Wingdings" panose="05000000000000000000" pitchFamily="2" charset="2"/>
              <a:buChar char="§"/>
            </a:pPr>
            <a:endParaRPr lang="cs-CZ" altLang="cs-CZ" sz="1800" dirty="0" smtClean="0">
              <a:solidFill>
                <a:schemeClr val="tx1"/>
              </a:solidFill>
              <a:latin typeface="Trebuchet MS" panose="020B0603020202020204" pitchFamily="34" charset="0"/>
            </a:endParaRP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překročení limitu obratu (1 000 000 Kč);</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u plátců ve společnosti;</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nabytí majetku v rámci privatizace a při koupi podniku;</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transformaci obchodní společnosti nebo družstva;</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oprávněnou osobou v případě úmrtí plátce;</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pořízení majetku z jiného ČS (cena bez daně &gt; 326 000 Kč);</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zasílání zboží, které je předmětem spotřební daně;</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přijetí služby od ORD v jiném ČS nebo zahraniční osoby povinné k dani;</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dodání zboží s instalací nebo montáží;</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registraci osob registrovaných k dani v jiném ČS a zahraničních osob povinných k dani;</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dobrovolné registraci;</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registraci OID;</a:t>
            </a:r>
          </a:p>
          <a:p>
            <a:pPr marL="285750" lvl="2" indent="-285750" algn="l">
              <a:lnSpc>
                <a:spcPct val="110000"/>
              </a:lnSpc>
              <a:spcBef>
                <a:spcPct val="0"/>
              </a:spcBef>
              <a:buClr>
                <a:schemeClr val="accent6">
                  <a:lumMod val="75000"/>
                </a:schemeClr>
              </a:buClr>
              <a:buFont typeface="Wingdings" panose="05000000000000000000" pitchFamily="2" charset="2"/>
              <a:buChar char="§"/>
            </a:pPr>
            <a:r>
              <a:rPr lang="cs-CZ" altLang="cs-CZ" sz="1900" dirty="0" smtClean="0">
                <a:solidFill>
                  <a:schemeClr val="tx1"/>
                </a:solidFill>
                <a:latin typeface="Trebuchet MS" panose="020B0603020202020204" pitchFamily="34" charset="0"/>
              </a:rPr>
              <a:t>při skupinové registraci (§ 95a).</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Zástupný symbol pro číslo snímku 3"/>
          <p:cNvSpPr>
            <a:spLocks noGrp="1"/>
          </p:cNvSpPr>
          <p:nvPr>
            <p:ph type="sldNum" sz="quarter" idx="12"/>
          </p:nvPr>
        </p:nvSpPr>
        <p:spPr>
          <a:xfrm>
            <a:off x="6629672" y="6461030"/>
            <a:ext cx="2133600" cy="365125"/>
          </a:xfrm>
        </p:spPr>
        <p:txBody>
          <a:bodyPr/>
          <a:lstStyle/>
          <a:p>
            <a:r>
              <a:rPr lang="cs-CZ" dirty="0" smtClean="0"/>
              <a:t>37 / 56</a:t>
            </a:r>
            <a:endParaRPr lang="cs-CZ" dirty="0"/>
          </a:p>
        </p:txBody>
      </p:sp>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0062725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6101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ástupný symbol pro obsah 2"/>
          <p:cNvSpPr txBox="1">
            <a:spLocks/>
          </p:cNvSpPr>
          <p:nvPr/>
        </p:nvSpPr>
        <p:spPr>
          <a:xfrm>
            <a:off x="827584" y="3861048"/>
            <a:ext cx="8064896" cy="1584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buClr>
                <a:schemeClr val="accent6">
                  <a:lumMod val="75000"/>
                </a:schemeClr>
              </a:buClr>
              <a:buNone/>
            </a:pPr>
            <a:r>
              <a:rPr lang="cs-CZ" sz="4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Děkuji za pozornost!</a:t>
            </a:r>
          </a:p>
          <a:p>
            <a:pPr marL="0" indent="0">
              <a:spcBef>
                <a:spcPts val="1800"/>
              </a:spcBef>
              <a:buClr>
                <a:schemeClr val="accent6">
                  <a:lumMod val="75000"/>
                </a:schemeClr>
              </a:buClr>
              <a:buNone/>
            </a:pPr>
            <a:r>
              <a:rPr lang="cs-CZ" sz="3000" b="1" i="1" dirty="0">
                <a:solidFill>
                  <a:schemeClr val="bg1">
                    <a:lumMod val="50000"/>
                  </a:schemeClr>
                </a:solidFill>
                <a:latin typeface="Trebuchet MS" panose="020B0603020202020204" pitchFamily="34" charset="0"/>
                <a:cs typeface="Arial" panose="020B0604020202020204" pitchFamily="34" charset="0"/>
              </a:rPr>
              <a:t>Příjemný zbytek dne!</a:t>
            </a:r>
            <a:endParaRPr lang="cs-CZ" sz="3000" b="1" i="1" dirty="0">
              <a:latin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1287514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752"/>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Daň na vstupu je daň:</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obsažená v částce za přijaté plnění;</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 dovozu zboží;</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 pořízení zboží;</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 poskytnutí služby osobou registrovanou k dani v jiném členském státě;</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 poskytnutí služby zahraniční osobou;</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přiznaná podle § 92a (zvláštní režim při dodávání zlata).</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41971"/>
            <a:ext cx="8229600" cy="45259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Daní na výstupu</a:t>
            </a:r>
            <a:r>
              <a:rPr lang="cs-CZ" altLang="cs-CZ" sz="1800" b="1" dirty="0" smtClean="0">
                <a:solidFill>
                  <a:schemeClr val="tx1"/>
                </a:solidFill>
                <a:latin typeface="Trebuchet MS" panose="020B0603020202020204" pitchFamily="34" charset="0"/>
              </a:rPr>
              <a:t> se rozumí daň uplatněná plátcem za zdanitelné plnění:</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 dovozu zboží;</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kterou je plátce povinen přiznat ze základu daně  za uskutečněné zdanitelné plnění nebo z přijaté úplaty vztahující se k tomuto plnění;</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 pořízení zboží z jiného ČS EU;</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 dodání a pořízení nového dopravního prostředku uvnitř území ES;</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 poskytnutí služby osobou registrovanou k dani v jiném členském státě;</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 poskytnutí služby zahraniční osobou;</a:t>
            </a:r>
          </a:p>
          <a:p>
            <a:pPr marL="358775" lvl="1" indent="-358775" algn="l">
              <a:spcBef>
                <a:spcPts val="600"/>
              </a:spcBef>
              <a:buClr>
                <a:schemeClr val="accent6">
                  <a:lumMod val="75000"/>
                </a:schemeClr>
              </a:buClr>
              <a:buFont typeface="Wingdings" panose="05000000000000000000" pitchFamily="2" charset="2"/>
              <a:buChar char="§"/>
            </a:pPr>
            <a:r>
              <a:rPr lang="cs-CZ" altLang="cs-CZ" sz="1800" dirty="0" smtClean="0">
                <a:solidFill>
                  <a:schemeClr val="tx1"/>
                </a:solidFill>
                <a:latin typeface="Trebuchet MS" panose="020B0603020202020204" pitchFamily="34" charset="0"/>
              </a:rPr>
              <a:t>daň přiznaná podle § 92a (zvláštní režim při dodávání zlata) nebo při poskytnutí služby dle §10k (osobě povinné k dani , která má sídlo, místo podnikání nebo provozovnu ve 3. zemi).</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844824"/>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90000"/>
              </a:lnSpc>
            </a:pPr>
            <a:r>
              <a:rPr lang="cs-CZ" altLang="cs-CZ" sz="2000" dirty="0" smtClean="0">
                <a:solidFill>
                  <a:schemeClr val="tx1"/>
                </a:solidFill>
                <a:latin typeface="Trebuchet MS" panose="020B0603020202020204" pitchFamily="34" charset="0"/>
              </a:rPr>
              <a:t>Odpočet daně je daň na vstupu, popř. krácená podle § 76 tzv. koeficientem (K). </a:t>
            </a:r>
          </a:p>
          <a:p>
            <a:pPr algn="l">
              <a:lnSpc>
                <a:spcPct val="90000"/>
              </a:lnSpc>
            </a:pPr>
            <a:endParaRPr lang="cs-CZ" altLang="cs-CZ" sz="2000" dirty="0" smtClean="0">
              <a:solidFill>
                <a:schemeClr val="tx1"/>
              </a:solidFill>
              <a:latin typeface="Trebuchet MS" panose="020B0603020202020204" pitchFamily="34" charset="0"/>
            </a:endParaRPr>
          </a:p>
          <a:p>
            <a:pPr algn="l">
              <a:lnSpc>
                <a:spcPct val="90000"/>
              </a:lnSpc>
            </a:pPr>
            <a:r>
              <a:rPr lang="cs-CZ" altLang="cs-CZ" sz="2000" dirty="0" smtClean="0">
                <a:solidFill>
                  <a:schemeClr val="tx1"/>
                </a:solidFill>
                <a:latin typeface="Trebuchet MS" panose="020B0603020202020204" pitchFamily="34" charset="0"/>
              </a:rPr>
              <a:t>V případě způsobu krácení odpočtu daně je se uplatňuje tento postup: </a:t>
            </a:r>
          </a:p>
          <a:p>
            <a:pPr algn="l">
              <a:lnSpc>
                <a:spcPct val="90000"/>
              </a:lnSpc>
            </a:pPr>
            <a:endPar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endParaRPr>
          </a:p>
          <a:p>
            <a:pPr algn="l">
              <a:lnSpc>
                <a:spcPct val="90000"/>
              </a:lnSpc>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Koeficient (K) </a:t>
            </a:r>
            <a:r>
              <a:rPr lang="cs-CZ" altLang="cs-CZ" sz="2000" dirty="0" smtClean="0">
                <a:solidFill>
                  <a:schemeClr val="tx1"/>
                </a:solidFill>
                <a:latin typeface="Trebuchet MS" panose="020B0603020202020204" pitchFamily="34" charset="0"/>
              </a:rPr>
              <a:t>se vypočítá jako podíl </a:t>
            </a: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(a : b) x 100,</a:t>
            </a:r>
          </a:p>
          <a:p>
            <a:pPr algn="l">
              <a:lnSpc>
                <a:spcPct val="90000"/>
              </a:lnSpc>
            </a:pPr>
            <a:endParaRPr lang="cs-CZ" altLang="cs-CZ" sz="2000" dirty="0" smtClean="0">
              <a:solidFill>
                <a:schemeClr val="tx1"/>
              </a:solidFill>
              <a:latin typeface="Trebuchet MS" panose="020B0603020202020204" pitchFamily="34" charset="0"/>
            </a:endParaRPr>
          </a:p>
          <a:p>
            <a:pPr algn="l">
              <a:lnSpc>
                <a:spcPct val="90000"/>
              </a:lnSpc>
            </a:pPr>
            <a:r>
              <a:rPr lang="cs-CZ" altLang="cs-CZ" sz="2000" dirty="0" smtClean="0">
                <a:solidFill>
                  <a:schemeClr val="tx1"/>
                </a:solidFill>
                <a:latin typeface="Trebuchet MS" panose="020B0603020202020204" pitchFamily="34" charset="0"/>
              </a:rPr>
              <a:t>kde:</a:t>
            </a:r>
          </a:p>
          <a:p>
            <a:pPr algn="l">
              <a:lnSpc>
                <a:spcPct val="90000"/>
              </a:lnSpc>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a </a:t>
            </a:r>
            <a:r>
              <a:rPr lang="cs-CZ" altLang="cs-CZ" sz="2000" dirty="0" smtClean="0">
                <a:solidFill>
                  <a:schemeClr val="tx1"/>
                </a:solidFill>
                <a:latin typeface="Trebuchet MS" panose="020B0603020202020204" pitchFamily="34" charset="0"/>
              </a:rPr>
              <a:t>= součet částek bez daně za veškerá plátcem uskutečněná plnění s nárokem na odpočet daně [uvedená v § 72 odst. 1];</a:t>
            </a:r>
          </a:p>
          <a:p>
            <a:pPr algn="l">
              <a:lnSpc>
                <a:spcPct val="90000"/>
              </a:lnSpc>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b</a:t>
            </a:r>
            <a:r>
              <a:rPr lang="cs-CZ" altLang="cs-CZ" sz="2000" b="1" dirty="0" smtClean="0">
                <a:solidFill>
                  <a:schemeClr val="tx1"/>
                </a:solidFill>
                <a:latin typeface="Trebuchet MS" panose="020B0603020202020204" pitchFamily="34" charset="0"/>
              </a:rPr>
              <a:t> </a:t>
            </a:r>
            <a:r>
              <a:rPr lang="cs-CZ" altLang="cs-CZ" sz="2000" dirty="0" smtClean="0">
                <a:solidFill>
                  <a:schemeClr val="tx1"/>
                </a:solidFill>
                <a:latin typeface="Trebuchet MS" panose="020B0603020202020204" pitchFamily="34" charset="0"/>
              </a:rPr>
              <a:t>= a + součet veškerých plátcem uskutečněných plnění osvobozených od daně bez nároku na odpočet daně.</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57200" y="1916752"/>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Vyhodnocení krácení odpočtu koeficientem</a:t>
            </a:r>
            <a:r>
              <a:rPr lang="cs-CZ" altLang="cs-CZ" sz="2000" b="1" dirty="0" smtClean="0">
                <a:solidFill>
                  <a:schemeClr val="tx1"/>
                </a:solidFill>
                <a:latin typeface="Trebuchet MS" panose="020B0603020202020204" pitchFamily="34" charset="0"/>
              </a:rPr>
              <a:t> </a:t>
            </a:r>
            <a:r>
              <a:rPr lang="cs-CZ" altLang="cs-CZ" sz="2000" dirty="0" smtClean="0">
                <a:solidFill>
                  <a:schemeClr val="tx1"/>
                </a:solidFill>
                <a:latin typeface="Trebuchet MS" panose="020B0603020202020204" pitchFamily="34" charset="0"/>
              </a:rPr>
              <a:t>je následující:</a:t>
            </a:r>
          </a:p>
          <a:p>
            <a:pPr marL="358775" lvl="1" indent="-358775" algn="l">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K = 0, pokud a = 0 nebo a &lt; 0;</a:t>
            </a:r>
          </a:p>
          <a:p>
            <a:pPr marL="358775" lvl="1" indent="-358775" algn="l">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K = 100 %, pokud b = 0 nebo b &lt; 0, přičemž a = 0 nebo a &gt; 0;</a:t>
            </a:r>
          </a:p>
          <a:p>
            <a:pPr marL="358775" lvl="1" indent="-358775" algn="l">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K = 100 %, pokud je K = 95 % nebo K &gt; 95 %;</a:t>
            </a:r>
          </a:p>
          <a:p>
            <a:pPr marL="358775" lvl="1" indent="-358775" algn="l">
              <a:buClr>
                <a:schemeClr val="accent6">
                  <a:lumMod val="75000"/>
                </a:schemeClr>
              </a:buClr>
              <a:buFont typeface="Wingdings" panose="05000000000000000000" pitchFamily="2" charset="2"/>
              <a:buChar char="§"/>
            </a:pPr>
            <a:r>
              <a:rPr lang="cs-CZ" altLang="cs-CZ" sz="2000" dirty="0" smtClean="0">
                <a:solidFill>
                  <a:schemeClr val="tx1"/>
                </a:solidFill>
                <a:latin typeface="Trebuchet MS" panose="020B0603020202020204" pitchFamily="34" charset="0"/>
              </a:rPr>
              <a:t>v ostatních případech se uplatňuje vypočtený K zaokrouhlený na 2 desetinná místa nahoru.</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28937" y="1916752"/>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 typeface="Arial" charset="0"/>
              <a:buChar char=" "/>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Rozlišujeme koeficient:</a:t>
            </a:r>
          </a:p>
          <a:p>
            <a:pPr marL="536575" lvl="1" indent="-357188" algn="l">
              <a:spcBef>
                <a:spcPts val="600"/>
              </a:spcBef>
              <a:buClr>
                <a:schemeClr val="accent6">
                  <a:lumMod val="75000"/>
                </a:schemeClr>
              </a:buClr>
              <a:buFont typeface="Wingdings" panose="05000000000000000000" pitchFamily="2" charset="2"/>
              <a:buChar char="ü"/>
            </a:pPr>
            <a:r>
              <a:rPr lang="cs-CZ" altLang="cs-CZ" sz="2000" dirty="0" smtClean="0">
                <a:solidFill>
                  <a:schemeClr val="tx1"/>
                </a:solidFill>
                <a:latin typeface="Trebuchet MS" panose="020B0603020202020204" pitchFamily="34" charset="0"/>
              </a:rPr>
              <a:t>zálohový;</a:t>
            </a:r>
          </a:p>
          <a:p>
            <a:pPr marL="536575" lvl="1" indent="-357188" algn="l">
              <a:spcBef>
                <a:spcPts val="600"/>
              </a:spcBef>
              <a:buClr>
                <a:schemeClr val="accent6">
                  <a:lumMod val="75000"/>
                </a:schemeClr>
              </a:buClr>
              <a:buFont typeface="Wingdings" panose="05000000000000000000" pitchFamily="2" charset="2"/>
              <a:buChar char="ü"/>
            </a:pPr>
            <a:r>
              <a:rPr lang="cs-CZ" altLang="cs-CZ" sz="2000" dirty="0" smtClean="0">
                <a:solidFill>
                  <a:schemeClr val="tx1"/>
                </a:solidFill>
                <a:latin typeface="Trebuchet MS" panose="020B0603020202020204" pitchFamily="34" charset="0"/>
              </a:rPr>
              <a:t>vypořádací.</a:t>
            </a: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Zálohový koeficient </a:t>
            </a:r>
            <a:r>
              <a:rPr lang="cs-CZ" altLang="cs-CZ" sz="2000" dirty="0" smtClean="0">
                <a:solidFill>
                  <a:schemeClr val="tx1"/>
                </a:solidFill>
                <a:latin typeface="Trebuchet MS" panose="020B0603020202020204" pitchFamily="34" charset="0"/>
              </a:rPr>
              <a:t>se stanovuje z údajů za zdaňovací období předcházejícího kalendářního roku (pokud údaje neexistují, odhadne si ho kvalifikovaně plátce daně).</a:t>
            </a: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Vypořádací koeficient </a:t>
            </a:r>
            <a:r>
              <a:rPr lang="cs-CZ" altLang="cs-CZ" sz="2000" dirty="0" smtClean="0">
                <a:solidFill>
                  <a:schemeClr val="tx1"/>
                </a:solidFill>
                <a:latin typeface="Trebuchet MS" panose="020B0603020202020204" pitchFamily="34" charset="0"/>
              </a:rPr>
              <a:t>se stanovuje z údajů o uskutečněných plněních za celé vypořádávané období, kdy vypočtený nárok na odpočet daně u krácených plnění je součtem daně na vstupu za tato krácená plnění za celé vypořádávané období vynásobený tímto vypořádacím koeficientem.</a:t>
            </a:r>
          </a:p>
          <a:p>
            <a:pPr algn="l">
              <a:spcBef>
                <a:spcPts val="6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Vypořádávané období </a:t>
            </a:r>
            <a:r>
              <a:rPr lang="cs-CZ" altLang="cs-CZ" sz="2000" dirty="0" smtClean="0">
                <a:solidFill>
                  <a:schemeClr val="tx1"/>
                </a:solidFill>
                <a:latin typeface="Trebuchet MS" panose="020B0603020202020204" pitchFamily="34" charset="0"/>
              </a:rPr>
              <a:t>zahrnuje všechna zdaňovací období příslušného kalendářního roku.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Pojmový aparát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426435" y="1916752"/>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12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Vlastní daňová povinnost </a:t>
            </a:r>
            <a:r>
              <a:rPr lang="cs-CZ" altLang="cs-CZ" sz="2000" dirty="0" smtClean="0">
                <a:solidFill>
                  <a:schemeClr val="tx1"/>
                </a:solidFill>
                <a:latin typeface="Trebuchet MS" panose="020B0603020202020204" pitchFamily="34" charset="0"/>
              </a:rPr>
              <a:t>je daňová povinnost kdy na daň na výstupu (</a:t>
            </a:r>
            <a:r>
              <a:rPr lang="cs-CZ" altLang="cs-CZ" sz="2000" dirty="0" err="1" smtClean="0">
                <a:solidFill>
                  <a:schemeClr val="tx1"/>
                </a:solidFill>
                <a:latin typeface="Trebuchet MS" panose="020B0603020202020204" pitchFamily="34" charset="0"/>
              </a:rPr>
              <a:t>D</a:t>
            </a:r>
            <a:r>
              <a:rPr lang="cs-CZ" altLang="cs-CZ" sz="2000" baseline="-25000" dirty="0" err="1" smtClean="0">
                <a:solidFill>
                  <a:schemeClr val="tx1"/>
                </a:solidFill>
                <a:latin typeface="Trebuchet MS" panose="020B0603020202020204" pitchFamily="34" charset="0"/>
              </a:rPr>
              <a:t>vý</a:t>
            </a:r>
            <a:r>
              <a:rPr lang="cs-CZ" altLang="cs-CZ" sz="2000" dirty="0" smtClean="0">
                <a:solidFill>
                  <a:schemeClr val="tx1"/>
                </a:solidFill>
                <a:latin typeface="Trebuchet MS" panose="020B0603020202020204" pitchFamily="34" charset="0"/>
              </a:rPr>
              <a:t>) převyšuje daň na vstupu (</a:t>
            </a:r>
            <a:r>
              <a:rPr lang="cs-CZ" altLang="cs-CZ" sz="2000" dirty="0" err="1" smtClean="0">
                <a:solidFill>
                  <a:schemeClr val="tx1"/>
                </a:solidFill>
                <a:latin typeface="Trebuchet MS" panose="020B0603020202020204" pitchFamily="34" charset="0"/>
              </a:rPr>
              <a:t>D</a:t>
            </a:r>
            <a:r>
              <a:rPr lang="cs-CZ" altLang="cs-CZ" sz="2000" baseline="-25000" dirty="0" err="1" smtClean="0">
                <a:solidFill>
                  <a:schemeClr val="tx1"/>
                </a:solidFill>
                <a:latin typeface="Trebuchet MS" panose="020B0603020202020204" pitchFamily="34" charset="0"/>
              </a:rPr>
              <a:t>vs</a:t>
            </a:r>
            <a:r>
              <a:rPr lang="cs-CZ" altLang="cs-CZ" sz="2000" dirty="0" smtClean="0">
                <a:solidFill>
                  <a:schemeClr val="tx1"/>
                </a:solidFill>
                <a:latin typeface="Trebuchet MS" panose="020B0603020202020204" pitchFamily="34" charset="0"/>
              </a:rPr>
              <a:t>).</a:t>
            </a:r>
          </a:p>
          <a:p>
            <a:pPr algn="l">
              <a:spcBef>
                <a:spcPts val="12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Nadměrný odpočet </a:t>
            </a:r>
            <a:r>
              <a:rPr lang="cs-CZ" altLang="cs-CZ" sz="2000" dirty="0" smtClean="0">
                <a:solidFill>
                  <a:schemeClr val="tx1"/>
                </a:solidFill>
                <a:latin typeface="Trebuchet MS" panose="020B0603020202020204" pitchFamily="34" charset="0"/>
              </a:rPr>
              <a:t>je daňová povinnost, kdy daň na vstupu (</a:t>
            </a:r>
            <a:r>
              <a:rPr lang="cs-CZ" altLang="cs-CZ" sz="2000" dirty="0" err="1" smtClean="0">
                <a:solidFill>
                  <a:schemeClr val="tx1"/>
                </a:solidFill>
                <a:latin typeface="Trebuchet MS" panose="020B0603020202020204" pitchFamily="34" charset="0"/>
              </a:rPr>
              <a:t>D</a:t>
            </a:r>
            <a:r>
              <a:rPr lang="cs-CZ" altLang="cs-CZ" sz="2000" baseline="-25000" dirty="0" err="1" smtClean="0">
                <a:solidFill>
                  <a:schemeClr val="tx1"/>
                </a:solidFill>
                <a:latin typeface="Trebuchet MS" panose="020B0603020202020204" pitchFamily="34" charset="0"/>
              </a:rPr>
              <a:t>vs</a:t>
            </a:r>
            <a:r>
              <a:rPr lang="cs-CZ" altLang="cs-CZ" sz="2000" dirty="0" smtClean="0">
                <a:solidFill>
                  <a:schemeClr val="tx1"/>
                </a:solidFill>
                <a:latin typeface="Trebuchet MS" panose="020B0603020202020204" pitchFamily="34" charset="0"/>
              </a:rPr>
              <a:t>) převyšuje daň na výstupu (</a:t>
            </a:r>
            <a:r>
              <a:rPr lang="cs-CZ" altLang="cs-CZ" sz="2000" dirty="0" err="1" smtClean="0">
                <a:solidFill>
                  <a:schemeClr val="tx1"/>
                </a:solidFill>
                <a:latin typeface="Trebuchet MS" panose="020B0603020202020204" pitchFamily="34" charset="0"/>
              </a:rPr>
              <a:t>D</a:t>
            </a:r>
            <a:r>
              <a:rPr lang="cs-CZ" altLang="cs-CZ" sz="2000" baseline="-25000" dirty="0" err="1" smtClean="0">
                <a:solidFill>
                  <a:schemeClr val="tx1"/>
                </a:solidFill>
                <a:latin typeface="Trebuchet MS" panose="020B0603020202020204" pitchFamily="34" charset="0"/>
              </a:rPr>
              <a:t>vý</a:t>
            </a:r>
            <a:r>
              <a:rPr lang="cs-CZ" altLang="cs-CZ" sz="2000" dirty="0" smtClean="0">
                <a:solidFill>
                  <a:schemeClr val="tx1"/>
                </a:solidFill>
                <a:latin typeface="Trebuchet MS" panose="020B0603020202020204" pitchFamily="34" charset="0"/>
              </a:rPr>
              <a:t>).</a:t>
            </a:r>
          </a:p>
          <a:p>
            <a:pPr algn="l">
              <a:spcBef>
                <a:spcPts val="1200"/>
              </a:spcBef>
            </a:pPr>
            <a:r>
              <a:rPr lang="cs-CZ" altLang="cs-CZ" sz="20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Daňovou povinností </a:t>
            </a:r>
            <a:r>
              <a:rPr lang="cs-CZ" altLang="cs-CZ" sz="2000" dirty="0" smtClean="0">
                <a:solidFill>
                  <a:schemeClr val="tx1"/>
                </a:solidFill>
                <a:latin typeface="Trebuchet MS" panose="020B0603020202020204" pitchFamily="34" charset="0"/>
              </a:rPr>
              <a:t>tedy rozumíme buď vlastní daňovou povinnost nebo nadměrný odpočet.</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10592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1743</Words>
  <Application>Microsoft Office PowerPoint</Application>
  <PresentationFormat>Předvádění na obrazovce (4:3)</PresentationFormat>
  <Paragraphs>346</Paragraphs>
  <Slides>38</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38</vt:i4>
      </vt:variant>
    </vt:vector>
  </HeadingPairs>
  <TitlesOfParts>
    <vt:vector size="44" baseType="lpstr">
      <vt:lpstr>Arial</vt:lpstr>
      <vt:lpstr>Calibri</vt:lpstr>
      <vt:lpstr>Times New Roman</vt:lpstr>
      <vt:lpstr>Trebuchet MS</vt:lpstr>
      <vt:lpstr>Wingdings</vt:lpstr>
      <vt:lpstr>Motiv sady Office</vt:lpstr>
      <vt:lpstr>Daňový systém ČR</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 - DPH</dc:title>
  <dc:creator>Marinič Peter</dc:creator>
  <cp:lastModifiedBy>Peter Marinič</cp:lastModifiedBy>
  <cp:revision>27</cp:revision>
  <dcterms:created xsi:type="dcterms:W3CDTF">2016-04-23T04:56:57Z</dcterms:created>
  <dcterms:modified xsi:type="dcterms:W3CDTF">2019-02-23T06:34:40Z</dcterms:modified>
</cp:coreProperties>
</file>