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notesMasterIdLst>
    <p:notesMasterId r:id="rId13"/>
  </p:notesMasterIdLst>
  <p:sldIdLst>
    <p:sldId id="256" r:id="rId2"/>
    <p:sldId id="257" r:id="rId3"/>
    <p:sldId id="260" r:id="rId4"/>
    <p:sldId id="259" r:id="rId5"/>
    <p:sldId id="258" r:id="rId6"/>
    <p:sldId id="265" r:id="rId7"/>
    <p:sldId id="261" r:id="rId8"/>
    <p:sldId id="262" r:id="rId9"/>
    <p:sldId id="263" r:id="rId10"/>
    <p:sldId id="264" r:id="rId11"/>
    <p:sldId id="266" r:id="rId12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38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48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1E4889AF-1580-4BF9-B428-C30D2F350F8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569649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9D3BD11A-2654-4895-8A4A-0E72C3C1276D}" type="slidenum">
              <a:rPr lang="cs-CZ" altLang="cs-CZ">
                <a:latin typeface="Arial" panose="020B0604020202020204" pitchFamily="34" charset="0"/>
              </a:rPr>
              <a:pPr eaLnBrk="1" hangingPunct="1"/>
              <a:t>1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215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99935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2B4BCCA9-824D-4536-8BD7-37958631ADC8}" type="slidenum">
              <a:rPr lang="cs-CZ" altLang="cs-CZ">
                <a:latin typeface="Arial" panose="020B0604020202020204" pitchFamily="34" charset="0"/>
              </a:rPr>
              <a:pPr eaLnBrk="1" hangingPunct="1"/>
              <a:t>10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307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69753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F59B9DF7-1441-459F-BC49-A2BDA0202A0A}" type="slidenum">
              <a:rPr lang="cs-CZ" altLang="cs-CZ">
                <a:latin typeface="Arial" panose="020B0604020202020204" pitchFamily="34" charset="0"/>
              </a:rPr>
              <a:pPr eaLnBrk="1" hangingPunct="1"/>
              <a:t>11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317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36552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ADEB7C04-8E20-4A6C-84E9-870019230085}" type="slidenum">
              <a:rPr lang="cs-CZ" altLang="cs-CZ">
                <a:latin typeface="Arial" panose="020B0604020202020204" pitchFamily="34" charset="0"/>
              </a:rPr>
              <a:pPr eaLnBrk="1" hangingPunct="1"/>
              <a:t>2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225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88039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27BB6610-14D5-441E-BA52-723EB0DC7135}" type="slidenum">
              <a:rPr lang="cs-CZ" altLang="cs-CZ">
                <a:latin typeface="Arial" panose="020B0604020202020204" pitchFamily="34" charset="0"/>
              </a:rPr>
              <a:pPr eaLnBrk="1" hangingPunct="1"/>
              <a:t>3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235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74271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4FE2648F-0D08-4F6F-BCB7-8D0016F11496}" type="slidenum">
              <a:rPr lang="cs-CZ" altLang="cs-CZ">
                <a:latin typeface="Arial" panose="020B0604020202020204" pitchFamily="34" charset="0"/>
              </a:rPr>
              <a:pPr eaLnBrk="1" hangingPunct="1"/>
              <a:t>4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245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04719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ACC6DE56-836E-4340-AB36-6E694A88C3A4}" type="slidenum">
              <a:rPr lang="cs-CZ" altLang="cs-CZ">
                <a:latin typeface="Arial" panose="020B0604020202020204" pitchFamily="34" charset="0"/>
              </a:rPr>
              <a:pPr eaLnBrk="1" hangingPunct="1"/>
              <a:t>5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256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97350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6F535F24-FBFF-49D6-A9CB-8D61860C2071}" type="slidenum">
              <a:rPr lang="cs-CZ" altLang="cs-CZ">
                <a:latin typeface="Arial" panose="020B0604020202020204" pitchFamily="34" charset="0"/>
              </a:rPr>
              <a:pPr eaLnBrk="1" hangingPunct="1"/>
              <a:t>6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266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74293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26AE203B-0FEA-4A9B-AB81-7D643A6A3529}" type="slidenum">
              <a:rPr lang="cs-CZ" altLang="cs-CZ">
                <a:latin typeface="Arial" panose="020B0604020202020204" pitchFamily="34" charset="0"/>
              </a:rPr>
              <a:pPr eaLnBrk="1" hangingPunct="1"/>
              <a:t>7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276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81931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6CEA7CE3-30FC-42FB-AA0E-0476B54F4EC1}" type="slidenum">
              <a:rPr lang="cs-CZ" altLang="cs-CZ">
                <a:latin typeface="Arial" panose="020B0604020202020204" pitchFamily="34" charset="0"/>
              </a:rPr>
              <a:pPr eaLnBrk="1" hangingPunct="1"/>
              <a:t>8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286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76565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0206A7E6-CC85-44D1-B532-F591AA3844D2}" type="slidenum">
              <a:rPr lang="cs-CZ" altLang="cs-CZ">
                <a:latin typeface="Arial" panose="020B0604020202020204" pitchFamily="34" charset="0"/>
              </a:rPr>
              <a:pPr eaLnBrk="1" hangingPunct="1"/>
              <a:t>9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296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74610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7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FFFFEB1-0E30-46B6-B5A7-A9BDA520AE1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204625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EFA7BC-BAAF-4EDD-9EAB-59341E03A97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57375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fld id="{7B255793-96F8-423B-A228-672CD901CBF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179329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127BFF-694B-47AF-8EA2-243910A87B0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96301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7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fld id="{B24E26F1-7055-4DEC-87ED-6BA3940B8ADE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27638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759315B-7CBD-4731-88EF-9EC3FB42BBBD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7" name="Zástupný symbol pro zápatí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6430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AE723AA-7FF3-443E-AC1A-CB971F9066D0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0596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CCF400-D75F-49E6-9287-0D99F586D9E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69692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1147B92-F221-481E-9066-76EF320931D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3006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FFE078-9CC7-4D4E-99A9-5D9E8356B36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1203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bdélník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Kliknutím na ikonu přidáte obrázek.</a:t>
            </a:r>
            <a:endParaRPr lang="en-US" noProof="0" dirty="0"/>
          </a:p>
        </p:txBody>
      </p:sp>
      <p:sp>
        <p:nvSpPr>
          <p:cNvPr id="9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/>
          <a:lstStyle>
            <a:lvl1pPr>
              <a:defRPr sz="2800"/>
            </a:lvl1pPr>
          </a:lstStyle>
          <a:p>
            <a:fld id="{BA25621C-E684-42EF-B027-9177103F685A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1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06363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Kliknutím lze upravit styl.</a:t>
            </a:r>
            <a:endParaRPr lang="en-US" altLang="cs-CZ" smtClean="0"/>
          </a:p>
        </p:txBody>
      </p:sp>
      <p:sp>
        <p:nvSpPr>
          <p:cNvPr id="1027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Kliknutím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  <a:endParaRPr lang="en-US" altLang="cs-CZ" smtClean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400" b="1">
                <a:solidFill>
                  <a:srgbClr val="FFFFFF"/>
                </a:solidFill>
              </a:defRPr>
            </a:lvl1pPr>
          </a:lstStyle>
          <a:p>
            <a:fld id="{0E1F2474-1D2C-4675-91D1-20DB2960963D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36" r:id="rId2"/>
    <p:sldLayoutId id="2147483741" r:id="rId3"/>
    <p:sldLayoutId id="2147483742" r:id="rId4"/>
    <p:sldLayoutId id="2147483743" r:id="rId5"/>
    <p:sldLayoutId id="2147483737" r:id="rId6"/>
    <p:sldLayoutId id="2147483744" r:id="rId7"/>
    <p:sldLayoutId id="2147483738" r:id="rId8"/>
    <p:sldLayoutId id="2147483745" r:id="rId9"/>
    <p:sldLayoutId id="2147483739" r:id="rId10"/>
    <p:sldLayoutId id="214748374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5200" smtClean="0"/>
              <a:t>Pedagogická psychologie</a:t>
            </a:r>
            <a:endParaRPr lang="cs-CZ" sz="5200" b="1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362200" y="6049963"/>
            <a:ext cx="6705600" cy="685800"/>
          </a:xfrm>
        </p:spPr>
        <p:txBody>
          <a:bodyPr>
            <a:normAutofit fontScale="62500" lnSpcReduction="20000"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cs-CZ" sz="2800" dirty="0" smtClean="0"/>
              <a:t>„</a:t>
            </a:r>
            <a:r>
              <a:rPr lang="cs-CZ" sz="4000" dirty="0" smtClean="0"/>
              <a:t>Nelegální</a:t>
            </a:r>
            <a:r>
              <a:rPr lang="cs-CZ" sz="4000" dirty="0"/>
              <a:t>“ komunikace ve škole, podvádění atp</a:t>
            </a:r>
            <a:r>
              <a:rPr lang="cs-CZ" sz="4000" dirty="0" smtClean="0"/>
              <a:t>.</a:t>
            </a:r>
            <a:endParaRPr lang="cs-CZ" sz="3800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000" smtClean="0"/>
              <a:t>Preventivní opatření v průběhu a po skončení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66738" y="1571625"/>
            <a:ext cx="8326437" cy="4448175"/>
          </a:xfrm>
        </p:spPr>
        <p:txBody>
          <a:bodyPr>
            <a:normAutofit fontScale="92500"/>
          </a:bodyPr>
          <a:lstStyle/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cs-CZ" sz="2400" smtClean="0"/>
              <a:t>Věnovat pozornost a průběžně kontrolovat ;)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endParaRPr lang="cs-CZ" sz="2400" smtClean="0"/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cs-CZ" sz="2400" smtClean="0"/>
              <a:t>V případě podvodu použít adekvátní řešení a neignorovat podvádění jako „součást folkloru“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endParaRPr lang="cs-CZ" sz="2400" smtClean="0"/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cs-CZ" sz="2400" smtClean="0"/>
              <a:t>Zabezpečit získané výsledky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endParaRPr lang="cs-CZ" sz="2400" smtClean="0"/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cs-CZ" sz="2400" smtClean="0"/>
              <a:t>Porovnat aktuální a běžný výkon studenta a hledat příčiny rozdílů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endParaRPr lang="cs-CZ" sz="2400" smtClean="0"/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cs-CZ" sz="2400" smtClean="0"/>
              <a:t>Evidovat důkazy o podvodu a řešit jej na škole obvyklým způsobem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altLang="cs-CZ" smtClean="0"/>
              <a:t>Literatura k dalšímu studiu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r>
              <a:rPr lang="cs-CZ" altLang="cs-CZ" smtClean="0"/>
              <a:t>MAREŠ, J., KŘIVOHLAVÝ, J. </a:t>
            </a:r>
            <a:r>
              <a:rPr lang="cs-CZ" altLang="cs-CZ" i="1" smtClean="0"/>
              <a:t>Komunikace ve škole.</a:t>
            </a:r>
            <a:r>
              <a:rPr lang="cs-CZ" altLang="cs-CZ" smtClean="0"/>
              <a:t> Brno: MU 1995. ISBN 80-210-1070-3. s. 159-177</a:t>
            </a:r>
          </a:p>
          <a:p>
            <a:pPr eaLnBrk="1" hangingPunct="1"/>
            <a:r>
              <a:rPr lang="cs-CZ" altLang="cs-CZ" smtClean="0"/>
              <a:t>MAREŠ, J. Tradiční a netradiční podvádění ve škole. </a:t>
            </a:r>
            <a:r>
              <a:rPr lang="cs-CZ" altLang="cs-CZ" i="1" smtClean="0"/>
              <a:t>Pedagogika</a:t>
            </a:r>
            <a:r>
              <a:rPr lang="cs-CZ" altLang="cs-CZ" smtClean="0"/>
              <a:t>, 2005, vol. 55, no. 4, p. 310-335. ISSN 0031-3815</a:t>
            </a:r>
          </a:p>
          <a:p>
            <a:pPr eaLnBrk="1" hangingPunct="1"/>
            <a:endParaRPr lang="cs-CZ" altLang="cs-CZ" smtClean="0"/>
          </a:p>
          <a:p>
            <a:pPr eaLnBrk="1" hangingPunct="1"/>
            <a:r>
              <a:rPr lang="cs-CZ" altLang="cs-CZ" smtClean="0"/>
              <a:t>V ČR málo výzkumů ;)</a:t>
            </a:r>
          </a:p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altLang="cs-CZ" smtClean="0"/>
              <a:t>Úvodem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400" dirty="0" smtClean="0"/>
              <a:t>Nelegální komunikace, ilegální komunikace či aktivity (Mareš, Stránská) </a:t>
            </a:r>
            <a:r>
              <a:rPr lang="cs-CZ" altLang="cs-CZ" sz="2400" i="1" dirty="0" smtClean="0"/>
              <a:t>(aktivity ve smyslu vyrušování)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 smtClean="0"/>
              <a:t>Podvádění </a:t>
            </a:r>
            <a:r>
              <a:rPr lang="cs-CZ" altLang="cs-CZ" sz="2400" i="1" dirty="0" smtClean="0"/>
              <a:t>(v pravém smyslu slova)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100" dirty="0" smtClean="0"/>
              <a:t>Pokleslá forma sociální aktivity (</a:t>
            </a:r>
            <a:r>
              <a:rPr lang="cs-CZ" altLang="cs-CZ" sz="2100" dirty="0" err="1" smtClean="0"/>
              <a:t>Helus</a:t>
            </a:r>
            <a:r>
              <a:rPr lang="cs-CZ" altLang="cs-CZ" sz="2100" dirty="0" smtClean="0"/>
              <a:t>)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cs-CZ" sz="1700" i="1" dirty="0" smtClean="0"/>
              <a:t>Místo opravdové pomoci obcházení hodnocení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i="1" dirty="0" err="1" smtClean="0"/>
              <a:t>Cheating</a:t>
            </a:r>
            <a:r>
              <a:rPr lang="cs-CZ" altLang="cs-CZ" sz="2000" i="1" dirty="0" smtClean="0"/>
              <a:t>, </a:t>
            </a:r>
            <a:r>
              <a:rPr lang="cs-CZ" altLang="cs-CZ" sz="2000" i="1" dirty="0" err="1" smtClean="0"/>
              <a:t>cyber-cheating</a:t>
            </a:r>
            <a:endParaRPr lang="cs-CZ" altLang="cs-CZ" sz="2000" i="1" dirty="0" smtClean="0"/>
          </a:p>
          <a:p>
            <a:pPr eaLnBrk="1" hangingPunct="1">
              <a:lnSpc>
                <a:spcPct val="80000"/>
              </a:lnSpc>
            </a:pPr>
            <a:endParaRPr lang="cs-CZ" altLang="cs-CZ" sz="2400" dirty="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2400" b="1" dirty="0" smtClean="0"/>
              <a:t>Vázány zejména na situace hodnocení</a:t>
            </a:r>
            <a:r>
              <a:rPr lang="cs-CZ" altLang="cs-CZ" sz="2400" dirty="0" smtClean="0"/>
              <a:t> (formativní, </a:t>
            </a:r>
            <a:r>
              <a:rPr lang="cs-CZ" altLang="cs-CZ" sz="2400" dirty="0" err="1" smtClean="0"/>
              <a:t>sumativní</a:t>
            </a:r>
            <a:r>
              <a:rPr lang="cs-CZ" altLang="cs-CZ" sz="2400" dirty="0" smtClean="0"/>
              <a:t> hodnocení)</a:t>
            </a:r>
          </a:p>
          <a:p>
            <a:pPr eaLnBrk="1" hangingPunct="1">
              <a:lnSpc>
                <a:spcPct val="80000"/>
              </a:lnSpc>
            </a:pPr>
            <a:endParaRPr lang="cs-CZ" altLang="cs-CZ" sz="2400" dirty="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 smtClean="0"/>
              <a:t>Čím vyšší význam testu, zkoušky </a:t>
            </a:r>
            <a:r>
              <a:rPr lang="cs-CZ" altLang="cs-CZ" sz="2400" dirty="0" smtClean="0"/>
              <a:t>(„</a:t>
            </a:r>
            <a:r>
              <a:rPr lang="cs-CZ" altLang="cs-CZ" sz="2400" dirty="0" err="1" smtClean="0"/>
              <a:t>high-stakes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testing</a:t>
            </a:r>
            <a:r>
              <a:rPr lang="cs-CZ" altLang="cs-CZ" sz="2400" dirty="0" smtClean="0"/>
              <a:t>“), </a:t>
            </a:r>
            <a:r>
              <a:rPr lang="cs-CZ" altLang="cs-CZ" sz="2400" dirty="0" smtClean="0"/>
              <a:t>tím větší pravděpodobnost tohoto typu chování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 smtClean="0"/>
              <a:t>Spousta příkladů v literatuře, filmu…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484188" y="3860800"/>
            <a:ext cx="7921625" cy="86360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altLang="cs-CZ" smtClean="0"/>
              <a:t>Souvislosti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/>
          </a:bodyPr>
          <a:lstStyle/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cs-CZ" sz="2400" b="1" dirty="0" smtClean="0"/>
              <a:t>Nelegální komunikace</a:t>
            </a: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cs-CZ" sz="2400" dirty="0" smtClean="0"/>
              <a:t>Rozvíjí se hlavně v podmínkách (tradiční) hromadné výuky</a:t>
            </a:r>
          </a:p>
          <a:p>
            <a:pPr marL="640080" lvl="1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"/>
              <a:defRPr/>
            </a:pPr>
            <a:r>
              <a:rPr lang="cs-CZ" sz="2000" dirty="0" smtClean="0"/>
              <a:t>Žákovská komunikace a kooperace v ní není žádoucí </a:t>
            </a:r>
            <a:r>
              <a:rPr lang="cs-CZ" sz="2000" i="1" dirty="0" smtClean="0"/>
              <a:t>(proto nelegální k.)</a:t>
            </a:r>
          </a:p>
          <a:p>
            <a:pPr marL="640080" lvl="1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"/>
              <a:defRPr/>
            </a:pPr>
            <a:r>
              <a:rPr lang="cs-CZ" sz="2000" dirty="0" smtClean="0"/>
              <a:t>Obtěžuje, ruší… učitele</a:t>
            </a:r>
          </a:p>
          <a:p>
            <a:pPr marL="640080" lvl="1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"/>
              <a:defRPr/>
            </a:pPr>
            <a:r>
              <a:rPr lang="cs-CZ" sz="2000" dirty="0" err="1" smtClean="0"/>
              <a:t>Transmisivní</a:t>
            </a:r>
            <a:r>
              <a:rPr lang="cs-CZ" sz="2000" dirty="0" smtClean="0"/>
              <a:t> pohled na výuku</a:t>
            </a:r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cs-CZ" sz="2300" b="1" dirty="0" smtClean="0"/>
              <a:t>Podvádění</a:t>
            </a: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cs-CZ" sz="2400" dirty="0" smtClean="0"/>
              <a:t>Snižuje objektivitu hodnocení a nivelizuje žákovské výkony</a:t>
            </a: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cs-CZ" sz="2400" dirty="0" smtClean="0"/>
              <a:t>Nežádoucí součást skrytého kurikula</a:t>
            </a:r>
          </a:p>
          <a:p>
            <a:pPr marL="640080" lvl="1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"/>
              <a:defRPr/>
            </a:pPr>
            <a:r>
              <a:rPr lang="cs-CZ" sz="2000" i="1" dirty="0" smtClean="0"/>
              <a:t>„Dobrý výsledek je možný jen podfukem“</a:t>
            </a:r>
          </a:p>
          <a:p>
            <a:pPr marL="640080" lvl="1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"/>
              <a:defRPr/>
            </a:pPr>
            <a:r>
              <a:rPr lang="cs-CZ" sz="2000" i="1" dirty="0" smtClean="0"/>
              <a:t>Nepřevzetí zodpovědnosti za svůj výkon</a:t>
            </a:r>
          </a:p>
          <a:p>
            <a:pPr marL="640080" lvl="1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"/>
              <a:defRPr/>
            </a:pPr>
            <a:r>
              <a:rPr lang="cs-CZ" sz="2000" i="1" dirty="0" smtClean="0"/>
              <a:t>Řešení složitějších situací s ohledem na okamžitý zisk</a:t>
            </a:r>
          </a:p>
          <a:p>
            <a:pPr lvl="2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"/>
              <a:defRPr/>
            </a:pPr>
            <a:r>
              <a:rPr lang="cs-CZ" sz="1700" i="1" dirty="0" smtClean="0"/>
              <a:t>Přisvojování si výsledků práce kolegů v práci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altLang="cs-CZ" smtClean="0"/>
              <a:t>O co se jedná?</a:t>
            </a:r>
          </a:p>
        </p:txBody>
      </p:sp>
      <p:sp>
        <p:nvSpPr>
          <p:cNvPr id="12291" name="Rectangle 5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000" b="1" smtClean="0"/>
              <a:t>Aktivity narušující výuku</a:t>
            </a:r>
            <a:r>
              <a:rPr lang="cs-CZ" altLang="cs-CZ" sz="2000" smtClean="0"/>
              <a:t>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800" smtClean="0"/>
              <a:t>vykřikování, komentáře, psaníčka, oběžníky, piškvorky (a další hry), četba…</a:t>
            </a:r>
          </a:p>
          <a:p>
            <a:pPr eaLnBrk="1" hangingPunct="1">
              <a:lnSpc>
                <a:spcPct val="80000"/>
              </a:lnSpc>
            </a:pPr>
            <a:endParaRPr lang="cs-CZ" altLang="cs-CZ" sz="2000" b="1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 smtClean="0"/>
              <a:t>Podvádění ve zkouškové situaci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800" smtClean="0"/>
              <a:t>Napovídání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800" smtClean="0"/>
              <a:t>Taháky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800" smtClean="0"/>
              <a:t>Zjišťování obsahu testů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800" smtClean="0"/>
              <a:t>Podvádění při písemných pracích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800" smtClean="0"/>
              <a:t>(…viz dále)</a:t>
            </a:r>
          </a:p>
          <a:p>
            <a:pPr eaLnBrk="1" hangingPunct="1">
              <a:lnSpc>
                <a:spcPct val="80000"/>
              </a:lnSpc>
            </a:pPr>
            <a:endParaRPr lang="cs-CZ" altLang="cs-CZ" sz="200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2000" i="1" smtClean="0"/>
              <a:t>Využívají všech dostupných komunikačních kanálů, sociálně-psychologických poznatků i dostupných technologií</a:t>
            </a:r>
          </a:p>
          <a:p>
            <a:pPr eaLnBrk="1" hangingPunct="1">
              <a:lnSpc>
                <a:spcPct val="80000"/>
              </a:lnSpc>
            </a:pPr>
            <a:endParaRPr lang="cs-CZ" altLang="cs-CZ" sz="200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altLang="cs-CZ" smtClean="0"/>
              <a:t>Motivy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lnSpcReduction="10000"/>
          </a:bodyPr>
          <a:lstStyle/>
          <a:p>
            <a:pPr marL="320040" indent="-320040" eaLnBrk="1" fontAlgn="auto" hangingPunct="1">
              <a:lnSpc>
                <a:spcPct val="8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cs-CZ" sz="1800" b="1" smtClean="0"/>
              <a:t>Individuální</a:t>
            </a:r>
          </a:p>
          <a:p>
            <a:pPr marL="640080" lvl="1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Char char=""/>
              <a:defRPr/>
            </a:pPr>
            <a:r>
              <a:rPr lang="cs-CZ" sz="1600" smtClean="0"/>
              <a:t>Získání co nejlepšího hodnocení s co nejmenším úsilím</a:t>
            </a:r>
          </a:p>
          <a:p>
            <a:pPr marL="640080" lvl="1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Char char=""/>
              <a:defRPr/>
            </a:pPr>
            <a:r>
              <a:rPr lang="cs-CZ" sz="1600" smtClean="0"/>
              <a:t>Dodržení svébytné sociální normy </a:t>
            </a:r>
            <a:r>
              <a:rPr lang="cs-CZ" sz="1600" i="1" smtClean="0"/>
              <a:t>(expertní role ve skupině)</a:t>
            </a:r>
          </a:p>
          <a:p>
            <a:pPr marL="640080" lvl="1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Char char=""/>
              <a:defRPr/>
            </a:pPr>
            <a:r>
              <a:rPr lang="cs-CZ" sz="1600" smtClean="0"/>
              <a:t>Snaha zajistit si protislužbu </a:t>
            </a:r>
            <a:r>
              <a:rPr lang="cs-CZ" sz="1600" i="1" smtClean="0"/>
              <a:t>(v předmětu, který mi nejde)</a:t>
            </a:r>
          </a:p>
          <a:p>
            <a:pPr marL="640080" lvl="1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Char char=""/>
              <a:defRPr/>
            </a:pPr>
            <a:r>
              <a:rPr lang="cs-CZ" sz="1600" smtClean="0"/>
              <a:t>Touha se předvést </a:t>
            </a:r>
          </a:p>
          <a:p>
            <a:pPr marL="640080" lvl="1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Char char=""/>
              <a:defRPr/>
            </a:pPr>
            <a:r>
              <a:rPr lang="cs-CZ" sz="1600" smtClean="0"/>
              <a:t>Sport ;) </a:t>
            </a:r>
            <a:r>
              <a:rPr lang="cs-CZ" sz="1600" i="1" smtClean="0"/>
              <a:t>(adrenalin ;)</a:t>
            </a:r>
          </a:p>
          <a:p>
            <a:pPr marL="320040" indent="-320040" eaLnBrk="1" fontAlgn="auto" hangingPunct="1">
              <a:lnSpc>
                <a:spcPct val="80000"/>
              </a:lnSpc>
              <a:spcAft>
                <a:spcPts val="0"/>
              </a:spcAft>
              <a:buFont typeface="Wingdings"/>
              <a:buChar char=""/>
              <a:defRPr/>
            </a:pPr>
            <a:endParaRPr lang="cs-CZ" sz="1800" b="1" smtClean="0"/>
          </a:p>
          <a:p>
            <a:pPr marL="320040" indent="-320040" eaLnBrk="1" fontAlgn="auto" hangingPunct="1">
              <a:lnSpc>
                <a:spcPct val="8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cs-CZ" sz="1800" b="1" smtClean="0"/>
              <a:t>Skupinové</a:t>
            </a:r>
          </a:p>
          <a:p>
            <a:pPr marL="640080" lvl="1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Char char=""/>
              <a:defRPr/>
            </a:pPr>
            <a:r>
              <a:rPr lang="cs-CZ" sz="1600" smtClean="0"/>
              <a:t>„…jistá forma prosociální aktivity, závisející na vztazích mezi žáky a na celkovém klimatu třídy“ (Stránská)</a:t>
            </a:r>
          </a:p>
          <a:p>
            <a:pPr lvl="2" eaLnBrk="1" fontAlgn="auto" hangingPunct="1">
              <a:lnSpc>
                <a:spcPct val="80000"/>
              </a:lnSpc>
              <a:spcAft>
                <a:spcPts val="0"/>
              </a:spcAft>
              <a:buFont typeface="Wingdings"/>
              <a:buChar char=""/>
              <a:defRPr/>
            </a:pPr>
            <a:r>
              <a:rPr lang="cs-CZ" sz="1400" i="1" smtClean="0"/>
              <a:t>V rámci sociální podskupiny (kamarádi) napovídání častější</a:t>
            </a:r>
          </a:p>
          <a:p>
            <a:pPr marL="640080" lvl="1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Char char=""/>
              <a:defRPr/>
            </a:pPr>
            <a:r>
              <a:rPr lang="cs-CZ" sz="1600" smtClean="0"/>
              <a:t>Může se jednat i o svérázný druh obrany před nevhodným ped. působením učitele (hypertrofovaný důraz na faktografii, zbytečné detaily, neobjektivní hodnocení, nesrozumitelný výklad apod.)</a:t>
            </a:r>
          </a:p>
          <a:p>
            <a:pPr marL="320040" indent="-320040" eaLnBrk="1" fontAlgn="auto" hangingPunct="1">
              <a:lnSpc>
                <a:spcPct val="80000"/>
              </a:lnSpc>
              <a:spcAft>
                <a:spcPts val="0"/>
              </a:spcAft>
              <a:buFont typeface="Wingdings"/>
              <a:buChar char=""/>
              <a:defRPr/>
            </a:pPr>
            <a:endParaRPr lang="cs-CZ" sz="1800" b="1" smtClean="0"/>
          </a:p>
          <a:p>
            <a:pPr marL="320040" indent="-320040" eaLnBrk="1" fontAlgn="auto" hangingPunct="1">
              <a:lnSpc>
                <a:spcPct val="8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cs-CZ" sz="1800" b="1" smtClean="0"/>
              <a:t>U učitelů</a:t>
            </a:r>
          </a:p>
          <a:p>
            <a:pPr marL="640080" lvl="1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Char char=""/>
              <a:defRPr/>
            </a:pPr>
            <a:r>
              <a:rPr lang="cs-CZ" sz="1600" smtClean="0"/>
              <a:t>Snaha vyhnout se nepříznivému hodnocení vlastní práce (inspekce, srovnávací testy, maturity… ;)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altLang="cs-CZ" smtClean="0"/>
              <a:t>Typy podvádění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1800" b="1" smtClean="0"/>
              <a:t>Získávání nebo požadování informací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600" smtClean="0"/>
              <a:t>Opisování, posílání SMS/MMS s řešením, vysílačky, hands-free, kopírování obsahu testu (otázky, řešení, foto v mobilu…)</a:t>
            </a:r>
          </a:p>
          <a:p>
            <a:pPr eaLnBrk="1" hangingPunct="1">
              <a:lnSpc>
                <a:spcPct val="80000"/>
              </a:lnSpc>
            </a:pPr>
            <a:endParaRPr lang="cs-CZ" altLang="cs-CZ" sz="1800" b="1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1800" b="1" smtClean="0"/>
              <a:t>Práce s nepovolenými materiály nebo s materiály nepovoleným způsobem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600" smtClean="0"/>
              <a:t>Taháky, vzorce v kalkulačce, na flashdisku, audio v mp3 přehrávači, vydávání cizí práce za vlastní (paper-mill), kopírování necitovaných zdrojů, překlad vydávat za vlastní dílo…</a:t>
            </a:r>
          </a:p>
          <a:p>
            <a:pPr eaLnBrk="1" hangingPunct="1">
              <a:lnSpc>
                <a:spcPct val="80000"/>
              </a:lnSpc>
            </a:pPr>
            <a:endParaRPr lang="cs-CZ" altLang="cs-CZ" sz="1800" b="1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1800" b="1" smtClean="0"/>
              <a:t>Ovlivňující průběh zkoušení a hodnocení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600" smtClean="0"/>
              <a:t>Vydávání se za jinou osobu ve zkouškové situaci, u distančních forem – přítomnost „poradce“, výsledky internetové debaty upravit a vydávat za vlastní dílo, získat učitelské heslo (cracking, spyware) a upravit svůj záznam nebo získat zadání, dávat k dispozici své výsledky ostatním studentům…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altLang="cs-CZ" smtClean="0"/>
              <a:t>Podvádění a souvislosti </a:t>
            </a:r>
            <a:r>
              <a:rPr lang="cs-CZ" altLang="cs-CZ" sz="2700" smtClean="0"/>
              <a:t>(Cizek, 2003)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1800" b="1" smtClean="0"/>
              <a:t>Podvádění podporují</a:t>
            </a:r>
            <a:r>
              <a:rPr lang="cs-CZ" altLang="cs-CZ" sz="1800" smtClean="0"/>
              <a:t>: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600" smtClean="0"/>
              <a:t>Odpor ke škole, snaha připoutat pozornost, dobrá zkušenost s výsledky, orientace na známky, strach ze špatných známek, motivace vyhnout se neúspěchu, strach ze školy, zájmy ležící převážně mimo školu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600" smtClean="0">
                <a:solidFill>
                  <a:schemeClr val="accent2"/>
                </a:solidFill>
              </a:rPr>
              <a:t>Velký počet žáků ve třídě, orientace školy na výkon, výuka preferující nátlak, příležitost (řada sociálních experimentů) ;)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b="1" smtClean="0"/>
              <a:t>Bez vlivu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600" smtClean="0"/>
              <a:t>Absence, motivace k výkonu, mimoškolní aktivity, příslušnost k minoritě či majoritě, sebedůvěra, osobnostní typ A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600" smtClean="0">
                <a:solidFill>
                  <a:schemeClr val="accent2"/>
                </a:solidFill>
              </a:rPr>
              <a:t>Typ školy (veřejná / soukromá)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b="1" smtClean="0"/>
              <a:t>Podvádění inhibuje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600" smtClean="0"/>
              <a:t>Školní sebepojetí, očekávání školního úspěchu, vyšší intelektové schopnosti, introverze, vnější situování kontroly, vnitřní motivace, orientace na učení, odpovědnost za výsledky učení, vyšší úroveň morálního usuzování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600" smtClean="0">
                <a:solidFill>
                  <a:schemeClr val="accent2"/>
                </a:solidFill>
              </a:rPr>
              <a:t>Kvalitní výuka, zajímavé a z pohledu žáka užitečné učivo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mtClean="0"/>
              <a:t>Prevence - edukace studentů </a:t>
            </a:r>
            <a:r>
              <a:rPr lang="cs-CZ" sz="3000" smtClean="0"/>
              <a:t>(Cizek, 1999)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000" b="1" smtClean="0"/>
              <a:t>Běžná výuka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 smtClean="0"/>
              <a:t>Vysvětlení pravidel, příklady zjištěných podvodů a jejich řešení, diskuse na dané téma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 smtClean="0"/>
              <a:t>Vysvětlení pojmů hledání pomoci, poskytování pomoci, jednostranná a vzájemná spolupráce. Diskuse a úkoly procvičující korektní formy spolupráce</a:t>
            </a:r>
          </a:p>
          <a:p>
            <a:pPr eaLnBrk="1" hangingPunct="1">
              <a:lnSpc>
                <a:spcPct val="90000"/>
              </a:lnSpc>
            </a:pPr>
            <a:endParaRPr lang="cs-CZ" altLang="cs-CZ" sz="2000" b="1" smtClean="0"/>
          </a:p>
          <a:p>
            <a:pPr eaLnBrk="1" hangingPunct="1">
              <a:lnSpc>
                <a:spcPct val="90000"/>
              </a:lnSpc>
            </a:pPr>
            <a:r>
              <a:rPr lang="cs-CZ" altLang="cs-CZ" sz="2000" b="1" smtClean="0"/>
              <a:t>Seminární a písemné práce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 smtClean="0"/>
              <a:t>Vysvětlení pojmů autorství, duševní vlastnictví, copyright atp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 smtClean="0"/>
              <a:t>Vysvětlení způsobů citace, prafrázování, nevědomého plagiátorství, ukázky nekorektní práce s prameny. Nácvik práce s různými typy pramenů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altLang="cs-CZ" smtClean="0"/>
              <a:t>Prevence při přípravě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r>
              <a:rPr lang="cs-CZ" altLang="cs-CZ" smtClean="0"/>
              <a:t>Volba úloh znesnadňující podvádění (banky testových úloh, individualizace zadání atd. – viz IS, moodle atp.)</a:t>
            </a:r>
          </a:p>
          <a:p>
            <a:pPr eaLnBrk="1" hangingPunct="1"/>
            <a:r>
              <a:rPr lang="cs-CZ" altLang="cs-CZ" smtClean="0"/>
              <a:t>Zabezpečení dokumentace, evidence atp.</a:t>
            </a:r>
          </a:p>
          <a:p>
            <a:pPr eaLnBrk="1" hangingPunct="1"/>
            <a:r>
              <a:rPr lang="cs-CZ" altLang="cs-CZ" smtClean="0"/>
              <a:t>V případě elektronického zkoušení zajistit zabezpečení PC </a:t>
            </a:r>
          </a:p>
          <a:p>
            <a:pPr lvl="1" eaLnBrk="1" hangingPunct="1"/>
            <a:r>
              <a:rPr lang="cs-CZ" altLang="cs-CZ" smtClean="0"/>
              <a:t>přístup k jen povolenému softwaru a datům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diá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124</TotalTime>
  <Words>846</Words>
  <Application>Microsoft Office PowerPoint</Application>
  <PresentationFormat>Předvádění na obrazovce (4:3)</PresentationFormat>
  <Paragraphs>111</Paragraphs>
  <Slides>11</Slides>
  <Notes>11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7" baseType="lpstr">
      <vt:lpstr>Verdana</vt:lpstr>
      <vt:lpstr>Arial</vt:lpstr>
      <vt:lpstr>Tw Cen MT</vt:lpstr>
      <vt:lpstr>Wingdings</vt:lpstr>
      <vt:lpstr>Wingdings 2</vt:lpstr>
      <vt:lpstr>Medián</vt:lpstr>
      <vt:lpstr>Pedagogická psychologie</vt:lpstr>
      <vt:lpstr>Úvodem</vt:lpstr>
      <vt:lpstr>Souvislosti</vt:lpstr>
      <vt:lpstr>O co se jedná?</vt:lpstr>
      <vt:lpstr>Motivy</vt:lpstr>
      <vt:lpstr>Typy podvádění</vt:lpstr>
      <vt:lpstr>Podvádění a souvislosti (Cizek, 2003)</vt:lpstr>
      <vt:lpstr>Prevence - edukace studentů (Cizek, 1999)</vt:lpstr>
      <vt:lpstr>Prevence při přípravě</vt:lpstr>
      <vt:lpstr>Preventivní opatření v průběhu a po skončení</vt:lpstr>
      <vt:lpstr>Literatura k dalšímu studiu</vt:lpstr>
    </vt:vector>
  </TitlesOfParts>
  <Company>Masarykova Univerzita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Seminář  „Psychologie ve školní praxi“</dc:title>
  <dc:creator>Jan Mares</dc:creator>
  <cp:lastModifiedBy>Mares</cp:lastModifiedBy>
  <cp:revision>22</cp:revision>
  <dcterms:created xsi:type="dcterms:W3CDTF">2007-03-19T07:46:09Z</dcterms:created>
  <dcterms:modified xsi:type="dcterms:W3CDTF">2015-11-16T10:06:32Z</dcterms:modified>
</cp:coreProperties>
</file>