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66" r:id="rId17"/>
  </p:sldIdLst>
  <p:sldSz cx="9144000" cy="6858000" type="screen4x3"/>
  <p:notesSz cx="6858000" cy="9144000"/>
  <p:defaultTextStyle>
    <a:lvl1pPr marL="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1pPr>
    <a:lvl2pPr marL="457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2pPr>
    <a:lvl3pPr marL="914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3pPr>
    <a:lvl4pPr marL="1371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4pPr>
    <a:lvl5pPr marL="18288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5pPr>
    <a:lvl6pPr marL="2286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6pPr>
    <a:lvl7pPr marL="2743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7pPr>
    <a:lvl8pPr marL="3200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8pPr>
    <a:lvl9pPr marL="3657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18"/>
        <a:ea typeface="SimSun" charset="0"/>
        <a:cs typeface="Times New Roman" pitchFamily="1" charset="-1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14="http://schemas.microsoft.com/office/powerpoint/2010/main" xmlns:pr="smNativeData" dt="1552938195" val="944" revOS="4"/>
      <pr:smFileRevision xmlns="" xmlns:p14="http://schemas.microsoft.com/office/powerpoint/2010/main" xmlns:pr="smNativeData" dt="1552938195" val="101"/>
      <pr:guideOptions xmlns="" xmlns:p14="http://schemas.microsoft.com/office/powerpoint/2010/main" xmlns:pr="smNativeData" dt="1552938195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0" autoAdjust="0"/>
    <p:restoredTop sz="94660"/>
  </p:normalViewPr>
  <p:slideViewPr>
    <p:cSldViewPr snapToObjects="1" showGuides="1">
      <p:cViewPr varScale="1">
        <p:scale>
          <a:sx n="124" d="100"/>
          <a:sy n="124" d="100"/>
        </p:scale>
        <p:origin x="171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" d="100"/>
        <a:sy n="19" d="100"/>
      </p:scale>
      <p:origin x="0" y="0"/>
    </p:cViewPr>
  </p:sorterViewPr>
  <p:notesViewPr>
    <p:cSldViewPr snapToObjects="1" showGuides="1">
      <p:cViewPr>
        <p:scale>
          <a:sx n="60" d="100"/>
          <a:sy n="60" d="100"/>
        </p:scale>
        <p:origin x="2501" y="210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oNAAAINAAAJhYAAAAAAAAmAAAACAAAAAGAAAAAAAAA"/>
              </a:ext>
            </a:extLst>
          </p:cNvSpPr>
          <p:nvPr>
            <p:ph type="ctrTitle"/>
          </p:nvPr>
        </p:nvSpPr>
        <p:spPr>
          <a:xfrm>
            <a:off x="685800" y="2129790"/>
            <a:ext cx="7772400" cy="147066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gXAADQLwAAsCIAAAAAAAAmAAAACAAAAAGAAAAAAAAA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1D08262-2CDC-8574-9268-DA21CC26648F}" type="datetime1">
              <a:t>19.03.2019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OEB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1D0B764-2ADC-8541-9268-DC14F926648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AAAAAAmAAAACAAAAAIAAAAAAAAA"/>
              </a:ext>
            </a:extLst>
          </p:cNvSpPr>
          <p:nvPr>
            <p:ph idx="1"/>
          </p:nvPr>
        </p:nvSpPr>
        <p:spPr/>
        <p:txBody>
          <a:bodyPr vert="vert" wrap="square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1D09C77-39DC-856A-9268-CF3FD226649A}" type="datetime1">
              <a:t>19.03.2019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1D0EE3E-70DC-8518-9268-864DA02664D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CgAALABAABwNQAAsCUAAAAAAAAmAAAACAAAAIMAAAAAAAAA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numCol="1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QU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DYJwAAsCUAAAAAAAAmAAAACAAAAAMAAAAAAAAA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1D0E5AA-E4DC-8513-9268-1246AB266447}" type="datetime1">
              <a:t>19.03.2019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1D0C6B6-F8DC-8530-9268-0E658826645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sNAAAINAAAJhYAABAAAAAmAAAACAAAAH1w////////"/>
              </a:ext>
            </a:extLst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r>
              <a:t>Kliknutím lze upravit styl.</a:t>
            </a:r>
          </a:p>
        </p:txBody>
      </p:sp>
      <p:sp>
        <p:nvSpPr>
          <p:cNvPr id="3" name="Podnadpis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gXAADQLwAAsCIAABAAAAAmAAAACAAAAH3w////////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18"/>
                <a:ea typeface="Calibri" pitchFamily="2" charset="-18"/>
                <a:cs typeface="Calibri" pitchFamily="2" charset="-18"/>
              </a:defRPr>
            </a:lvl1pPr>
          </a:lstStyle>
          <a:p>
            <a:r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Hxw////////"/>
              </a:ext>
            </a:extLst>
          </p:cNvSpPr>
          <p:nvPr>
            <p:ph type="dt" sz="half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fld id="{31D0B4B9-F7DC-8542-9268-0117FA266454}" type="datetime1">
              <a:t>19.03.2019</a:t>
            </a:fld>
            <a:endParaRPr/>
          </a:p>
        </p:txBody>
      </p:sp>
      <p:sp>
        <p:nvSpPr>
          <p:cNvPr id="5" name="Zástupný symbol pro zápatí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Hxw////////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" name="Zástupný symbol pro číslo snímku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Hxw////////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fld id="{31D0DBE7-A9DC-852D-9268-5F78952664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39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Kliknutím lze upravit styl.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Kliknutím lze upravit styly předlohy textu.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g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1D0E9FF-B1DC-851F-9268-474AA7266412}" type="datetime1">
              <a:t>19.03.2019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1D0AECC-82DC-8558-9268-740DE026642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BwbAABCNAAAfSMAABAAAAAmAAAACAAAAIEAAAAAAAAA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Kliknutím lze upravit styl.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OERAABCNAAAHBsAABAAAAAmAAAACAAAAIEAAAAAAAAA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Kliknutím lze upravit styly předlohy textu.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1D0C54B-05DC-8533-9268-F3668B2664A6}" type="datetime1">
              <a:t>19.03.2019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5+f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1D0D3B2-FCDC-8525-9268-0A709D26645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Kliknutím lze upravit styl.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CoGwAAsCUAABAAAAAmAAAACAAAAAEAAAAAAAAA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r>
              <a:t>Kliknutím lze upravit styly předlohy textu.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v7+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BwAANgJAABwNQAAsCUAAAAAAAAmAAAACAAAAAGAAAAAAAAA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1D0FDB5-FBDC-850B-9268-0D5EB3266458}" type="datetime1">
              <a:t>19.03.2019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1D0BCA5-EBDC-854A-9268-1D1FF226644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Kliknutím lze upravit styl.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EJAACqGwAAYQ0AABAAAAAmAAAACAAAAIEAAAAAAAAA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Kliknutím lze upravit styly předlohy textu.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ENAACqGwAAsCUAAAAAAAAmAAAACAAAAAGAAAAAAAAA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5+f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HEJAABwNQAAYQ0AAAAAAAAmAAAACAAAAIEAAAAAAAAA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GENAABwNQAAsCUAAAAAAAAmAAAACAAAAAGAAAAAAAAA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1D0B0AB-E5DC-8546-9268-1313FE266446}" type="datetime1">
              <a:t>19.03.2019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5+f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1D0DFEC-A2DC-8529-9268-547C9126640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Kliknutím lze upravit styl.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1D0B6E1-AFDC-8540-9268-5915F826640C}" type="datetime1">
              <a:t>19.03.2019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5+f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1D0DA79-37DC-852C-9268-C1799426649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5+f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1D0D60C-42DC-8520-9268-B475982664E1}" type="datetime1">
              <a:t>19.03.2019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5+f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1D0F4F0-BEDC-8502-9268-4857BA26641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K4BAABSFQAA1AgAABAAAAAmAAAACAAAAIEAAAAAAAAA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Kliknutím lze upravit styl.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5+f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/hUAAK4BAABwNQAAsCUAABAAAAAmAAAACAAAAAEAAAAAAAAA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r>
              <a:t>Kliknutím lze upravit styly předlohy textu.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5+f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QIAABSFQAAsCUAAAAAAAAmAAAACAAAAAEAAAAAAAAA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1D0A0BA-F4DC-8556-9268-0203EE266457}" type="datetime1">
              <a:t>19.03.2019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5+f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5+f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1D0F81D-53DC-850E-9268-A55BB62664F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A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1D0F0E2-ACDC-8506-9268-5A53BE26640F}" type="datetime1">
              <a:t>19.03.2019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1D0A349-07DC-8555-9268-F100ED2664A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5+f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IgdAADGLAAABCEAABAAAAAmAAAACAAAAIEAAAAAAAAA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Kliknutím lze upravit styl.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MYDAADGLAAAFh0AABAAAAAmAAAACAAAAAEAAAAAAAAA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r>
              <a:t>Kliknutím lze upravit styly předlohy textu.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AQhAADGLAAA+CUAAAAAAAAmAAAACAAAAAEAAAAAAAAA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1D0AB10-5EDC-855D-9268-A808E52664FD}" type="datetime1">
              <a:t>19.03.2019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5+f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5+f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1D0857D-33DC-8573-9268-C526CB26649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CkfVg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Kliknutím lze upravit styl.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5+f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Kliknutím lze upravit styly předlohy textu.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5+f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1D0AD55-1BDC-855B-9268-ED0EE32664B8}" type="datetime1">
              <a:t>19.03.2019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5+f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5+f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1D0B313-5DDC-8545-9268-AB10FD2664F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C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5+f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CgAALABAABwNQAAsCUAABAAAAAmAAAACAAAAIMAAAAAAAAA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Kliknutím lze upravit styl.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5+f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DYJwAAsCUAABAAAAAmAAAACAAAAAMAAAAAAAAA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Kliknutím lze upravit styly předlohy textu.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5+f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1D08006-48DC-8576-9268-BE23CE2664EB}" type="datetime1">
              <a:t>19.03.2019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5+f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5+f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1D0B1F6-B8DC-8547-9268-4E12FF26641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BwbAABCNAAAfSMAAAAAAAAmAAAACAAAAIGAAAAAAAAA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l">
              <a:defRPr sz="4000" b="1" cap="all"/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+zB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OERAABCNAAAHBsAAAAAAAAmAAAACAAAAIGAAAAAAAAA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1D08C43-0DDC-857A-9268-FB2FC22664AE}" type="datetime1">
              <a:t>19.03.2019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Ankw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1D0E442-0CDC-8512-9268-FA47AA2664A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CoGwAAsCUAAAAAAAAmAAAACAAAAAGAAAAAAAAA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BwAANgJAABwNQAAsCUAAAAAAAAmAAAACAAAAAGAAAAAAAAA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1D0D6F8-B6DC-8520-9268-407598266415}" type="datetime1">
              <a:t>19.03.2019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VFc40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1D0D1B2-FCDC-8527-9268-0A729F26645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EJAACqGwAAYQ0AAAAAAAAmAAAACAAAAIGAAAAAAAAA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ENAACqGwAAsCUAAAAAAAAmAAAACAAAAAGAAAAAAAAA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HEJAABwNQAAYQ0AAAAAAAAmAAAACAAAAIGAAAAAAAAA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GENAABwNQAAsCUAAAAAAAAmAAAACAAAAAGAAAAAAAAA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1D0F1BB-F5DC-8507-9268-0352BF266456}" type="datetime1">
              <a:t>19.03.2019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1D0D14F-01DC-8527-9268-F7729F2664A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1D0E759-17DC-8511-9268-E144A92664B4}" type="datetime1">
              <a:t>19.03.2019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1D0C580-CEDC-8533-9268-38668B26646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1D0B04F-01DC-8546-9268-F713FE2664A2}" type="datetime1">
              <a:t>19.03.2019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1D0C725-6BDC-8531-9268-9D64892664C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K4BAABSFQAA1AgAAAAAAAAmAAAACAAAAIGAAAAAAAAA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/hUAAK4BAABwNQAAsCUAAAAAAAAmAAAACAAAAAGAAAAAAAAA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QIAABSFQAAsCUAAAAAAAAmAAAACAAAAAGAAAAAAAAA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1D0E999-D7DC-851F-9268-214AA7266474}" type="datetime1">
              <a:t>19.03.2019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1D08B2A-64DC-857D-9268-9228C52664C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IgdAADGLAAABCEAAAAAAAAmAAAACAAAAIGAAAAAAAAA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MYDAADGLAAAFh0AAAAAAAAmAAAACAAAAAGAAAAAAAAA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AQhAADGLAAA+CUAAAAAAAAmAAAACAAAAAGAAAAAAAAA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1D0B06E-20DC-8546-9268-D613FE266483}" type="datetime1">
              <a:t>19.03.2019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1D0DF0A-44DC-8529-9268-B27C912664E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P//////////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AAAAAAmAAAACAAAAP//////////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P//////////"/>
              </a:ext>
            </a:extLst>
          </p:cNvSpPr>
          <p:nvPr>
            <p:ph type="dt" sz="quarter" idx="2"/>
          </p:nvPr>
        </p:nvSpPr>
        <p:spPr>
          <a:xfrm>
            <a:off x="457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31D0AEDC-92DC-8558-9268-640DE0266431}" type="datetime1">
              <a:t>19.03.2019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P//////////"/>
              </a:ext>
            </a:extLst>
          </p:cNvSpPr>
          <p:nvPr>
            <p:ph type="ftr" sz="quarter" idx="3"/>
          </p:nvPr>
        </p:nvSpPr>
        <p:spPr>
          <a:xfrm>
            <a:off x="3124200" y="6356985"/>
            <a:ext cx="2895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P//////////"/>
              </a:ext>
            </a:extLst>
          </p:cNvSpPr>
          <p:nvPr>
            <p:ph type="sldNum" sz="quarter" idx="4"/>
          </p:nvPr>
        </p:nvSpPr>
        <p:spPr>
          <a:xfrm>
            <a:off x="6553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D0F058-16DC-8506-9268-E053BE2664B5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1pPr>
    </p:titleStyle>
    <p:bodyStyle>
      <a:lvl1pPr marL="342900" marR="0" indent="-3429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1pPr>
      <a:lvl2pPr marL="7429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2pPr>
      <a:lvl3pPr marL="1143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3pPr>
      <a:lvl4pPr marL="1600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4pPr>
      <a:lvl5pPr marL="20574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5pPr>
      <a:lvl6pPr marL="25146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6pPr>
      <a:lvl7pPr marL="29718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7pPr>
      <a:lvl8pPr marL="3429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8pPr>
      <a:lvl9pPr marL="3886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9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SimSun" charset="0"/>
          <a:cs typeface="Times New Roman" pitchFamily="1" charset="-18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BwNQAAuQgAABAAAAAmAAAACAAAAP//////////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r>
              <a:t>Kliknutím lze upravit styl.</a:t>
            </a:r>
          </a:p>
        </p:txBody>
      </p:sp>
      <p:sp>
        <p:nvSpPr>
          <p:cNvPr id="3" name="Zástupný symbol pro text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P//////////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Kliknutím lze upravit styly předlohy textu.</a:t>
            </a:r>
          </a:p>
          <a:p>
            <a:pPr lvl="1"/>
            <a:r>
              <a:t>Druhá úroveň</a:t>
            </a:r>
          </a:p>
          <a:p>
            <a:pPr lvl="2"/>
            <a:r>
              <a:t>Třetí úroveň</a:t>
            </a:r>
          </a:p>
          <a:p>
            <a:pPr lvl="3"/>
            <a:r>
              <a:t>Čtvrtá úroveň</a:t>
            </a:r>
          </a:p>
          <a:p>
            <a:pPr lvl="4"/>
            <a:r>
              <a:t>Pátá úroveň</a:t>
            </a:r>
          </a:p>
        </p:txBody>
      </p:sp>
      <p:sp>
        <p:nvSpPr>
          <p:cNvPr id="4" name="Zástupný symbol pro datum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P//////////"/>
              </a:ext>
            </a:extLst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>
              <a:defRPr sz="1200">
                <a:solidFill>
                  <a:srgbClr val="8C8C8C"/>
                </a:solidFill>
              </a:defRPr>
            </a:lvl1pPr>
          </a:lstStyle>
          <a:p>
            <a:fld id="{31D0CE9A-D4DC-8538-9268-226D80266477}" type="datetime1">
              <a:t>19.03.2019</a:t>
            </a:fld>
            <a:endParaRPr/>
          </a:p>
        </p:txBody>
      </p:sp>
      <p:sp>
        <p:nvSpPr>
          <p:cNvPr id="5" name="Zástupný symbol pro zápatí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P//////////"/>
              </a:ext>
            </a:extLst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C8C8C"/>
                </a:solidFill>
              </a:defRPr>
            </a:lvl1pPr>
          </a:lstStyle>
          <a:p>
            <a:endParaRPr/>
          </a:p>
        </p:txBody>
      </p:sp>
      <p:sp>
        <p:nvSpPr>
          <p:cNvPr id="6" name="Zástupný symbol pro číslo snímku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P//////////"/>
              </a:ext>
            </a:extLst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C8C8C"/>
                </a:solidFill>
              </a:defRPr>
            </a:lvl1pPr>
          </a:lstStyle>
          <a:p>
            <a:fld id="{31D0F5A3-EDDC-8503-9268-1B56BB26644E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5pPr>
    </p:titleStyle>
    <p:bodyStyle>
      <a:lvl1pPr marL="342900" marR="0" indent="-342900" algn="l" defTabSz="449580">
        <a:lnSpc>
          <a:spcPct val="100000"/>
        </a:lnSpc>
        <a:spcBef>
          <a:spcPts val="765"/>
        </a:spcBef>
        <a:spcAft>
          <a:spcPts val="0"/>
        </a:spcAft>
        <a:buClrTx/>
        <a:buSzTx/>
        <a:buFont typeface="Arial" pitchFamily="2" charset="-18"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1pPr>
      <a:lvl2pPr marL="742950" marR="0" indent="-285750" algn="l" defTabSz="449580">
        <a:lnSpc>
          <a:spcPct val="100000"/>
        </a:lnSpc>
        <a:spcBef>
          <a:spcPts val="670"/>
        </a:spcBef>
        <a:spcAft>
          <a:spcPts val="0"/>
        </a:spcAft>
        <a:buClrTx/>
        <a:buSzTx/>
        <a:buFont typeface="Arial" pitchFamily="2" charset="-18"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2pPr>
      <a:lvl3pPr marL="1143000" marR="0" indent="-228600" algn="l" defTabSz="449580">
        <a:lnSpc>
          <a:spcPct val="100000"/>
        </a:lnSpc>
        <a:spcBef>
          <a:spcPts val="575"/>
        </a:spcBef>
        <a:spcAft>
          <a:spcPts val="0"/>
        </a:spcAft>
        <a:buClrTx/>
        <a:buSzTx/>
        <a:buFont typeface="Arial" pitchFamily="2" charset="-18"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3pPr>
      <a:lvl4pPr marL="1600200" marR="0" indent="-228600" algn="l" defTabSz="449580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itchFamily="2" charset="-18"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4pPr>
      <a:lvl5pPr marL="2057400" marR="0" indent="-228600" algn="l" defTabSz="449580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itchFamily="2" charset="-18"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5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18"/>
          <a:ea typeface="Calibri" pitchFamily="2" charset="-18"/>
          <a:cs typeface="Calibri" pitchFamily="2" charset="-18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0/SPXB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OAQAABoNAAAINAAAJhYAAAAAAAAmAAAACAAAAAAAAAAAAAAA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pPr>
              <a:defRPr b="1"/>
            </a:pPr>
            <a:r>
              <a:rPr sz="8000"/>
              <a:t>Week 5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LEObject1"/>
          <p:cNvGraphicFramePr>
            <a:extLst>
              <a:ext uri="smNativeData">
                <pr:smNativeData xmlns="" xmlns:p14="http://schemas.microsoft.com/office/powerpoint/2010/main" xmlns:pr="smNativeData" val="SMDATA_18_0/SPXBMAAAAlAAAAM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A6AAAADAAAABAAAAAAAAAAAAAAAAAAAAAAAAAAHgAAAGgAAAAAAAAAAAAAAAAAAAAAAAAAAAAAABAnAAAQJwAAAAAAAAAAAAAAAAAAAAAAAAAAAAAAAAAAAAAAAAAAAAAUAAAAAAAAAMDA/wAAAAAAZAAAADIAAAAAAAAAZAAAAAAAAAB/f38AAA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D/////QTgAADEqAAAAAAAAJgAAAAgAAAD//////////w=="/>
              </a:ext>
            </a:extLst>
          </p:cNvGraphicFramePr>
          <p:nvPr/>
        </p:nvGraphicFramePr>
        <p:xfrm>
          <a:off x="0" y="-635"/>
          <a:ext cx="9144635" cy="6859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Paint.Picture" r:id="rId3" imgW="19050" imgH="19050" progId="Paint.Picture">
                  <p:embed/>
                </p:oleObj>
              </mc:Choice>
              <mc:Fallback>
                <p:oleObj name="Paint.Picture" r:id="rId3" imgW="19050" imgH="19050" progId="Paint.Picture">
                  <p:embed/>
                  <p:pic>
                    <p:nvPicPr>
                      <p:cNvPr id="0" name="OLEObject1" descr="image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635"/>
                        <a:ext cx="9144635" cy="6859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 txBox="1">
            <a:extLst>
              <a:ext uri="smNativeData">
                <pr:smNativeData xmlns="" xmlns:p14="http://schemas.microsoft.com/office/powerpoint/2010/main" xmlns:pr="smNativeData" val="SMDATA_16_0/SPXB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//////////9BOAAAMSoAAAAAAAAmAAAACAAAAP//////////"/>
              </a:ext>
            </a:extLst>
          </p:cNvSpPr>
          <p:nvPr/>
        </p:nvSpPr>
        <p:spPr>
          <a:xfrm>
            <a:off x="-635" y="-635"/>
            <a:ext cx="9145270" cy="68592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 b="1"/>
            </a:pPr>
            <a:r>
              <a:rPr sz="3000" dirty="0"/>
              <a:t>Social exclusion</a:t>
            </a:r>
          </a:p>
          <a:p>
            <a:endParaRPr sz="3000" dirty="0"/>
          </a:p>
          <a:p>
            <a:pPr>
              <a:defRPr sz="2800"/>
            </a:pPr>
            <a:r>
              <a:rPr dirty="0"/>
              <a:t>What is it</a:t>
            </a:r>
            <a:r>
              <a:rPr dirty="0" smtClean="0"/>
              <a:t>?</a:t>
            </a:r>
            <a:r>
              <a:rPr lang="en-GB" dirty="0" smtClean="0"/>
              <a:t> </a:t>
            </a:r>
            <a:endParaRPr dirty="0"/>
          </a:p>
          <a:p>
            <a:pPr>
              <a:defRPr sz="2800"/>
            </a:pPr>
            <a:endParaRPr dirty="0"/>
          </a:p>
          <a:p>
            <a:r>
              <a:rPr sz="2800" dirty="0" smtClean="0"/>
              <a:t>Why</a:t>
            </a:r>
            <a:r>
              <a:rPr lang="en-GB" sz="2800" dirty="0" smtClean="0"/>
              <a:t> and how </a:t>
            </a:r>
            <a:r>
              <a:rPr sz="2800" dirty="0" smtClean="0"/>
              <a:t>can </a:t>
            </a:r>
            <a:r>
              <a:rPr sz="2800" dirty="0"/>
              <a:t>people be socially excluded? </a:t>
            </a:r>
          </a:p>
          <a:p>
            <a:r>
              <a:rPr lang="en-GB" sz="2800" dirty="0" err="1" smtClean="0">
                <a:solidFill>
                  <a:srgbClr val="FF0000"/>
                </a:solidFill>
              </a:rPr>
              <a:t>Lenka</a:t>
            </a:r>
            <a:r>
              <a:rPr lang="en-GB" sz="2800" dirty="0" smtClean="0">
                <a:solidFill>
                  <a:srgbClr val="FF0000"/>
                </a:solidFill>
              </a:rPr>
              <a:t>, religion, different appearance, age, social background</a:t>
            </a:r>
            <a:endParaRPr sz="2800" dirty="0">
              <a:solidFill>
                <a:srgbClr val="FF0000"/>
              </a:solidFill>
            </a:endParaRPr>
          </a:p>
          <a:p>
            <a:endParaRPr sz="2800" dirty="0"/>
          </a:p>
          <a:p>
            <a:r>
              <a:rPr sz="2800" dirty="0"/>
              <a:t>Watch the video and make notes on the </a:t>
            </a:r>
            <a:r>
              <a:rPr sz="2800" dirty="0" smtClean="0"/>
              <a:t>following</a:t>
            </a:r>
            <a:r>
              <a:rPr lang="en-GB" sz="2800" dirty="0" smtClean="0"/>
              <a:t>*</a:t>
            </a:r>
            <a:r>
              <a:rPr dirty="0" smtClean="0"/>
              <a:t>:    </a:t>
            </a:r>
            <a:r>
              <a:rPr sz="1400" dirty="0"/>
              <a:t>(https://www.youtube.com/watch?v=OMbYEyBeSsU)</a:t>
            </a:r>
          </a:p>
          <a:p>
            <a:endParaRPr sz="1400" dirty="0"/>
          </a:p>
          <a:p>
            <a:pPr>
              <a:defRPr sz="2800"/>
            </a:pPr>
            <a:r>
              <a:rPr dirty="0"/>
              <a:t>How is the word exclusive perceived?	</a:t>
            </a:r>
          </a:p>
          <a:p>
            <a:pPr>
              <a:defRPr sz="2800"/>
            </a:pPr>
            <a:endParaRPr dirty="0"/>
          </a:p>
          <a:p>
            <a:pPr>
              <a:defRPr sz="2800"/>
            </a:pPr>
            <a:endParaRPr dirty="0"/>
          </a:p>
          <a:p>
            <a:pPr>
              <a:defRPr sz="2800"/>
            </a:pPr>
            <a:r>
              <a:rPr dirty="0"/>
              <a:t>What was the positive thing about her experience?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LEObject1"/>
          <p:cNvGraphicFramePr>
            <a:extLst>
              <a:ext uri="smNativeData">
                <pr:smNativeData xmlns="" xmlns:p14="http://schemas.microsoft.com/office/powerpoint/2010/main" xmlns:pr="smNativeData" val="SMDATA_18_0/SPXBMAAAAlAAAAM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A6AAAADAAAABAAAAAAAAAAAAAAAAAAAAAAAAAAHgAAAGgAAAAAAAAAAAAAAAAAAAAAAAAAAAAAABAnAAAQJwAAAAAAAAAAAAAAAAAAAAAAAAAAAAAAAAAAAAAAAAAAAAAUAAAAAAAAAMDA/wAAAAAAZAAAADIAAAAAAAAAZAAAAAAAAAB/f38AAA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P////8AAAAAQDgAAHQPAAAAAAAAJgAAAAgAAAD//////////w=="/>
              </a:ext>
            </a:extLst>
          </p:cNvGraphicFramePr>
          <p:nvPr/>
        </p:nvGraphicFramePr>
        <p:xfrm>
          <a:off x="-635" y="0"/>
          <a:ext cx="9144635" cy="2512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Paint.Picture" r:id="rId3" imgW="19050" imgH="19050" progId="Paint.Picture">
                  <p:embed/>
                </p:oleObj>
              </mc:Choice>
              <mc:Fallback>
                <p:oleObj name="Paint.Picture" r:id="rId3" imgW="19050" imgH="19050" progId="Paint.Picture">
                  <p:embed/>
                  <p:pic>
                    <p:nvPicPr>
                      <p:cNvPr id="0" name="OLEObject1" descr="image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5" y="0"/>
                        <a:ext cx="9144635" cy="2512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1"/>
          <p:cNvSpPr txBox="1">
            <a:extLst>
              <a:ext uri="smNativeData">
                <pr:smNativeData xmlns="" xmlns:p14="http://schemas.microsoft.com/office/powerpoint/2010/main" xmlns:pr="smNativeData" val="SMDATA_16_0/SPXB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AAAADcRAABBOAAAMCoAAAAAAAAmAAAACAAAAP//////////"/>
              </a:ext>
            </a:extLst>
          </p:cNvSpPr>
          <p:nvPr/>
        </p:nvSpPr>
        <p:spPr>
          <a:xfrm>
            <a:off x="0" y="2798445"/>
            <a:ext cx="9144635" cy="40595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endParaRPr/>
          </a:p>
          <a:p>
            <a:pPr algn="ctr">
              <a:defRPr b="1"/>
            </a:pPr>
            <a:r>
              <a:rPr sz="2800"/>
              <a:t>Do the numbers reflect your concerns?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LEObject1"/>
          <p:cNvGraphicFramePr>
            <a:extLst>
              <a:ext uri="smNativeData">
                <pr:smNativeData xmlns="" xmlns:p14="http://schemas.microsoft.com/office/powerpoint/2010/main" xmlns:pr="smNativeData" val="SMDATA_18_0/SPXBMAAAAlAAAAM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A6AAAADAAAABAAAAAAAAAAAAAAAAAAAAAAAAAAHgAAAGgAAAAAAAAAAAAAAAAAAAAAAAAAAAAAABAnAAAQJwAAAAAAAAAAAAAAAAAAAAAAAAAAAAAAAAAAAAAAAAAAAAAUAAAAAAAAAMDA/wAAAAAAZAAAADIAAAAAAAAAZAAAAAAAAAB/f38AAA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D/////QDgAADAqAAAAAAAAJgAAAAgAAAD//////////w=="/>
              </a:ext>
            </a:extLst>
          </p:cNvGraphicFramePr>
          <p:nvPr/>
        </p:nvGraphicFramePr>
        <p:xfrm>
          <a:off x="0" y="-635"/>
          <a:ext cx="9144000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Paint.Picture" r:id="rId3" imgW="19050" imgH="19050" progId="Paint.Picture">
                  <p:embed/>
                </p:oleObj>
              </mc:Choice>
              <mc:Fallback>
                <p:oleObj name="Paint.Picture" r:id="rId3" imgW="19050" imgH="19050" progId="Paint.Picture">
                  <p:embed/>
                  <p:pic>
                    <p:nvPicPr>
                      <p:cNvPr id="0" name="OLEObject1" descr="image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635"/>
                        <a:ext cx="9144000" cy="685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 txBox="1">
            <a:extLst>
              <a:ext uri="smNativeData">
                <pr:smNativeData xmlns="" xmlns:p14="http://schemas.microsoft.com/office/powerpoint/2010/main" xmlns:pr="smNativeData" val="SMDATA_16_0/SPXB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AAAAAAAAABBOAAAMSoAAAAAAAAmAAAACAAAAP//////////"/>
              </a:ext>
            </a:extLst>
          </p:cNvSpPr>
          <p:nvPr/>
        </p:nvSpPr>
        <p:spPr>
          <a:xfrm>
            <a:off x="0" y="0"/>
            <a:ext cx="9144635" cy="68586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 b="1"/>
            </a:pPr>
            <a:r>
              <a:rPr sz="2800" dirty="0"/>
              <a:t>Watch and listen. Make notes on the following:</a:t>
            </a:r>
          </a:p>
          <a:p>
            <a:endParaRPr sz="2800" dirty="0"/>
          </a:p>
          <a:p>
            <a:pPr>
              <a:lnSpc>
                <a:spcPct val="150000"/>
              </a:lnSpc>
              <a:defRPr sz="2800"/>
            </a:pPr>
            <a:r>
              <a:rPr dirty="0"/>
              <a:t>1. What are the  features that make people  different?</a:t>
            </a:r>
          </a:p>
          <a:p>
            <a:pPr>
              <a:lnSpc>
                <a:spcPct val="150000"/>
              </a:lnSpc>
              <a:defRPr sz="2800"/>
            </a:pPr>
            <a:r>
              <a:rPr dirty="0"/>
              <a:t>2. What could and should be flat and smooth?</a:t>
            </a:r>
          </a:p>
          <a:p>
            <a:pPr>
              <a:lnSpc>
                <a:spcPct val="150000"/>
              </a:lnSpc>
              <a:defRPr sz="2800"/>
            </a:pPr>
            <a:r>
              <a:rPr dirty="0"/>
              <a:t>3. The neural pathways that we use are the same for ourselves and for who?</a:t>
            </a:r>
          </a:p>
          <a:p>
            <a:pPr>
              <a:lnSpc>
                <a:spcPct val="150000"/>
              </a:lnSpc>
              <a:defRPr sz="2800"/>
            </a:pPr>
            <a:r>
              <a:rPr dirty="0"/>
              <a:t>4. What is the presenter´s image of a competent pilot?</a:t>
            </a:r>
          </a:p>
          <a:p>
            <a:pPr algn="ctr">
              <a:lnSpc>
                <a:spcPct val="150000"/>
              </a:lnSpc>
              <a:defRPr sz="2800"/>
            </a:pPr>
            <a:r>
              <a:rPr sz="1800" dirty="0"/>
              <a:t>(https://www.youtube.com/watch?v=zdV8OpXhl2g) to 4m23</a:t>
            </a:r>
          </a:p>
          <a:p>
            <a:pPr algn="ctr">
              <a:lnSpc>
                <a:spcPct val="150000"/>
              </a:lnSpc>
              <a:defRPr sz="2800"/>
            </a:pPr>
            <a:endParaRPr sz="1800" dirty="0"/>
          </a:p>
          <a:p>
            <a:pPr algn="ctr">
              <a:lnSpc>
                <a:spcPct val="150000"/>
              </a:lnSpc>
              <a:defRPr sz="2800"/>
            </a:pPr>
            <a:r>
              <a:rPr sz="2000" dirty="0"/>
              <a:t>(https://www.youtube.com/watch?v=YPkKEttKIQU) Monkey Dust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 txBox="1">
            <a:extLst>
              <a:ext uri="smNativeData">
                <pr:smNativeData xmlns="" xmlns:p14="http://schemas.microsoft.com/office/powerpoint/2010/main" xmlns:pr="smNativeData" val="SMDATA_16_0/SPXB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AAAAAAAAABAOAAAMCoAAAAAAAAmAAAACAAAAP//////////"/>
              </a:ext>
            </a:extLst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 b="1"/>
            </a:pPr>
            <a:r>
              <a:rPr sz="3000" dirty="0"/>
              <a:t>Homework</a:t>
            </a:r>
          </a:p>
          <a:p>
            <a:endParaRPr sz="3000" dirty="0"/>
          </a:p>
          <a:p>
            <a:pPr>
              <a:defRPr sz="2800"/>
            </a:pPr>
            <a:r>
              <a:rPr b="1" dirty="0"/>
              <a:t>1) Write a draft abstract</a:t>
            </a:r>
            <a:r>
              <a:rPr dirty="0"/>
              <a:t> - save it in the homework vault (it’s open now)</a:t>
            </a:r>
          </a:p>
          <a:p>
            <a:pPr>
              <a:defRPr sz="2800"/>
            </a:pPr>
            <a:endParaRPr dirty="0"/>
          </a:p>
          <a:p>
            <a:pPr>
              <a:defRPr sz="2400"/>
            </a:pPr>
            <a:r>
              <a:rPr sz="2800" b="1" dirty="0"/>
              <a:t>2) More phrasal verbs next week</a:t>
            </a:r>
            <a:r>
              <a:rPr sz="2800" dirty="0"/>
              <a:t> -revise the phrasal verb grammar sheet.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 txBox="1">
            <a:extLst>
              <a:ext uri="smNativeData">
                <pr:smNativeData xmlns="" xmlns:p14="http://schemas.microsoft.com/office/powerpoint/2010/main" xmlns:pr="smNativeData" val="SMDATA_16_0/SPXB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AAAAAAAAABBOAAAMSoAAAAAAAAmAAAACAAAAP//////////"/>
              </a:ext>
            </a:extLst>
          </p:cNvSpPr>
          <p:nvPr/>
        </p:nvSpPr>
        <p:spPr>
          <a:xfrm>
            <a:off x="0" y="0"/>
            <a:ext cx="9144635" cy="68586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 b="1"/>
            </a:pPr>
            <a:r>
              <a:rPr sz="3600" dirty="0" err="1"/>
              <a:t>Phun</a:t>
            </a:r>
            <a:r>
              <a:rPr sz="3600" dirty="0"/>
              <a:t> with phrasal verbs</a:t>
            </a:r>
          </a:p>
          <a:p>
            <a:pPr>
              <a:defRPr b="1"/>
            </a:pPr>
            <a:endParaRPr sz="3600" dirty="0"/>
          </a:p>
          <a:p>
            <a:pPr algn="ctr">
              <a:defRPr b="1"/>
            </a:pPr>
            <a:r>
              <a:rPr sz="3000" dirty="0"/>
              <a:t>What do they mean?</a:t>
            </a:r>
          </a:p>
          <a:p>
            <a:pPr algn="ctr">
              <a:defRPr b="1"/>
            </a:pPr>
            <a:endParaRPr sz="3000" dirty="0"/>
          </a:p>
          <a:p>
            <a:pPr algn="ctr">
              <a:defRPr sz="2800" b="0"/>
            </a:pPr>
            <a:r>
              <a:rPr dirty="0"/>
              <a:t>look forward to		take up		run out of</a:t>
            </a:r>
          </a:p>
          <a:p>
            <a:pPr algn="ctr">
              <a:defRPr sz="2800" b="0"/>
            </a:pPr>
            <a:endParaRPr dirty="0"/>
          </a:p>
          <a:p>
            <a:pPr algn="ctr">
              <a:defRPr sz="2800" b="0"/>
            </a:pPr>
            <a:r>
              <a:rPr dirty="0"/>
              <a:t>look </a:t>
            </a:r>
            <a:r>
              <a:rPr dirty="0" smtClean="0"/>
              <a:t>up</a:t>
            </a:r>
            <a:r>
              <a:rPr lang="en-GB" dirty="0" smtClean="0"/>
              <a:t>/for</a:t>
            </a:r>
            <a:r>
              <a:rPr dirty="0"/>
              <a:t>		let </a:t>
            </a:r>
            <a:r>
              <a:rPr dirty="0" err="1"/>
              <a:t>sb</a:t>
            </a:r>
            <a:r>
              <a:rPr dirty="0"/>
              <a:t> </a:t>
            </a:r>
            <a:r>
              <a:rPr dirty="0" smtClean="0"/>
              <a:t>down</a:t>
            </a:r>
            <a:r>
              <a:rPr lang="en-GB" dirty="0" smtClean="0"/>
              <a:t> = to disappoint </a:t>
            </a:r>
            <a:r>
              <a:rPr lang="en-GB" dirty="0" err="1" smtClean="0"/>
              <a:t>sb</a:t>
            </a:r>
            <a:endParaRPr dirty="0"/>
          </a:p>
          <a:p>
            <a:pPr algn="ctr">
              <a:defRPr sz="2800" b="0"/>
            </a:pPr>
            <a:endParaRPr dirty="0"/>
          </a:p>
          <a:p>
            <a:pPr algn="ctr">
              <a:defRPr sz="2800" b="0"/>
            </a:pPr>
            <a:r>
              <a:rPr dirty="0"/>
              <a:t>get over </a:t>
            </a:r>
            <a:r>
              <a:rPr dirty="0" err="1" smtClean="0"/>
              <a:t>smth</a:t>
            </a:r>
            <a:r>
              <a:rPr lang="en-GB" dirty="0" smtClean="0"/>
              <a:t> = to recover from/to get better</a:t>
            </a:r>
            <a:endParaRPr lang="cs-CZ" dirty="0" smtClean="0"/>
          </a:p>
          <a:p>
            <a:pPr algn="ctr">
              <a:defRPr sz="2800" b="0"/>
            </a:pPr>
            <a:endParaRPr lang="cs-CZ" dirty="0"/>
          </a:p>
          <a:p>
            <a:pPr algn="ctr">
              <a:defRPr sz="2800" b="0"/>
            </a:pPr>
            <a:r>
              <a:rPr lang="cs-CZ" dirty="0" smtClean="0"/>
              <a:t>To </a:t>
            </a:r>
            <a:r>
              <a:rPr lang="cs-CZ" dirty="0" err="1" smtClean="0"/>
              <a:t>pick</a:t>
            </a:r>
            <a:r>
              <a:rPr lang="cs-CZ" dirty="0" smtClean="0"/>
              <a:t> on </a:t>
            </a:r>
            <a:r>
              <a:rPr lang="cs-CZ" dirty="0" err="1" smtClean="0"/>
              <a:t>sb</a:t>
            </a:r>
            <a:r>
              <a:rPr lang="cs-CZ" dirty="0" smtClean="0"/>
              <a:t> </a:t>
            </a:r>
            <a:r>
              <a:rPr lang="en-GB" dirty="0" smtClean="0"/>
              <a:t>= </a:t>
            </a:r>
            <a:r>
              <a:rPr lang="cs-CZ" dirty="0" smtClean="0"/>
              <a:t>to </a:t>
            </a:r>
            <a:r>
              <a:rPr lang="cs-CZ" dirty="0" err="1" smtClean="0"/>
              <a:t>tease</a:t>
            </a:r>
            <a:r>
              <a:rPr lang="cs-CZ" dirty="0" smtClean="0"/>
              <a:t>-make </a:t>
            </a:r>
            <a:r>
              <a:rPr lang="cs-CZ" dirty="0" err="1" smtClean="0"/>
              <a:t>fun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0/SPXB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I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Or///8AAAAAQDgAAIgl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13970" y="0"/>
            <a:ext cx="9157970" cy="610108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LEObject1"/>
          <p:cNvGraphicFramePr>
            <a:extLst>
              <a:ext uri="smNativeData">
                <pr:smNativeData xmlns="" xmlns:p14="http://schemas.microsoft.com/office/powerpoint/2010/main" xmlns:pr="smNativeData" val="SMDATA_18_0/SPXBMAAAAlAAAAM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AAAAAADAAAABAAAAAAAAAAAAAAAAAAAAAAAAAAHgAAAGgAAAAAAAAAAAAAAAAAAAAAAAAAAAAAABAnAAAQJwAAAAAAAAAAAAAAAAAAAAAAAAAAAAAAAAAAAAAAAAAAAAAUAAAAAAAAAMDA/wAAAAAAZAAAADIAAAAAAAAAZAAAAAAAAAB/f38AAA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P////8JCwAAaCYAAGAqAAAAAAAAJgAAAAgAAAD//////////w=="/>
              </a:ext>
            </a:extLst>
          </p:cNvGraphicFramePr>
          <p:nvPr/>
        </p:nvGraphicFramePr>
        <p:xfrm>
          <a:off x="-635" y="1793875"/>
          <a:ext cx="6243955" cy="5094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int.Picture" r:id="rId3" imgW="19050" imgH="19050" progId="Paint.Picture">
                  <p:embed/>
                </p:oleObj>
              </mc:Choice>
              <mc:Fallback>
                <p:oleObj name="Paint.Picture" r:id="rId3" imgW="19050" imgH="19050" progId="Paint.Picture">
                  <p:embed/>
                  <p:pic>
                    <p:nvPicPr>
                      <p:cNvPr id="0" name="OLEObject1" descr="image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5" y="1793875"/>
                        <a:ext cx="6243955" cy="50946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0/SPXB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4K1QK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JMdAADb////RzgAAMgfAAAA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4807585" y="-23495"/>
            <a:ext cx="4340860" cy="518985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>
            <a:extLst>
              <a:ext uri="smNativeData">
                <pr:smNativeData xmlns="" xmlns:p14="http://schemas.microsoft.com/office/powerpoint/2010/main" xmlns:pr="smNativeData" val="SMDATA_16_0/SPXB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/////3AAAABAOAAAJwoAAAAAAAAmAAAACAAAAP//////////"/>
              </a:ext>
            </a:extLst>
          </p:cNvSpPr>
          <p:nvPr/>
        </p:nvSpPr>
        <p:spPr>
          <a:xfrm>
            <a:off x="-635" y="71120"/>
            <a:ext cx="9144635" cy="15792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b="1"/>
            </a:pPr>
            <a:r>
              <a:rPr sz="3000"/>
              <a:t>Homework</a:t>
            </a:r>
          </a:p>
          <a:p>
            <a:r>
              <a:rPr sz="2800" b="1"/>
              <a:t>1) Academic Writing</a:t>
            </a:r>
            <a:r>
              <a:rPr sz="2800"/>
              <a:t> - Task 2C - check your answers with your partner</a:t>
            </a:r>
          </a:p>
          <a:p>
            <a:pPr>
              <a:defRPr sz="2800"/>
            </a:pPr>
            <a:endParaRPr sz="2800"/>
          </a:p>
          <a:p>
            <a:pPr>
              <a:defRPr sz="2800"/>
            </a:pPr>
            <a:endParaRPr sz="2800"/>
          </a:p>
          <a:p>
            <a:pPr>
              <a:defRPr sz="2800"/>
            </a:pPr>
            <a:endParaRPr sz="2800"/>
          </a:p>
          <a:p>
            <a:pPr>
              <a:defRPr sz="2800"/>
            </a:pPr>
            <a:endParaRPr sz="2800"/>
          </a:p>
          <a:p>
            <a:pPr>
              <a:defRPr sz="2800"/>
            </a:pPr>
            <a:endParaRPr sz="2800"/>
          </a:p>
          <a:p>
            <a:pPr>
              <a:defRPr sz="2800"/>
            </a:pPr>
            <a:endParaRPr sz="2800"/>
          </a:p>
          <a:p>
            <a:pPr>
              <a:defRPr sz="2800"/>
            </a:pPr>
            <a:endParaRPr sz="2800"/>
          </a:p>
          <a:p>
            <a:pPr>
              <a:defRPr sz="2800"/>
            </a:pPr>
            <a:endParaRPr sz="2800"/>
          </a:p>
          <a:p>
            <a:endParaRPr sz="2800"/>
          </a:p>
          <a:p>
            <a:pPr>
              <a:defRPr sz="2800"/>
            </a:pPr>
            <a:endParaRPr sz="2800"/>
          </a:p>
        </p:txBody>
      </p:sp>
      <p:graphicFrame>
        <p:nvGraphicFramePr>
          <p:cNvPr id="3" name="OLEObject1" descr="image9"/>
          <p:cNvGraphicFramePr>
            <a:graphicFrameLocks noChangeAspect="1"/>
            <a:extLst>
              <a:ext uri="smNativeData">
                <pr:smNativeData xmlns="" xmlns:p14="http://schemas.microsoft.com/office/powerpoint/2010/main" xmlns:pr="smNativeData" val="SMDATA_18_0/SPXBMAAAAlAAAAMg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PIHAAB6CwAA8yMAAJgZAAAQAAAAJgAAAAgAAAD//////////w=="/>
              </a:ext>
            </a:extLst>
          </p:cNvGraphicFramePr>
          <p:nvPr/>
        </p:nvGraphicFramePr>
        <p:xfrm>
          <a:off x="1291590" y="1865630"/>
          <a:ext cx="4552315" cy="2294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aint.Picture" r:id="rId3" imgW="4552950" imgH="2295525" progId="Paint.Picture">
                  <p:embed/>
                </p:oleObj>
              </mc:Choice>
              <mc:Fallback>
                <p:oleObj name="Paint.Picture" r:id="rId3" imgW="4552950" imgH="2295525" progId="Paint.Picture">
                  <p:embed/>
                  <p:pic>
                    <p:nvPicPr>
                      <p:cNvPr id="0" name="OLEObject1" descr="image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1590" y="1865630"/>
                        <a:ext cx="4552315" cy="2294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LEObject1"/>
          <p:cNvGraphicFramePr>
            <a:extLst>
              <a:ext uri="smNativeData">
                <pr:smNativeData xmlns="" xmlns:p14="http://schemas.microsoft.com/office/powerpoint/2010/main" xmlns:pr="smNativeData" val="SMDATA_18_0/SPXBMAAAAlAAAAM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BTAAAADAAAABAAAAAAAAAAAAAAAAAAAAAAAAAAHgAAAGgAAAAAAAAAAAAAAAAAAAAAAAAAAAAAABAnAAAQJwAAAAAAAAAAAAAAAAAAAAAAAAAAAAAAAAAAAAAAAAAAAAAUAAAAAAAAAMDA/wAAAAAAZAAAADIAAAAAAAAAZAAAAAAAAAB/f38AAA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AAAAAQDgAABsaAAAAAAAAJgAAAAgAAAD//////////w=="/>
              </a:ext>
            </a:extLst>
          </p:cNvGraphicFramePr>
          <p:nvPr/>
        </p:nvGraphicFramePr>
        <p:xfrm>
          <a:off x="0" y="0"/>
          <a:ext cx="9144000" cy="4243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Paint.Picture" r:id="rId3" imgW="19050" imgH="19050" progId="Paint.Picture">
                  <p:embed/>
                </p:oleObj>
              </mc:Choice>
              <mc:Fallback>
                <p:oleObj name="Paint.Picture" r:id="rId3" imgW="19050" imgH="19050" progId="Paint.Picture">
                  <p:embed/>
                  <p:pic>
                    <p:nvPicPr>
                      <p:cNvPr id="0" name="OLEObject1" descr="image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42437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1"/>
          <p:cNvSpPr txBox="1">
            <a:extLst>
              <a:ext uri="smNativeData">
                <pr:smNativeData xmlns="" xmlns:p14="http://schemas.microsoft.com/office/powerpoint/2010/main" xmlns:pr="smNativeData" val="SMDATA_16_0/SPXB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AAAALEcAABAOAAAMCoAAAAAAAAmAAAACAAAAP//////////"/>
              </a:ext>
            </a:extLst>
          </p:cNvSpPr>
          <p:nvPr/>
        </p:nvSpPr>
        <p:spPr>
          <a:xfrm>
            <a:off x="0" y="4664075"/>
            <a:ext cx="9144000" cy="2193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 b="1"/>
            </a:pPr>
            <a:r>
              <a:rPr sz="2800"/>
              <a:t>Limitations in other words</a:t>
            </a:r>
          </a:p>
          <a:p>
            <a:pPr>
              <a:defRPr b="1"/>
            </a:pPr>
            <a:endParaRPr sz="2800"/>
          </a:p>
          <a:p>
            <a:pPr>
              <a:defRPr sz="2400" b="1"/>
            </a:pPr>
            <a:r>
              <a:t>2) Observors paradox</a:t>
            </a:r>
          </a:p>
          <a:p>
            <a:pPr>
              <a:defRPr sz="2400" b="1"/>
            </a:pPr>
            <a:r>
              <a:t>4) Correlation doesn’t always mean causation </a:t>
            </a:r>
          </a:p>
          <a:p>
            <a:pPr>
              <a:defRPr b="1"/>
            </a:pPr>
            <a:r>
              <a:rPr sz="2400"/>
              <a:t>10) Statistically insignificant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 txBox="1">
            <a:extLst>
              <a:ext uri="smNativeData">
                <pr:smNativeData xmlns="" xmlns:p14="http://schemas.microsoft.com/office/powerpoint/2010/main" xmlns:pr="smNativeData" val="SMDATA_16_0/SPXB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AAAAAAAAABAOAAAMCoAAAAAAAAmAAAACAAAAP//////////"/>
              </a:ext>
            </a:extLst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 b="1"/>
            </a:pPr>
            <a:r>
              <a:rPr sz="2800"/>
              <a:t>Which of those words and phrases apply to your dissertation?</a:t>
            </a:r>
          </a:p>
          <a:p>
            <a:pPr>
              <a:defRPr b="1"/>
            </a:pPr>
            <a:endParaRPr sz="2800"/>
          </a:p>
          <a:p>
            <a:pPr>
              <a:defRPr b="1"/>
            </a:pP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 txBox="1">
            <a:extLst>
              <a:ext uri="smNativeData">
                <pr:smNativeData xmlns="" xmlns:p14="http://schemas.microsoft.com/office/powerpoint/2010/main" xmlns:pr="smNativeData" val="SMDATA_16_0/SPXB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//////////9BOAAAMSoAAAAAAAAmAAAACAAAAP//////////"/>
              </a:ext>
            </a:extLst>
          </p:cNvSpPr>
          <p:nvPr/>
        </p:nvSpPr>
        <p:spPr>
          <a:xfrm>
            <a:off x="-635" y="-635"/>
            <a:ext cx="9145270" cy="68592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 b="1"/>
            </a:pPr>
            <a:r>
              <a:rPr sz="3000"/>
              <a:t>Explaining your project</a:t>
            </a:r>
          </a:p>
          <a:p>
            <a:endParaRPr sz="3000"/>
          </a:p>
          <a:p>
            <a:pPr>
              <a:defRPr sz="2800" b="1"/>
            </a:pPr>
            <a:r>
              <a:t>Round 1</a:t>
            </a:r>
          </a:p>
          <a:p>
            <a:pPr>
              <a:defRPr sz="2800"/>
            </a:pPr>
            <a:r>
              <a:t>Explain it to your partner</a:t>
            </a:r>
          </a:p>
          <a:p>
            <a:pPr>
              <a:defRPr sz="2800"/>
            </a:pPr>
            <a:r>
              <a:t>Partner - do you understand? If not, ask them to explain.</a:t>
            </a:r>
          </a:p>
          <a:p>
            <a:pPr>
              <a:defRPr sz="2800"/>
            </a:pPr>
            <a:r>
              <a:t>Change roles</a:t>
            </a:r>
          </a:p>
          <a:p>
            <a:pPr>
              <a:defRPr sz="2800"/>
            </a:pPr>
            <a:endParaRPr/>
          </a:p>
          <a:p>
            <a:pPr>
              <a:defRPr sz="2800" i="1"/>
            </a:pPr>
            <a:r>
              <a:t>Both spoken? Switch partners</a:t>
            </a:r>
          </a:p>
          <a:p>
            <a:pPr>
              <a:defRPr sz="2800"/>
            </a:pPr>
            <a:endParaRPr/>
          </a:p>
          <a:p>
            <a:pPr>
              <a:defRPr sz="2800" b="1"/>
            </a:pPr>
            <a:r>
              <a:t>Round 2</a:t>
            </a:r>
          </a:p>
          <a:p>
            <a:pPr>
              <a:defRPr sz="2800"/>
            </a:pPr>
            <a:r>
              <a:t>The same again - this time, more fluently and confidently</a:t>
            </a:r>
          </a:p>
          <a:p>
            <a:pPr>
              <a:defRPr sz="2800"/>
            </a:pPr>
            <a:endParaRPr/>
          </a:p>
          <a:p>
            <a:pPr>
              <a:defRPr sz="2800" b="1"/>
            </a:pPr>
            <a:r>
              <a:t>Final round</a:t>
            </a:r>
          </a:p>
          <a:p>
            <a:pPr>
              <a:defRPr sz="2800"/>
            </a:pPr>
            <a:r>
              <a:t>Flawlessly present your dissertation to the group.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 txBox="1">
            <a:extLst>
              <a:ext uri="smNativeData">
                <pr:smNativeData xmlns="" xmlns:p14="http://schemas.microsoft.com/office/powerpoint/2010/main" xmlns:pr="smNativeData" val="SMDATA_16_0/SPXB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//////////9BOAAAMSoAAAAAAAAmAAAACAAAAP//////////"/>
              </a:ext>
            </a:extLst>
          </p:cNvSpPr>
          <p:nvPr/>
        </p:nvSpPr>
        <p:spPr>
          <a:xfrm>
            <a:off x="-635" y="-635"/>
            <a:ext cx="9145270" cy="68592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 b="1"/>
            </a:pPr>
            <a:r>
              <a:rPr sz="3000"/>
              <a:t>Writing an abstract</a:t>
            </a:r>
          </a:p>
          <a:p>
            <a:pPr>
              <a:defRPr b="1"/>
            </a:pPr>
            <a:endParaRPr sz="3000"/>
          </a:p>
          <a:p>
            <a:pPr>
              <a:defRPr b="1"/>
            </a:pPr>
            <a:r>
              <a:rPr sz="2800"/>
              <a:t>What is an abstract?</a:t>
            </a:r>
          </a:p>
          <a:p>
            <a:pPr>
              <a:defRPr b="1"/>
            </a:pPr>
            <a:endParaRPr sz="2800"/>
          </a:p>
          <a:p>
            <a:pPr algn="just">
              <a:lnSpc>
                <a:spcPct val="150000"/>
              </a:lnSpc>
              <a:defRPr b="0"/>
            </a:pPr>
            <a:r>
              <a:rPr sz="2400"/>
              <a:t>An abstract gives your reader a brief summary of the contents of your dissertation. When writing the abstract, focus on including: the research topic, research questions, participants, methods, results, data analysis and conclusions.</a:t>
            </a:r>
          </a:p>
          <a:p>
            <a:pPr algn="just">
              <a:lnSpc>
                <a:spcPct val="150000"/>
              </a:lnSpc>
              <a:defRPr sz="2400" b="0"/>
            </a:pPr>
            <a:endParaRPr sz="2400"/>
          </a:p>
          <a:p>
            <a:pPr algn="just">
              <a:lnSpc>
                <a:spcPct val="150000"/>
              </a:lnSpc>
              <a:defRPr sz="2400" b="0"/>
            </a:pPr>
            <a:endParaRPr sz="2400"/>
          </a:p>
          <a:p>
            <a:pPr algn="l">
              <a:lnSpc>
                <a:spcPct val="150000"/>
              </a:lnSpc>
              <a:defRPr sz="2400" b="0"/>
            </a:pPr>
            <a:endParaRPr sz="2400"/>
          </a:p>
          <a:p>
            <a:pPr algn="l">
              <a:lnSpc>
                <a:spcPct val="150000"/>
              </a:lnSpc>
              <a:defRPr sz="2400" b="0"/>
            </a:pPr>
            <a:r>
              <a:rPr sz="1800"/>
              <a:t>Information on the following slide taken from: https://blogs.lse.ac.uk/impactofsocialsciences/2011/06/20/essential-guide-writing-good-abstracts/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340</Words>
  <Application>Microsoft Office PowerPoint</Application>
  <PresentationFormat>Předvádění na obrazovce (4:3)</PresentationFormat>
  <Paragraphs>80</Paragraphs>
  <Slides>15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SimSun</vt:lpstr>
      <vt:lpstr>Arial</vt:lpstr>
      <vt:lpstr>Calibri</vt:lpstr>
      <vt:lpstr>Times New Roman</vt:lpstr>
      <vt:lpstr>Presentation</vt:lpstr>
      <vt:lpstr>Presentation</vt:lpstr>
      <vt:lpstr>Paint.Picture</vt:lpstr>
      <vt:lpstr>Week 5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5</dc:title>
  <dc:subject/>
  <dc:creator/>
  <cp:keywords/>
  <dc:description/>
  <cp:lastModifiedBy>Richard Džuna</cp:lastModifiedBy>
  <cp:revision>4</cp:revision>
  <dcterms:created xsi:type="dcterms:W3CDTF">2019-03-18T17:52:04Z</dcterms:created>
  <dcterms:modified xsi:type="dcterms:W3CDTF">2019-03-19T08:51:26Z</dcterms:modified>
</cp:coreProperties>
</file>