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316" r:id="rId3"/>
    <p:sldId id="319" r:id="rId4"/>
    <p:sldId id="320" r:id="rId5"/>
    <p:sldId id="321" r:id="rId6"/>
    <p:sldId id="322" r:id="rId7"/>
    <p:sldId id="317" r:id="rId8"/>
    <p:sldId id="324" r:id="rId9"/>
    <p:sldId id="325" r:id="rId10"/>
    <p:sldId id="327" r:id="rId11"/>
    <p:sldId id="323" r:id="rId12"/>
    <p:sldId id="318" r:id="rId13"/>
    <p:sldId id="32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0008 –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psti</a:t>
            </a:r>
            <a:br>
              <a:rPr lang="en-US" dirty="0"/>
            </a:br>
            <a:br>
              <a:rPr lang="cs-CZ" dirty="0"/>
            </a:br>
            <a:r>
              <a:rPr lang="cs-CZ" dirty="0"/>
              <a:t>přednáška 01: </a:t>
            </a:r>
            <a:br>
              <a:rPr lang="cs-CZ" dirty="0"/>
            </a:br>
            <a:r>
              <a:rPr lang="cs-CZ" dirty="0"/>
              <a:t>definice </a:t>
            </a:r>
            <a:r>
              <a:rPr lang="cs-CZ" dirty="0" err="1"/>
              <a:t>psti</a:t>
            </a:r>
            <a:r>
              <a:rPr lang="cs-CZ" dirty="0"/>
              <a:t>, </a:t>
            </a:r>
            <a:r>
              <a:rPr lang="cs-CZ"/>
              <a:t>popisná statistika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Větička 2: Pro každý jev A platí P(A)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)=1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D</a:t>
                </a:r>
                <a:r>
                  <a:rPr lang="cs-CZ" sz="2400" dirty="0" err="1"/>
                  <a:t>ůkaz</a:t>
                </a:r>
                <a:r>
                  <a:rPr lang="cs-CZ" sz="2400" dirty="0"/>
                  <a:t>: množinu </a:t>
                </a:r>
                <a:r>
                  <a:rPr lang="el-GR" sz="2400" dirty="0"/>
                  <a:t>Ω</a:t>
                </a:r>
                <a:r>
                  <a:rPr lang="cs-CZ" sz="2400" dirty="0"/>
                  <a:t> lze rozdělit na dvě disjunktní části A,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cs-CZ" sz="2400" dirty="0"/>
                  <a:t>;</a:t>
                </a:r>
              </a:p>
              <a:p>
                <a:pPr marL="0" indent="0" algn="ctr">
                  <a:buNone/>
                </a:pPr>
                <a:r>
                  <a:rPr lang="cs-CZ" sz="2400" dirty="0"/>
                  <a:t>Tedy na základě axiomů 1 a 3  platí</a:t>
                </a:r>
                <a:r>
                  <a:rPr lang="en-US" sz="2400" dirty="0"/>
                  <a:t> P(</a:t>
                </a:r>
                <a:r>
                  <a:rPr lang="el-GR" sz="2400" dirty="0"/>
                  <a:t>Ω</a:t>
                </a:r>
                <a:r>
                  <a:rPr lang="en-US" sz="2400" dirty="0"/>
                  <a:t>)</a:t>
                </a:r>
                <a:r>
                  <a:rPr lang="cs-CZ" sz="2400" dirty="0"/>
                  <a:t>=1</a:t>
                </a:r>
                <a:r>
                  <a:rPr lang="en-US" sz="2400" dirty="0"/>
                  <a:t>=P(A)+P(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.</a:t>
                </a:r>
              </a:p>
              <a:p>
                <a:pPr marL="0" indent="0" algn="ctr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Důsledek: </a:t>
                </a:r>
                <a:r>
                  <a:rPr lang="en-US" sz="2400" dirty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)=1</a:t>
                </a:r>
                <a:r>
                  <a:rPr lang="cs-CZ" sz="2400" dirty="0"/>
                  <a:t>-P(A).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Anebo:</a:t>
            </a:r>
          </a:p>
        </p:txBody>
      </p:sp>
    </p:spTree>
    <p:extLst>
      <p:ext uri="{BB962C8B-B14F-4D97-AF65-F5344CB8AC3E}">
        <p14:creationId xmlns:p14="http://schemas.microsoft.com/office/powerpoint/2010/main" val="183047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Projdeme zhruba z učebnice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Robová, Hála, Calda: Matematika pro SŠ – Komplexní čísla, kombinatorika, pravděpodobnost, statistika: str. 148-194, mimo str. 180-182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Popisná statistika: </a:t>
            </a:r>
          </a:p>
        </p:txBody>
      </p:sp>
    </p:spTree>
    <p:extLst>
      <p:ext uri="{BB962C8B-B14F-4D97-AF65-F5344CB8AC3E}">
        <p14:creationId xmlns:p14="http://schemas.microsoft.com/office/powerpoint/2010/main" val="236970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Průměr aritmetický, geometrický, harmonický: viz cvičení 1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Dal</a:t>
            </a:r>
            <a:r>
              <a:rPr lang="cs-CZ" sz="2400" dirty="0" err="1"/>
              <a:t>ší</a:t>
            </a:r>
            <a:r>
              <a:rPr lang="cs-CZ" sz="2400" dirty="0"/>
              <a:t> věci: viz cvičení 2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63914"/>
          </a:xfrm>
        </p:spPr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še</a:t>
            </a:r>
            <a:r>
              <a:rPr lang="cs-CZ" dirty="0"/>
              <a:t> z popisné statistiky lze vyjádřit v jazyku R:</a:t>
            </a:r>
          </a:p>
        </p:txBody>
      </p:sp>
    </p:spTree>
    <p:extLst>
      <p:ext uri="{BB962C8B-B14F-4D97-AF65-F5344CB8AC3E}">
        <p14:creationId xmlns:p14="http://schemas.microsoft.com/office/powerpoint/2010/main" val="260247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cs-CZ" sz="2400" dirty="0"/>
              <a:t>Výběrové šetření a druhy statistických znaků</a:t>
            </a:r>
          </a:p>
          <a:p>
            <a:pPr marL="457200" indent="-457200">
              <a:buAutoNum type="arabicPeriod"/>
            </a:pPr>
            <a:r>
              <a:rPr lang="cs-CZ" sz="2400" dirty="0"/>
              <a:t>Různé výpočty průměru</a:t>
            </a:r>
          </a:p>
          <a:p>
            <a:pPr marL="457200" indent="-457200">
              <a:buAutoNum type="arabicPeriod"/>
            </a:pPr>
            <a:r>
              <a:rPr lang="cs-CZ" sz="2400" dirty="0"/>
              <a:t>Popisná statistika – četnosti (relativní, kumulativní, relativní kumulativní) a kvantily, medián a modus. Intervalové rozdělení četností</a:t>
            </a:r>
          </a:p>
          <a:p>
            <a:pPr marL="457200" indent="-457200">
              <a:buAutoNum type="arabicPeriod"/>
            </a:pPr>
            <a:r>
              <a:rPr lang="cs-CZ" sz="2400" dirty="0"/>
              <a:t>Popisná statistika – míry variability: rozptyl a směrodatná odchylka, variační rozpětí, </a:t>
            </a:r>
            <a:r>
              <a:rPr lang="cs-CZ" sz="2400" dirty="0" err="1"/>
              <a:t>mezikvartilové</a:t>
            </a:r>
            <a:r>
              <a:rPr lang="cs-CZ" sz="2400" dirty="0"/>
              <a:t> rozpětí, variační koeficient</a:t>
            </a:r>
          </a:p>
          <a:p>
            <a:pPr marL="457200" indent="-457200">
              <a:buAutoNum type="arabicPeriod"/>
            </a:pPr>
            <a:r>
              <a:rPr lang="cs-CZ" sz="2400" dirty="0"/>
              <a:t>Statistická definice </a:t>
            </a:r>
            <a:r>
              <a:rPr lang="cs-CZ" sz="2400" dirty="0" err="1"/>
              <a:t>psti</a:t>
            </a:r>
            <a:endParaRPr lang="cs-CZ" sz="2400" dirty="0"/>
          </a:p>
          <a:p>
            <a:pPr marL="457200" indent="-457200">
              <a:buAutoNum type="arabicPeriod"/>
            </a:pPr>
            <a:r>
              <a:rPr lang="cs-CZ" sz="2400" dirty="0"/>
              <a:t>Axiomatická definice </a:t>
            </a:r>
            <a:r>
              <a:rPr lang="cs-CZ" sz="2400" dirty="0" err="1"/>
              <a:t>psti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 (některé odpovědi ještě </a:t>
            </a:r>
            <a:r>
              <a:rPr lang="cs-CZ"/>
              <a:t>viz cvičení 1 a 2):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36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Budíková, Králová, Maroš, str.51-54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Statistická a axiomatická definice </a:t>
            </a:r>
            <a:r>
              <a:rPr lang="cs-CZ" dirty="0" err="1"/>
              <a:t>psti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43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400" dirty="0" err="1"/>
              <a:t>Skute</a:t>
            </a:r>
            <a:r>
              <a:rPr lang="cs-CZ" sz="2400" dirty="0" err="1"/>
              <a:t>čnost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Věrný popis skutečnosti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/>
              <a:t>Co je </a:t>
            </a:r>
            <a:r>
              <a:rPr lang="en-US" dirty="0" err="1"/>
              <a:t>pravda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75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Pst náhodného jevu A = takové reálné číslo, ke kterému se blíží relativní četnost výskytu jevu A, pokud celý experiment n-krát opakujeme, pro dostatečně velké n: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i="1" dirty="0"/>
                  <a:t>Slabina definice: přesnou hodnotu limity vlastně nelze ověřit, protože experiment nelze opakovat nekonečněkrát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Pst – statistická definice</a:t>
            </a:r>
          </a:p>
        </p:txBody>
      </p:sp>
    </p:spTree>
    <p:extLst>
      <p:ext uri="{BB962C8B-B14F-4D97-AF65-F5344CB8AC3E}">
        <p14:creationId xmlns:p14="http://schemas.microsoft.com/office/powerpoint/2010/main" val="172435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400" i="1" u="sng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cs-CZ" sz="2400" u="sng" dirty="0"/>
                  <a:t> … základní prostor</a:t>
                </a:r>
                <a:r>
                  <a:rPr lang="cs-CZ" sz="2400" dirty="0"/>
                  <a:t> = množina všech možných elementárních výsledků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 daného pokusu (experimentu)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u="sng" dirty="0"/>
                  <a:t> … jevové pole</a:t>
                </a:r>
                <a:r>
                  <a:rPr lang="cs-CZ" sz="2400" dirty="0"/>
                  <a:t> = množina všech náhodných jevů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l-GR" sz="2400" dirty="0"/>
                  <a:t>Ω</a:t>
                </a:r>
                <a:r>
                  <a:rPr lang="cs-CZ" sz="2400" dirty="0"/>
                  <a:t>, které chceme uvažovat (nemusí to být nutně všechny podmnožiny množiny </a:t>
                </a:r>
                <a:r>
                  <a:rPr lang="el-GR" sz="2400" dirty="0"/>
                  <a:t>Ω</a:t>
                </a:r>
                <a:r>
                  <a:rPr lang="cs-CZ" sz="2400" dirty="0"/>
                  <a:t>) a přitom platí axiomy</a:t>
                </a:r>
              </a:p>
              <a:p>
                <a:pPr marL="457200" indent="-457200">
                  <a:buAutoNum type="arabicPeriod"/>
                </a:pPr>
                <a:r>
                  <a:rPr lang="el-GR" sz="2400" dirty="0"/>
                  <a:t>Ω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;</a:t>
                </a:r>
              </a:p>
              <a:p>
                <a:pPr marL="457200" indent="-457200">
                  <a:buAutoNum type="arabicPeriod"/>
                </a:pPr>
                <a:r>
                  <a:rPr lang="cs-CZ" sz="2400" dirty="0"/>
                  <a:t>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  </a:t>
                </a:r>
                <a:r>
                  <a:rPr lang="cs-CZ" sz="2400" dirty="0"/>
                  <a:t>	       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dirty="0"/>
                  <a:t> je uzavřené na rozdíly jevů)</a:t>
                </a:r>
              </a:p>
              <a:p>
                <a:pPr marL="0" indent="0">
                  <a:buNone/>
                </a:pPr>
                <a:r>
                  <a:rPr lang="cs-CZ" sz="2400" dirty="0"/>
                  <a:t>3.  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… 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cs-CZ" sz="2400" dirty="0"/>
                  <a:t>také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		</a:t>
                </a:r>
                <a:r>
                  <a:rPr lang="cs-CZ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dirty="0"/>
                  <a:t>  je uzavřené na sjednocení 															</a:t>
                </a:r>
                <a:r>
                  <a:rPr lang="cs-CZ" sz="2400" dirty="0" err="1"/>
                  <a:t>nekon</a:t>
                </a:r>
                <a:r>
                  <a:rPr lang="en-US" sz="2400" dirty="0"/>
                  <a:t>e</a:t>
                </a:r>
                <a:r>
                  <a:rPr lang="cs-CZ" sz="2400" dirty="0"/>
                  <a:t>čně mnoha jevů)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Axiomatická definice </a:t>
            </a:r>
            <a:r>
              <a:rPr lang="cs-CZ" dirty="0" err="1"/>
              <a:t>psti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956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/>
                  <a:t>P(</a:t>
                </a:r>
                <a:r>
                  <a:rPr lang="el-GR" sz="2400" dirty="0"/>
                  <a:t>Ω</a:t>
                </a:r>
                <a:r>
                  <a:rPr lang="en-US" sz="2400" dirty="0"/>
                  <a:t>)=1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P(A)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pro ka</a:t>
                </a:r>
                <a:r>
                  <a:rPr lang="cs-CZ" sz="2400" dirty="0" err="1"/>
                  <a:t>ždý</a:t>
                </a:r>
                <a:r>
                  <a:rPr lang="cs-CZ" sz="2400" dirty="0"/>
                  <a:t> jev A … axiom nezápornosti</a:t>
                </a:r>
              </a:p>
              <a:p>
                <a:pPr marL="457200" indent="-457200">
                  <a:buAutoNum type="arabicPeriod"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…)=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 … pro </a:t>
                </a:r>
                <a:r>
                  <a:rPr lang="en-US" sz="2400" dirty="0" err="1"/>
                  <a:t>navz</a:t>
                </a:r>
                <a:r>
                  <a:rPr lang="cs-CZ" sz="2400" dirty="0" err="1"/>
                  <a:t>ájem</a:t>
                </a:r>
                <a:r>
                  <a:rPr lang="cs-CZ" sz="2400" dirty="0"/>
                  <a:t> neslučitelné jevy  </a:t>
                </a:r>
              </a:p>
              <a:p>
                <a:pPr marL="0" indent="0">
                  <a:buNone/>
                </a:pPr>
                <a:r>
                  <a:rPr lang="cs-CZ" sz="2400" dirty="0"/>
                  <a:t>	(axiom součtu pravděpodobností konečně mnoha nebo nekonečně mnoha neslučitelných jevů)</a:t>
                </a:r>
              </a:p>
              <a:p>
                <a:pPr marL="0" indent="0">
                  <a:buNone/>
                </a:pPr>
                <a:endParaRPr lang="cs-CZ" sz="2400" i="1" dirty="0"/>
              </a:p>
              <a:p>
                <a:pPr marL="0" indent="0">
                  <a:buNone/>
                </a:pPr>
                <a:r>
                  <a:rPr lang="cs-CZ" sz="2400" i="1" dirty="0"/>
                  <a:t>Tato definice umožňuje korektně definovat všechny různé </a:t>
                </a:r>
                <a:r>
                  <a:rPr lang="cs-CZ" sz="2400" i="1" dirty="0" err="1"/>
                  <a:t>pstní</a:t>
                </a:r>
                <a:r>
                  <a:rPr lang="cs-CZ" sz="2400" i="1" dirty="0"/>
                  <a:t> modely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3"/>
                <a:ext cx="10573615" cy="1135339"/>
              </a:xfrm>
            </p:spPr>
            <p:txBody>
              <a:bodyPr/>
              <a:lstStyle/>
              <a:p>
                <a:r>
                  <a:rPr lang="cs-CZ" dirty="0"/>
                  <a:t>A nyní pst je zobrazení jevového pole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do 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 s </a:t>
                </a:r>
                <a:r>
                  <a:rPr lang="en-US" dirty="0" err="1"/>
                  <a:t>vlastnostmi</a:t>
                </a:r>
                <a:endParaRPr lang="cs-CZ" dirty="0"/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3"/>
                <a:ext cx="10573615" cy="113533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43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Př: experiment = hod kostkou, </a:t>
                </a:r>
                <a:r>
                  <a:rPr lang="el-GR" sz="2400" dirty="0"/>
                  <a:t>Ω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padne sudé číslo … </a:t>
                </a:r>
                <a:r>
                  <a:rPr lang="en-US" sz="2400" dirty="0"/>
                  <a:t>A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Jednotliv</a:t>
                </a:r>
                <a:r>
                  <a:rPr lang="cs-CZ" sz="2400" dirty="0"/>
                  <a:t>é elementární výsledky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sz="2400" i="1" dirty="0"/>
                  <a:t> </a:t>
                </a:r>
                <a:r>
                  <a:rPr lang="cs-CZ" sz="2400" dirty="0"/>
                  <a:t>jsou navzájem neslučitelné, tj. je rozumné </a:t>
                </a:r>
                <a:r>
                  <a:rPr lang="en-US" sz="2400" dirty="0" err="1"/>
                  <a:t>spo</a:t>
                </a:r>
                <a:r>
                  <a:rPr lang="cs-CZ" sz="2400" dirty="0"/>
                  <a:t>čítat pst jevu A jako součet jednotlivých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daných neslučitelných jevů: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P(A)</a:t>
                </a:r>
                <a:r>
                  <a:rPr lang="cs-CZ" sz="2400" dirty="0"/>
                  <a:t>=P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Vysvětlení třetího axiomu:</a:t>
            </a:r>
          </a:p>
        </p:txBody>
      </p:sp>
    </p:spTree>
    <p:extLst>
      <p:ext uri="{BB962C8B-B14F-4D97-AF65-F5344CB8AC3E}">
        <p14:creationId xmlns:p14="http://schemas.microsoft.com/office/powerpoint/2010/main" val="317433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400" dirty="0"/>
                  <a:t> jsou po dvou disjunktní náhodné jevy (= neslučitelné náhodné jevy) a každý z nich může obsahovat i více elementárních výsledků,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Tak pst jejich sjednocení vypočteme jako součet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těchto jevů:</a:t>
                </a:r>
              </a:p>
              <a:p>
                <a:pPr marL="0" indent="0">
                  <a:buNone/>
                </a:pPr>
                <a:r>
                  <a:rPr lang="en-US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=P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Atd</a:t>
                </a:r>
                <a:r>
                  <a:rPr lang="en-US" sz="2400" dirty="0"/>
                  <a:t>. A </a:t>
                </a:r>
                <a:r>
                  <a:rPr lang="en-US" sz="2400" dirty="0" err="1"/>
                  <a:t>teoreticky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tento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princip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pla</a:t>
                </a:r>
                <a:r>
                  <a:rPr lang="cs-CZ" sz="2400" dirty="0" err="1"/>
                  <a:t>tí</a:t>
                </a:r>
                <a:r>
                  <a:rPr lang="cs-CZ" sz="2400" dirty="0"/>
                  <a:t> i pro sjednocení nekonečně mnoha navzájem neslučitelných jevů.</a:t>
                </a:r>
              </a:p>
              <a:p>
                <a:pPr marL="0" indent="0">
                  <a:buNone/>
                </a:pP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63914"/>
          </a:xfrm>
        </p:spPr>
        <p:txBody>
          <a:bodyPr/>
          <a:lstStyle/>
          <a:p>
            <a:r>
              <a:rPr lang="cs-CZ" dirty="0"/>
              <a:t>A tento princip součtu </a:t>
            </a:r>
            <a:r>
              <a:rPr lang="cs-CZ" dirty="0" err="1"/>
              <a:t>pstí</a:t>
            </a:r>
            <a:r>
              <a:rPr lang="cs-CZ" dirty="0"/>
              <a:t> neslučitelných jevů platí nejen pro elementární jevy:</a:t>
            </a:r>
          </a:p>
        </p:txBody>
      </p:sp>
    </p:spTree>
    <p:extLst>
      <p:ext uri="{BB962C8B-B14F-4D97-AF65-F5344CB8AC3E}">
        <p14:creationId xmlns:p14="http://schemas.microsoft.com/office/powerpoint/2010/main" val="55263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Větička 1: Pokud </a:t>
                </a:r>
                <a:r>
                  <a:rPr lang="cs-CZ" sz="2400" dirty="0" err="1"/>
                  <a:t>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B, tak P</a:t>
                </a:r>
                <a:r>
                  <a:rPr lang="en-US" sz="2400" dirty="0"/>
                  <a:t>(A)≤P(B)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D</a:t>
                </a:r>
                <a:r>
                  <a:rPr lang="cs-CZ" sz="2400" dirty="0" err="1"/>
                  <a:t>ůkaz</a:t>
                </a:r>
                <a:r>
                  <a:rPr lang="cs-CZ" sz="2400" dirty="0"/>
                  <a:t>: množinu B lze rozdělit na dvě disjunktní části A, B-A;</a:t>
                </a:r>
              </a:p>
              <a:p>
                <a:pPr marL="0" indent="0" algn="ctr">
                  <a:buNone/>
                </a:pPr>
                <a:r>
                  <a:rPr lang="cs-CZ" sz="2400" dirty="0"/>
                  <a:t>Tedy na základě axiomu 3  platí</a:t>
                </a:r>
                <a:r>
                  <a:rPr lang="en-US" sz="2400" dirty="0"/>
                  <a:t> P(B)=P(A)+P(B-A), a to je ≥ P(A), proto</a:t>
                </a:r>
                <a:r>
                  <a:rPr lang="cs-CZ" sz="2400" dirty="0"/>
                  <a:t>že podle axiomu 2 je P(B-A)</a:t>
                </a:r>
                <a:r>
                  <a:rPr lang="en-US" sz="2400" dirty="0"/>
                  <a:t> ≥</a:t>
                </a:r>
                <a:r>
                  <a:rPr lang="cs-CZ" sz="2400" dirty="0"/>
                  <a:t> 0.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135339"/>
          </a:xfrm>
        </p:spPr>
        <p:txBody>
          <a:bodyPr/>
          <a:lstStyle/>
          <a:p>
            <a:r>
              <a:rPr lang="cs-CZ" dirty="0"/>
              <a:t>Ze tří axiomů </a:t>
            </a:r>
            <a:r>
              <a:rPr lang="cs-CZ" dirty="0" err="1"/>
              <a:t>psti</a:t>
            </a:r>
            <a:r>
              <a:rPr lang="cs-CZ" dirty="0"/>
              <a:t> lze odvodit další vlastnosti:</a:t>
            </a:r>
          </a:p>
        </p:txBody>
      </p:sp>
    </p:spTree>
    <p:extLst>
      <p:ext uri="{BB962C8B-B14F-4D97-AF65-F5344CB8AC3E}">
        <p14:creationId xmlns:p14="http://schemas.microsoft.com/office/powerpoint/2010/main" val="3553644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3639</TotalTime>
  <Words>653</Words>
  <Application>Microsoft Office PowerPoint</Application>
  <PresentationFormat>Širokoúhlá obrazovka</PresentationFormat>
  <Paragraphs>67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Calibri</vt:lpstr>
      <vt:lpstr>Cambria Math</vt:lpstr>
      <vt:lpstr>Century Gothic</vt:lpstr>
      <vt:lpstr>Wingdings 2</vt:lpstr>
      <vt:lpstr>Citáty</vt:lpstr>
      <vt:lpstr>MA 0008 – teorie psti  přednáška 01:  definice psti, popisná statistika</vt:lpstr>
      <vt:lpstr>Statistická a axiomatická definice psti</vt:lpstr>
      <vt:lpstr>Co je pravda?</vt:lpstr>
      <vt:lpstr>Pst – statistická definice</vt:lpstr>
      <vt:lpstr>Axiomatická definice psti:</vt:lpstr>
      <vt:lpstr>A nyní pst je zobrazení jevového pole A  do intervalu ⟨0;1⟩ s vlastnostmi</vt:lpstr>
      <vt:lpstr>Vysvětlení třetího axiomu:</vt:lpstr>
      <vt:lpstr>A tento princip součtu pstí neslučitelných jevů platí nejen pro elementární jevy:</vt:lpstr>
      <vt:lpstr>Ze tří axiomů psti lze odvodit další vlastnosti:</vt:lpstr>
      <vt:lpstr>Anebo:</vt:lpstr>
      <vt:lpstr>Popisná statistika: </vt:lpstr>
      <vt:lpstr>Vše z popisné statistiky lze vyjádřit v jazyku R:</vt:lpstr>
      <vt:lpstr>Rekapitulace otázek (některé odpovědi ještě viz cvičení 1 a 2):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149</cp:revision>
  <cp:lastPrinted>2017-03-18T19:09:39Z</cp:lastPrinted>
  <dcterms:created xsi:type="dcterms:W3CDTF">2017-03-12T08:40:04Z</dcterms:created>
  <dcterms:modified xsi:type="dcterms:W3CDTF">2019-03-04T14:32:20Z</dcterms:modified>
</cp:coreProperties>
</file>